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34" r:id="rId3"/>
    <p:sldId id="335" r:id="rId4"/>
    <p:sldId id="336" r:id="rId5"/>
    <p:sldId id="329" r:id="rId6"/>
    <p:sldId id="337" r:id="rId7"/>
    <p:sldId id="264" r:id="rId8"/>
    <p:sldId id="338" r:id="rId9"/>
    <p:sldId id="281" r:id="rId10"/>
    <p:sldId id="332" r:id="rId11"/>
    <p:sldId id="340" r:id="rId12"/>
    <p:sldId id="313" r:id="rId13"/>
    <p:sldId id="341" r:id="rId14"/>
    <p:sldId id="342" r:id="rId15"/>
    <p:sldId id="34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2A46"/>
    <a:srgbClr val="C149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6" autoAdjust="0"/>
    <p:restoredTop sz="94665" autoAdjust="0"/>
  </p:normalViewPr>
  <p:slideViewPr>
    <p:cSldViewPr snapToGrid="0" snapToObjects="1">
      <p:cViewPr>
        <p:scale>
          <a:sx n="183" d="100"/>
          <a:sy n="183" d="100"/>
        </p:scale>
        <p:origin x="-1640" y="-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0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156E-4FC5-494E-977E-05277875D865}" type="datetimeFigureOut">
              <a:rPr lang="en-US" smtClean="0"/>
              <a:t>18/09/14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A1E4-8351-CC49-880A-C3D5508BB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29A156E-4FC5-494E-977E-05277875D865}" type="datetimeFigureOut">
              <a:rPr lang="en-US" smtClean="0"/>
              <a:t>18/09/14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A1E4-8351-CC49-880A-C3D5508BB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da-DK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156E-4FC5-494E-977E-05277875D865}" type="datetimeFigureOut">
              <a:rPr lang="en-US" smtClean="0"/>
              <a:t>18/09/14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a-DK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da-DK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29A156E-4FC5-494E-977E-05277875D865}" type="datetimeFigureOut">
              <a:rPr lang="en-US" smtClean="0"/>
              <a:t>18/09/14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a-DK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a-DK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da-DK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29A156E-4FC5-494E-977E-05277875D865}" type="datetimeFigureOut">
              <a:rPr lang="en-US" smtClean="0"/>
              <a:t>18/09/14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a-DK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a-DK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a-DK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156E-4FC5-494E-977E-05277875D865}" type="datetimeFigureOut">
              <a:rPr lang="en-US" smtClean="0"/>
              <a:t>18/09/14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A1E4-8351-CC49-880A-C3D5508BB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da-DK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156E-4FC5-494E-977E-05277875D865}" type="datetimeFigureOut">
              <a:rPr lang="en-US" smtClean="0"/>
              <a:t>18/09/14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A1E4-8351-CC49-880A-C3D5508BB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156E-4FC5-494E-977E-05277875D865}" type="datetimeFigureOut">
              <a:rPr lang="en-US" smtClean="0"/>
              <a:t>18/09/14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A1E4-8351-CC49-880A-C3D5508BB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156E-4FC5-494E-977E-05277875D865}" type="datetimeFigureOut">
              <a:rPr lang="en-US" smtClean="0"/>
              <a:t>18/09/14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a-DK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156E-4FC5-494E-977E-05277875D865}" type="datetimeFigureOut">
              <a:rPr lang="en-US" smtClean="0"/>
              <a:t>18/09/14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A1E4-8351-CC49-880A-C3D5508BB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29A156E-4FC5-494E-977E-05277875D865}" type="datetimeFigureOut">
              <a:rPr lang="en-US" smtClean="0"/>
              <a:t>18/09/14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A1E4-8351-CC49-880A-C3D5508BB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29A156E-4FC5-494E-977E-05277875D865}" type="datetimeFigureOut">
              <a:rPr lang="en-US" smtClean="0"/>
              <a:t>18/09/14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A1E4-8351-CC49-880A-C3D5508BB12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156E-4FC5-494E-977E-05277875D865}" type="datetimeFigureOut">
              <a:rPr lang="en-US" smtClean="0"/>
              <a:t>18/09/14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A1E4-8351-CC49-880A-C3D5508BB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156E-4FC5-494E-977E-05277875D865}" type="datetimeFigureOut">
              <a:rPr lang="en-US" smtClean="0"/>
              <a:t>18/09/14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A1E4-8351-CC49-880A-C3D5508BB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29A156E-4FC5-494E-977E-05277875D865}" type="datetimeFigureOut">
              <a:rPr lang="en-US" smtClean="0"/>
              <a:t>18/09/14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A1E4-8351-CC49-880A-C3D5508BB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29A156E-4FC5-494E-977E-05277875D865}" type="datetimeFigureOut">
              <a:rPr lang="en-US" smtClean="0"/>
              <a:t>18/09/14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347A1E4-8351-CC49-880A-C3D5508BB1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Calibri"/>
                <a:cs typeface="Calibri"/>
              </a:rPr>
              <a:t>THIS IS HOW WE DO IT!</a:t>
            </a:r>
            <a:endParaRPr lang="en-US" sz="4000" b="1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Logic and Information van </a:t>
            </a:r>
            <a:r>
              <a:rPr lang="en-US" sz="2000" b="1" dirty="0" err="1" smtClean="0">
                <a:latin typeface="Calibri"/>
                <a:cs typeface="Calibri"/>
              </a:rPr>
              <a:t>Benthem</a:t>
            </a:r>
            <a:r>
              <a:rPr lang="en-US" sz="2000" b="1" dirty="0" smtClean="0">
                <a:latin typeface="Calibri"/>
                <a:cs typeface="Calibri"/>
              </a:rPr>
              <a:t>-style</a:t>
            </a:r>
          </a:p>
          <a:p>
            <a:r>
              <a:rPr lang="en-US" dirty="0">
                <a:latin typeface="Calibri"/>
                <a:cs typeface="Calibri"/>
              </a:rPr>
              <a:t>Celebration </a:t>
            </a:r>
            <a:r>
              <a:rPr lang="en-US" dirty="0" smtClean="0">
                <a:latin typeface="Calibri"/>
                <a:cs typeface="Calibri"/>
              </a:rPr>
              <a:t>Event </a:t>
            </a:r>
            <a:r>
              <a:rPr lang="en-US" dirty="0">
                <a:latin typeface="Calibri"/>
                <a:cs typeface="Calibri"/>
              </a:rPr>
              <a:t>in </a:t>
            </a:r>
            <a:r>
              <a:rPr lang="en-US" dirty="0" smtClean="0">
                <a:latin typeface="Calibri"/>
                <a:cs typeface="Calibri"/>
              </a:rPr>
              <a:t>Honor </a:t>
            </a:r>
            <a:r>
              <a:rPr lang="en-US" dirty="0">
                <a:latin typeface="Calibri"/>
                <a:cs typeface="Calibri"/>
              </a:rPr>
              <a:t>of </a:t>
            </a:r>
            <a:r>
              <a:rPr lang="en-US" dirty="0" smtClean="0">
                <a:latin typeface="Calibri"/>
                <a:cs typeface="Calibri"/>
              </a:rPr>
              <a:t>Johan </a:t>
            </a:r>
            <a:r>
              <a:rPr lang="en-US" dirty="0">
                <a:latin typeface="Calibri"/>
                <a:cs typeface="Calibri"/>
              </a:rPr>
              <a:t>van </a:t>
            </a:r>
            <a:r>
              <a:rPr lang="en-US" dirty="0" err="1" smtClean="0">
                <a:latin typeface="Calibri"/>
                <a:cs typeface="Calibri"/>
              </a:rPr>
              <a:t>Benthem</a:t>
            </a:r>
            <a:endParaRPr lang="en-US" dirty="0" smtClean="0">
              <a:latin typeface="Calibri"/>
              <a:cs typeface="Calibri"/>
            </a:endParaRPr>
          </a:p>
          <a:p>
            <a:r>
              <a:rPr lang="en-US" b="1" dirty="0" smtClean="0">
                <a:latin typeface="Calibri"/>
                <a:cs typeface="Calibri"/>
              </a:rPr>
              <a:t>Amsterdam, September 26-27, 2014</a:t>
            </a:r>
            <a:endParaRPr lang="en-US" b="1" dirty="0">
              <a:latin typeface="Calibri"/>
              <a:cs typeface="Calibri"/>
            </a:endParaRPr>
          </a:p>
          <a:p>
            <a:endParaRPr lang="en-US" b="1" dirty="0">
              <a:latin typeface="Calibri"/>
              <a:cs typeface="Calibri"/>
            </a:endParaRPr>
          </a:p>
          <a:p>
            <a:r>
              <a:rPr lang="en-US" b="1" dirty="0" smtClean="0">
                <a:latin typeface="Calibri"/>
                <a:cs typeface="Calibri"/>
              </a:rPr>
              <a:t>Vincent F. Hendricks</a:t>
            </a:r>
            <a:r>
              <a:rPr lang="en-US" dirty="0" smtClean="0">
                <a:latin typeface="Calibri"/>
                <a:cs typeface="Calibri"/>
              </a:rPr>
              <a:t/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dirty="0" smtClean="0">
                <a:latin typeface="Calibri"/>
                <a:cs typeface="Calibri"/>
              </a:rPr>
              <a:t>Professor of Formal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Philosophy </a:t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dirty="0" smtClean="0">
                <a:latin typeface="Calibri"/>
                <a:cs typeface="Calibri"/>
              </a:rPr>
              <a:t>University of Copenhagen</a:t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dirty="0" smtClean="0">
                <a:latin typeface="Calibri"/>
                <a:cs typeface="Calibri"/>
              </a:rPr>
              <a:t>Denmark</a:t>
            </a:r>
          </a:p>
          <a:p>
            <a:endParaRPr lang="en-US" sz="1400" dirty="0" smtClean="0">
              <a:latin typeface="Calibri"/>
              <a:cs typeface="Calibri"/>
            </a:endParaRPr>
          </a:p>
        </p:txBody>
      </p:sp>
      <p:pic>
        <p:nvPicPr>
          <p:cNvPr id="9" name="Picture 8" descr="1011073835_IMG_0691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93033"/>
            <a:ext cx="2985746" cy="1957346"/>
          </a:xfrm>
          <a:prstGeom prst="rect">
            <a:avLst/>
          </a:prstGeom>
        </p:spPr>
      </p:pic>
      <p:pic>
        <p:nvPicPr>
          <p:cNvPr id="10" name="Picture 9" descr="dscf03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7" y="193033"/>
            <a:ext cx="2811872" cy="1957346"/>
          </a:xfrm>
          <a:prstGeom prst="rect">
            <a:avLst/>
          </a:prstGeom>
        </p:spPr>
      </p:pic>
      <p:pic>
        <p:nvPicPr>
          <p:cNvPr id="11" name="Picture 10" descr="img_0687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498" y="193034"/>
            <a:ext cx="2257143" cy="19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Bandwagon effect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Model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Model run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dirty="0">
                <a:latin typeface="Calibri"/>
                <a:cs typeface="Calibri"/>
              </a:rPr>
              <a:t>A </a:t>
            </a:r>
            <a:r>
              <a:rPr lang="en-US" i="1" dirty="0">
                <a:latin typeface="Calibri"/>
                <a:cs typeface="Calibri"/>
              </a:rPr>
              <a:t>run</a:t>
            </a:r>
            <a:r>
              <a:rPr lang="en-US" dirty="0">
                <a:latin typeface="Calibri"/>
                <a:cs typeface="Calibri"/>
              </a:rPr>
              <a:t> of such a model may be conceived as a </a:t>
            </a:r>
            <a:r>
              <a:rPr lang="en-US" dirty="0" smtClean="0">
                <a:latin typeface="Calibri"/>
                <a:cs typeface="Calibri"/>
              </a:rPr>
              <a:t>crowd </a:t>
            </a:r>
            <a:r>
              <a:rPr lang="en-US" dirty="0">
                <a:latin typeface="Calibri"/>
                <a:cs typeface="Calibri"/>
              </a:rPr>
              <a:t>of agents, each waiting to make a decision between a (finite) set of choices </a:t>
            </a: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Before receiving </a:t>
            </a:r>
            <a:r>
              <a:rPr lang="en-US" dirty="0" smtClean="0">
                <a:latin typeface="Calibri"/>
                <a:cs typeface="Calibri"/>
              </a:rPr>
              <a:t>the public </a:t>
            </a:r>
            <a:r>
              <a:rPr lang="en-US" dirty="0">
                <a:latin typeface="Calibri"/>
                <a:cs typeface="Calibri"/>
              </a:rPr>
              <a:t>signal of </a:t>
            </a:r>
            <a:r>
              <a:rPr lang="en-US" i="1" dirty="0" smtClean="0">
                <a:latin typeface="Calibri"/>
                <a:cs typeface="Calibri"/>
              </a:rPr>
              <a:t>left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or </a:t>
            </a:r>
            <a:r>
              <a:rPr lang="en-US" i="1" dirty="0" smtClean="0">
                <a:latin typeface="Calibri"/>
                <a:cs typeface="Calibri"/>
              </a:rPr>
              <a:t>right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each agent will be indifferent between the two </a:t>
            </a:r>
            <a:r>
              <a:rPr lang="en-US" dirty="0" smtClean="0">
                <a:latin typeface="Calibri"/>
                <a:cs typeface="Calibri"/>
              </a:rPr>
              <a:t>options</a:t>
            </a: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The </a:t>
            </a:r>
            <a:r>
              <a:rPr lang="en-US" dirty="0">
                <a:latin typeface="Calibri"/>
                <a:cs typeface="Calibri"/>
              </a:rPr>
              <a:t>first agent </a:t>
            </a:r>
            <a:r>
              <a:rPr lang="en-US" dirty="0" smtClean="0">
                <a:latin typeface="Calibri"/>
                <a:cs typeface="Calibri"/>
              </a:rPr>
              <a:t>decides, </a:t>
            </a:r>
            <a:r>
              <a:rPr lang="en-US" dirty="0">
                <a:latin typeface="Calibri"/>
                <a:cs typeface="Calibri"/>
              </a:rPr>
              <a:t>say </a:t>
            </a:r>
            <a:r>
              <a:rPr lang="en-US" i="1" dirty="0" smtClean="0">
                <a:latin typeface="Calibri"/>
                <a:cs typeface="Calibri"/>
              </a:rPr>
              <a:t>left</a:t>
            </a:r>
            <a:r>
              <a:rPr lang="en-US" dirty="0" smtClean="0">
                <a:latin typeface="Calibri"/>
                <a:cs typeface="Calibri"/>
              </a:rPr>
              <a:t> (possibly at random or based on a private signal) </a:t>
            </a:r>
            <a:r>
              <a:rPr lang="en-US" dirty="0">
                <a:latin typeface="Calibri"/>
                <a:cs typeface="Calibri"/>
              </a:rPr>
              <a:t>thereby conveying a </a:t>
            </a:r>
            <a:r>
              <a:rPr lang="en-US" i="1" dirty="0">
                <a:latin typeface="Calibri"/>
                <a:cs typeface="Calibri"/>
              </a:rPr>
              <a:t>left</a:t>
            </a:r>
            <a:r>
              <a:rPr lang="en-US" dirty="0">
                <a:latin typeface="Calibri"/>
                <a:cs typeface="Calibri"/>
              </a:rPr>
              <a:t> action to all subsequent </a:t>
            </a:r>
            <a:r>
              <a:rPr lang="en-US" dirty="0" smtClean="0">
                <a:latin typeface="Calibri"/>
                <a:cs typeface="Calibri"/>
              </a:rPr>
              <a:t>agents</a:t>
            </a:r>
            <a:endParaRPr lang="en-US" dirty="0">
              <a:latin typeface="Calibri"/>
              <a:cs typeface="Calibri"/>
            </a:endParaRPr>
          </a:p>
          <a:p>
            <a:pPr marL="0" lvl="0" indent="0">
              <a:buNone/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8" name="Picture 7" descr="infostorms-bandwag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13" y="3528218"/>
            <a:ext cx="3681082" cy="226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Bystander </a:t>
            </a:r>
            <a:r>
              <a:rPr lang="en-US" dirty="0">
                <a:latin typeface="Calibri"/>
                <a:cs typeface="Calibri"/>
              </a:rPr>
              <a:t>– Bandwagon – Cascade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Models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Modules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 lvl="0">
              <a:buClr>
                <a:srgbClr val="702A46"/>
              </a:buClr>
            </a:pPr>
            <a:r>
              <a:rPr lang="en-US" dirty="0" smtClean="0">
                <a:latin typeface="Calibri"/>
                <a:cs typeface="Calibri"/>
              </a:rPr>
              <a:t>Agents</a:t>
            </a:r>
            <a:endParaRPr lang="en-US" dirty="0">
              <a:latin typeface="Calibri"/>
              <a:cs typeface="Calibri"/>
            </a:endParaRPr>
          </a:p>
          <a:p>
            <a:pPr lvl="0">
              <a:buClr>
                <a:srgbClr val="702A46"/>
              </a:buClr>
            </a:pPr>
            <a:r>
              <a:rPr lang="en-US" dirty="0" smtClean="0">
                <a:latin typeface="Calibri"/>
                <a:cs typeface="Calibri"/>
              </a:rPr>
              <a:t>Beliefs</a:t>
            </a:r>
          </a:p>
          <a:p>
            <a:pPr lvl="0">
              <a:buClr>
                <a:srgbClr val="702A46"/>
              </a:buClr>
            </a:pPr>
            <a:r>
              <a:rPr lang="en-US" dirty="0" smtClean="0">
                <a:latin typeface="Calibri"/>
                <a:cs typeface="Calibri"/>
              </a:rPr>
              <a:t>Network Topology</a:t>
            </a:r>
          </a:p>
          <a:p>
            <a:pPr lvl="0">
              <a:buClr>
                <a:srgbClr val="702A46"/>
              </a:buClr>
            </a:pPr>
            <a:r>
              <a:rPr lang="en-US" dirty="0" smtClean="0">
                <a:latin typeface="Calibri"/>
                <a:cs typeface="Calibri"/>
              </a:rPr>
              <a:t>Signals</a:t>
            </a:r>
            <a:endParaRPr lang="en-US" dirty="0">
              <a:latin typeface="Calibri"/>
              <a:cs typeface="Calibri"/>
            </a:endParaRPr>
          </a:p>
          <a:p>
            <a:pPr lvl="0">
              <a:buClr>
                <a:srgbClr val="702A46"/>
              </a:buClr>
            </a:pPr>
            <a:r>
              <a:rPr lang="en-US" dirty="0" smtClean="0">
                <a:latin typeface="Calibri"/>
                <a:cs typeface="Calibri"/>
              </a:rPr>
              <a:t>Actions</a:t>
            </a:r>
          </a:p>
          <a:p>
            <a:pPr lvl="0">
              <a:buClr>
                <a:srgbClr val="702A46"/>
              </a:buClr>
            </a:pPr>
            <a:r>
              <a:rPr lang="en-US" dirty="0" smtClean="0">
                <a:latin typeface="Calibri"/>
                <a:cs typeface="Calibri"/>
              </a:rPr>
              <a:t>Preferences</a:t>
            </a:r>
          </a:p>
          <a:p>
            <a:pPr lvl="0">
              <a:buClr>
                <a:srgbClr val="702A46"/>
              </a:buClr>
            </a:pPr>
            <a:r>
              <a:rPr lang="en-US" dirty="0" smtClean="0">
                <a:latin typeface="Calibri"/>
                <a:cs typeface="Calibri"/>
              </a:rPr>
              <a:t>Decision rules</a:t>
            </a:r>
          </a:p>
          <a:p>
            <a:pPr lvl="0">
              <a:buClr>
                <a:srgbClr val="702A46"/>
              </a:buClr>
            </a:pPr>
            <a:r>
              <a:rPr lang="en-US" dirty="0" smtClean="0">
                <a:latin typeface="Calibri"/>
                <a:cs typeface="Calibri"/>
              </a:rPr>
              <a:t>Interpretation rules</a:t>
            </a:r>
          </a:p>
          <a:p>
            <a:pPr marL="0" lvl="0" indent="0">
              <a:buNone/>
            </a:pPr>
            <a:endParaRPr lang="en-US" dirty="0" smtClean="0">
              <a:latin typeface="Calibri"/>
              <a:cs typeface="Calibri"/>
            </a:endParaRPr>
          </a:p>
          <a:p>
            <a:pPr marL="0" lvl="0" indent="0">
              <a:buNone/>
            </a:pP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7" descr="infostorms_figure24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6" b="-3086"/>
          <a:stretch>
            <a:fillRect/>
          </a:stretch>
        </p:blipFill>
        <p:spPr>
          <a:xfrm>
            <a:off x="1223008" y="2958425"/>
            <a:ext cx="1588909" cy="1430687"/>
          </a:xfrm>
        </p:spPr>
      </p:pic>
      <p:pic>
        <p:nvPicPr>
          <p:cNvPr id="10" name="Content Placeholder 6" descr="infostorms-ill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441" b="-27441"/>
          <a:stretch>
            <a:fillRect/>
          </a:stretch>
        </p:blipFill>
        <p:spPr>
          <a:xfrm>
            <a:off x="1120588" y="4925106"/>
            <a:ext cx="2146655" cy="1932894"/>
          </a:xfrm>
          <a:prstGeom prst="rect">
            <a:avLst/>
          </a:prstGeom>
        </p:spPr>
      </p:pic>
      <p:pic>
        <p:nvPicPr>
          <p:cNvPr id="11" name="Picture 10" descr="infostorms-bandwag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3" y="4155067"/>
            <a:ext cx="2128805" cy="130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1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Cloud of confusing concepts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cloudInfostorms.pdf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1" b="185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234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Bystander – </a:t>
            </a:r>
            <a:r>
              <a:rPr lang="en-US" dirty="0" smtClean="0">
                <a:latin typeface="Calibri"/>
                <a:cs typeface="Calibri"/>
              </a:rPr>
              <a:t>Bandwagon</a:t>
            </a:r>
            <a:r>
              <a:rPr lang="en-US" dirty="0">
                <a:latin typeface="Calibri"/>
                <a:cs typeface="Calibri"/>
              </a:rPr>
              <a:t> – </a:t>
            </a:r>
            <a:r>
              <a:rPr lang="en-US" dirty="0" smtClean="0">
                <a:latin typeface="Calibri"/>
                <a:cs typeface="Calibri"/>
              </a:rPr>
              <a:t>Cascade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971110"/>
              </p:ext>
            </p:extLst>
          </p:nvPr>
        </p:nvGraphicFramePr>
        <p:xfrm>
          <a:off x="1039127" y="2408022"/>
          <a:ext cx="7087583" cy="3731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061"/>
                <a:gridCol w="696981"/>
                <a:gridCol w="882842"/>
                <a:gridCol w="681492"/>
                <a:gridCol w="635027"/>
                <a:gridCol w="696981"/>
                <a:gridCol w="820888"/>
                <a:gridCol w="789912"/>
                <a:gridCol w="597119"/>
                <a:gridCol w="208280"/>
              </a:tblGrid>
              <a:tr h="811927"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702A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/>
                          <a:cs typeface="Calibri"/>
                        </a:rPr>
                        <a:t>Agents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702A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Network topology</a:t>
                      </a:r>
                    </a:p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702A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Public </a:t>
                      </a:r>
                      <a:br>
                        <a:rPr lang="en-US" sz="1200" dirty="0" smtClean="0">
                          <a:latin typeface="Calibri"/>
                          <a:cs typeface="Calibri"/>
                        </a:rPr>
                      </a:b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signal</a:t>
                      </a:r>
                    </a:p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702A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Private</a:t>
                      </a:r>
                      <a:br>
                        <a:rPr lang="en-US" sz="1200" dirty="0" smtClean="0">
                          <a:latin typeface="Calibri"/>
                          <a:cs typeface="Calibri"/>
                        </a:rPr>
                      </a:b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signal</a:t>
                      </a:r>
                    </a:p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702A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Actions</a:t>
                      </a:r>
                    </a:p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702A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Decision</a:t>
                      </a:r>
                      <a:r>
                        <a:rPr lang="en-US" sz="1200" baseline="0" dirty="0" smtClean="0">
                          <a:latin typeface="Calibri"/>
                          <a:cs typeface="Calibri"/>
                        </a:rPr>
                        <a:t/>
                      </a:r>
                      <a:br>
                        <a:rPr lang="en-US" sz="1200" baseline="0" dirty="0" smtClean="0">
                          <a:latin typeface="Calibri"/>
                          <a:cs typeface="Calibri"/>
                        </a:rPr>
                      </a:br>
                      <a:r>
                        <a:rPr lang="en-US" sz="1200" baseline="0" dirty="0" smtClean="0">
                          <a:latin typeface="Calibri"/>
                          <a:cs typeface="Calibri"/>
                        </a:rPr>
                        <a:t>rules</a:t>
                      </a:r>
                      <a:endParaRPr lang="en-US" sz="1200" dirty="0" smtClean="0">
                        <a:latin typeface="Calibri"/>
                        <a:cs typeface="Calibri"/>
                      </a:endParaRPr>
                    </a:p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702A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Int. </a:t>
                      </a:r>
                      <a:r>
                        <a:rPr lang="en-US" sz="1200" baseline="0" dirty="0" smtClean="0">
                          <a:latin typeface="Calibri"/>
                          <a:cs typeface="Calibri"/>
                        </a:rPr>
                        <a:t>rules</a:t>
                      </a:r>
                      <a:endParaRPr lang="en-US" sz="1200" dirty="0" smtClean="0">
                        <a:latin typeface="Calibri"/>
                        <a:cs typeface="Calibri"/>
                      </a:endParaRPr>
                    </a:p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702A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Pref.</a:t>
                      </a:r>
                    </a:p>
                    <a:p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702A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2A46"/>
                    </a:solidFill>
                  </a:tcPr>
                </a:tc>
              </a:tr>
              <a:tr h="145730"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405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Bystander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Circular</a:t>
                      </a:r>
                    </a:p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/>
                          <a:cs typeface="Calibri"/>
                        </a:rPr>
                        <a:t>No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/>
                          <a:cs typeface="Calibri"/>
                        </a:rPr>
                        <a:t>3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Yes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Yes</a:t>
                      </a:r>
                    </a:p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94057"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405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Bandwagon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Yes</a:t>
                      </a:r>
                    </a:p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Crowd</a:t>
                      </a:r>
                    </a:p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No</a:t>
                      </a:r>
                    </a:p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/>
                          <a:cs typeface="Calibri"/>
                        </a:rPr>
                        <a:t>2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Yes</a:t>
                      </a:r>
                    </a:p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Yes</a:t>
                      </a:r>
                    </a:p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94057"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405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Cascade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Yes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Linear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/>
                          <a:cs typeface="Calibri"/>
                        </a:rPr>
                        <a:t>2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Yes</a:t>
                      </a:r>
                    </a:p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/>
                          <a:cs typeface="Calibri"/>
                        </a:rPr>
                        <a:t>Yes</a:t>
                      </a:r>
                    </a:p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940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998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siness-owners-toolbox-440x2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71" y="179673"/>
            <a:ext cx="7994156" cy="53233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2211" y="5135262"/>
            <a:ext cx="835418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00" b="1" dirty="0" smtClean="0">
                <a:effectLst/>
                <a:latin typeface="Arial Black"/>
                <a:cs typeface="Arial Black"/>
              </a:rPr>
              <a:t>STRUCTURE</a:t>
            </a:r>
            <a:endParaRPr lang="en-US" sz="9300" b="1" dirty="0">
              <a:effectLst/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1174" y="-507367"/>
            <a:ext cx="902590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00" b="1" dirty="0" smtClean="0">
                <a:solidFill>
                  <a:schemeClr val="bg1"/>
                </a:solidFill>
                <a:latin typeface="Arial Black"/>
                <a:cs typeface="Arial Black"/>
              </a:rPr>
              <a:t>LOGIC</a:t>
            </a:r>
            <a:endParaRPr lang="en-US" sz="186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45901507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754E-7 -2.57004E-7 L 3.88754E-7 0.5193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9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1073835_IMG_0691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70" y="175460"/>
            <a:ext cx="8007893" cy="5336511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913070" y="186343"/>
            <a:ext cx="3354882" cy="532562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Philosophy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Mathematics 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Computer Science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Linguistics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Economics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Cognitive Psychology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Social Psychology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Social Science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Sociology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Behavioral Science</a:t>
            </a:r>
          </a:p>
          <a:p>
            <a:pPr marL="0" indent="0">
              <a:buNone/>
            </a:pPr>
            <a:r>
              <a:rPr lang="en-US" sz="1800" b="1" smtClean="0">
                <a:solidFill>
                  <a:schemeClr val="bg1"/>
                </a:solidFill>
                <a:latin typeface="Calibri"/>
                <a:cs typeface="Calibri"/>
              </a:rPr>
              <a:t>Software Engineering</a:t>
            </a:r>
            <a:endParaRPr lang="en-US" sz="18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…</a:t>
            </a:r>
          </a:p>
          <a:p>
            <a:pPr marL="0" indent="0">
              <a:buNone/>
            </a:pPr>
            <a:endParaRPr lang="en-US" sz="1400" dirty="0" smtClean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791" y="5282910"/>
            <a:ext cx="835418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0" b="1" dirty="0" smtClean="0">
                <a:effectLst/>
                <a:latin typeface="Arial Black"/>
                <a:cs typeface="Arial Black"/>
              </a:rPr>
              <a:t>THANK YOU</a:t>
            </a:r>
            <a:endParaRPr lang="en-US" sz="9500" b="1" dirty="0">
              <a:effectLst/>
              <a:latin typeface="Arial Black"/>
              <a:cs typeface="Arial Black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162505" y="174166"/>
            <a:ext cx="2758457" cy="532562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Defined the paradigm</a:t>
            </a:r>
          </a:p>
          <a:p>
            <a:pPr marL="0" indent="0" algn="r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- ambition  </a:t>
            </a:r>
          </a:p>
          <a:p>
            <a:pPr marL="0" indent="0" algn="r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- agenda</a:t>
            </a:r>
          </a:p>
          <a:p>
            <a:pPr marL="0" indent="0" algn="r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- tools</a:t>
            </a:r>
          </a:p>
          <a:p>
            <a:pPr marL="0" indent="0" algn="r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- seminal results</a:t>
            </a:r>
          </a:p>
          <a:p>
            <a:pPr marL="0" indent="0" algn="r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- exemplars</a:t>
            </a:r>
          </a:p>
          <a:p>
            <a:pPr marL="0" indent="0" algn="r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- environment</a:t>
            </a:r>
          </a:p>
          <a:p>
            <a:pPr marL="0" indent="0" algn="r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- infrastructure</a:t>
            </a:r>
          </a:p>
          <a:p>
            <a:pPr marL="0" indent="0" algn="r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-integration</a:t>
            </a:r>
            <a:endParaRPr lang="en-US" sz="18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 algn="r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-cooperation</a:t>
            </a:r>
          </a:p>
          <a:p>
            <a:pPr marL="0" indent="0" algn="r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…</a:t>
            </a:r>
          </a:p>
          <a:p>
            <a:pPr marL="0" indent="0" algn="r">
              <a:buNone/>
            </a:pPr>
            <a:endParaRPr lang="en-US" sz="18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 algn="r">
              <a:buNone/>
            </a:pPr>
            <a:endParaRPr lang="en-US" sz="18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 algn="r">
              <a:buNone/>
            </a:pPr>
            <a:endParaRPr lang="en-US" sz="14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39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accel="100000" fill="hold">
                                          <p:stCondLst>
                                            <p:cond delay="18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accel="100000" fill="hold">
                                          <p:stCondLst>
                                            <p:cond delay="18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141" y="1582215"/>
            <a:ext cx="8354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effectLst>
                  <a:outerShdw blurRad="50800" dist="38100" dir="2700000" sx="104000" sy="104000" algn="tl" rotWithShape="0">
                    <a:srgbClr val="000000">
                      <a:alpha val="25000"/>
                    </a:srgbClr>
                  </a:outerShdw>
                </a:effectLst>
                <a:latin typeface="Arial Black"/>
                <a:cs typeface="Arial Black"/>
              </a:rPr>
              <a:t>LOGIC</a:t>
            </a:r>
            <a:endParaRPr lang="en-US" sz="18000" b="1" dirty="0">
              <a:effectLst>
                <a:outerShdw blurRad="50800" dist="38100" dir="2700000" sx="104000" sy="104000" algn="tl" rotWithShape="0">
                  <a:srgbClr val="000000">
                    <a:alpha val="25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58885" y="1403766"/>
            <a:ext cx="7906033" cy="4352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 smtClean="0">
                <a:latin typeface="Calibri"/>
                <a:cs typeface="Calibri"/>
              </a:rPr>
              <a:t>THE STUDY OF VALID INFERENCES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30847" y="4193432"/>
            <a:ext cx="8086743" cy="4352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00" b="1" dirty="0" smtClean="0">
                <a:solidFill>
                  <a:srgbClr val="702A46"/>
                </a:solidFill>
                <a:effectLst>
                  <a:reflection stA="50000" endPos="75000" dist="12700" dir="5400000" sy="-100000" algn="bl" rotWithShape="0"/>
                </a:effectLst>
                <a:latin typeface="Calibri"/>
                <a:cs typeface="Calibri"/>
              </a:rPr>
              <a:t>THE STUDY OF INFORMATION PROCESSING</a:t>
            </a:r>
          </a:p>
        </p:txBody>
      </p:sp>
    </p:spTree>
    <p:extLst>
      <p:ext uri="{BB962C8B-B14F-4D97-AF65-F5344CB8AC3E}">
        <p14:creationId xmlns:p14="http://schemas.microsoft.com/office/powerpoint/2010/main" val="48464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2756E-6 2.68581E-6 L 0.12374 2.68581E-6 C 0.17928 2.68581E-6 0.24783 0.11924 0.24783 0.21556 L 0.24783 0.43181 " pathEditMode="relative" rAng="0" ptsTypes="FfFF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2" y="21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4" grpId="0"/>
      <p:bldP spid="4" grpId="3"/>
      <p:bldP spid="4" grpId="4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man-Resouce-Administration-600.pn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2402"/>
            <a:ext cx="8001000" cy="4280535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5050497" y="203223"/>
            <a:ext cx="8001000" cy="428053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Believing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Knowing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Thinking 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Inquiring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Arguing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Learning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Deliberating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Expanding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Exchanging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Retracting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Contracting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Revising 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Acting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Interacting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Reacting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Playing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Winning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Planning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Predicting</a:t>
            </a:r>
            <a:endParaRPr lang="en-US" sz="56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Preferring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Voting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Extrapolating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Understanding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Explaining</a:t>
            </a:r>
          </a:p>
          <a:p>
            <a:pPr marL="0" indent="0">
              <a:buNone/>
            </a:pPr>
            <a:r>
              <a:rPr lang="en-US" sz="5600" b="1" dirty="0" smtClean="0">
                <a:latin typeface="Calibri"/>
                <a:cs typeface="Calibri"/>
              </a:rPr>
              <a:t>…</a:t>
            </a:r>
          </a:p>
          <a:p>
            <a:pPr marL="0" indent="0">
              <a:buNone/>
            </a:pPr>
            <a:endParaRPr lang="en-US" sz="1400" dirty="0" smtClean="0">
              <a:latin typeface="Calibri"/>
              <a:cs typeface="Calibri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810300" y="4248962"/>
            <a:ext cx="4233257" cy="5115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solidFill>
                  <a:srgbClr val="800000"/>
                </a:solidFill>
                <a:latin typeface="Calibri"/>
                <a:cs typeface="Calibri"/>
              </a:rPr>
              <a:t>HUMAN HAPPENING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85593" y="4900129"/>
            <a:ext cx="4460075" cy="1741051"/>
            <a:chOff x="4885593" y="4900129"/>
            <a:chExt cx="4460075" cy="1741051"/>
          </a:xfrm>
        </p:grpSpPr>
        <p:sp>
          <p:nvSpPr>
            <p:cNvPr id="5" name="Subtitle 2"/>
            <p:cNvSpPr txBox="1">
              <a:spLocks/>
            </p:cNvSpPr>
            <p:nvPr/>
          </p:nvSpPr>
          <p:spPr>
            <a:xfrm>
              <a:off x="5952670" y="6129628"/>
              <a:ext cx="3318856" cy="51155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defTabSz="914400" rtl="0" eaLnBrk="1" latinLnBrk="0" hangingPunct="1">
                <a:spcBef>
                  <a:spcPts val="2000"/>
                </a:spcBef>
                <a:buClr>
                  <a:schemeClr val="accent1"/>
                </a:buClr>
                <a:buFont typeface="Wingdings 2" pitchFamily="18" charset="2"/>
                <a:buChar char="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50000"/>
                  </a:schemeClr>
                </a:buClr>
                <a:buFont typeface="Wingdings 2" pitchFamily="18" charset="2"/>
                <a:buChar char="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35050" indent="-34925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Wingdings 2" pitchFamily="18" charset="2"/>
                <a:buChar char="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50000"/>
                  </a:schemeClr>
                </a:buClr>
                <a:buFont typeface="Wingdings 2" pitchFamily="18" charset="2"/>
                <a:buChar char="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720850" indent="-34925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Font typeface="Wingdings 2" pitchFamily="18" charset="2"/>
                <a:buChar char="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055813" indent="-344488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50000"/>
                  </a:schemeClr>
                </a:buClr>
                <a:buFont typeface="Wingdings 2" pitchFamily="18" charset="2"/>
                <a:buChar char="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3987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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743200" indent="-344488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50000"/>
                  </a:schemeClr>
                </a:buClr>
                <a:buFont typeface="Wingdings 2" pitchFamily="18" charset="2"/>
                <a:buChar char="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087688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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dirty="0">
                  <a:latin typeface="Calibri"/>
                  <a:cs typeface="Calibri"/>
                </a:rPr>
                <a:t>i</a:t>
              </a:r>
              <a:r>
                <a:rPr lang="en-US" b="1" dirty="0" smtClean="0">
                  <a:latin typeface="Calibri"/>
                  <a:cs typeface="Calibri"/>
                </a:rPr>
                <a:t>ndividual and/or collective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85593" y="4900129"/>
              <a:ext cx="446007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b="1" dirty="0" smtClean="0">
                  <a:solidFill>
                    <a:srgbClr val="800000"/>
                  </a:solidFill>
                  <a:latin typeface="Calibri"/>
                  <a:cs typeface="Calibri"/>
                </a:rPr>
                <a:t>AGENCY</a:t>
              </a:r>
              <a:endParaRPr lang="en-US" sz="9000" b="1" dirty="0">
                <a:solidFill>
                  <a:srgbClr val="8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2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21729E-6 3.44987E-6 L 0.22076 3.44987E-6 C 0.31986 3.44987E-6 0.44204 0.04885 0.44204 0.08844 L 0.44204 0.17758 " pathEditMode="relative" rAng="0" ptsTypes="FfFF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3" y="88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1"/>
      <p:bldP spid="8" grpId="4"/>
      <p:bldP spid="8" grpId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ld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4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Stand by … bystander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lemminger 1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074" y="2038256"/>
            <a:ext cx="8184251" cy="4637742"/>
          </a:xfrm>
        </p:spPr>
      </p:pic>
    </p:spTree>
    <p:extLst>
      <p:ext uri="{BB962C8B-B14F-4D97-AF65-F5344CB8AC3E}">
        <p14:creationId xmlns:p14="http://schemas.microsoft.com/office/powerpoint/2010/main" val="230748560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Bystander effect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latin typeface="Calibri"/>
                <a:cs typeface="Calibri"/>
              </a:rPr>
              <a:t>M</a:t>
            </a:r>
            <a:r>
              <a:rPr lang="en-US" sz="2000" dirty="0" smtClean="0">
                <a:latin typeface="Calibri"/>
                <a:cs typeface="Calibri"/>
              </a:rPr>
              <a:t>odel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8" name="Content Placeholder 7" descr="infostorms_figure24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2922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000" dirty="0" smtClean="0">
                <a:latin typeface="Calibri"/>
                <a:cs typeface="Calibri"/>
              </a:rPr>
              <a:t>Simulation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6" name="Content Placeholder 5" descr="Skærmbillede 2013-09-06 kl. 10.00.52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r="153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557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SOCIAL PROOF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Single agents assume beliefs / norms / actions of other agents in an attempt to </a:t>
            </a:r>
            <a:r>
              <a:rPr lang="en-US" dirty="0" smtClean="0">
                <a:latin typeface="Calibri"/>
                <a:cs typeface="Calibri"/>
              </a:rPr>
              <a:t>reflect </a:t>
            </a:r>
            <a:r>
              <a:rPr lang="en-US" dirty="0">
                <a:latin typeface="Calibri"/>
                <a:cs typeface="Calibri"/>
              </a:rPr>
              <a:t>the correct view / stance / behavior for a given situation </a:t>
            </a:r>
            <a:endParaRPr lang="en-US" dirty="0">
              <a:effectLst/>
              <a:latin typeface="Calibri"/>
              <a:cs typeface="Calibri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 descr="social-proof1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" b="3054"/>
          <a:stretch>
            <a:fillRect/>
          </a:stretch>
        </p:blipFill>
        <p:spPr>
          <a:xfrm>
            <a:off x="927100" y="1129553"/>
            <a:ext cx="7988300" cy="3886200"/>
          </a:xfrm>
          <a:prstGeom prst="rect">
            <a:avLst/>
          </a:prstGeom>
          <a:solidFill>
            <a:schemeClr val="accent1">
              <a:tint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6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Informational cascade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Model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Content Placeholder 6" descr="infostorms-illIC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 r="1772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Logical structure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The logical structure behind a </a:t>
            </a:r>
            <a:r>
              <a:rPr lang="en-US" dirty="0" smtClean="0">
                <a:latin typeface="Calibri"/>
                <a:cs typeface="Calibri"/>
              </a:rPr>
              <a:t>cascade includes </a:t>
            </a:r>
            <a:r>
              <a:rPr lang="en-US" dirty="0">
                <a:latin typeface="Calibri"/>
                <a:cs typeface="Calibri"/>
              </a:rPr>
              <a:t>(Hansen, Hendricks, </a:t>
            </a:r>
            <a:r>
              <a:rPr lang="en-US" dirty="0" err="1">
                <a:latin typeface="Calibri"/>
                <a:cs typeface="Calibri"/>
              </a:rPr>
              <a:t>Rendsvig</a:t>
            </a:r>
            <a:r>
              <a:rPr lang="en-US" dirty="0">
                <a:latin typeface="Calibri"/>
                <a:cs typeface="Calibri"/>
              </a:rPr>
              <a:t> 2013): </a:t>
            </a:r>
            <a:endParaRPr lang="en-US" dirty="0" smtClean="0"/>
          </a:p>
          <a:p>
            <a:pPr lvl="0">
              <a:buClr>
                <a:srgbClr val="702A46"/>
              </a:buClr>
            </a:pPr>
            <a:r>
              <a:rPr lang="en-US" dirty="0">
                <a:latin typeface="Calibri"/>
                <a:cs typeface="Calibri"/>
              </a:rPr>
              <a:t>A set of rational agents that act </a:t>
            </a:r>
            <a:r>
              <a:rPr lang="en-US" dirty="0" smtClean="0">
                <a:latin typeface="Calibri"/>
                <a:cs typeface="Calibri"/>
              </a:rPr>
              <a:t>sequentially</a:t>
            </a:r>
            <a:endParaRPr lang="en-US" dirty="0">
              <a:latin typeface="Calibri"/>
              <a:cs typeface="Calibri"/>
            </a:endParaRPr>
          </a:p>
          <a:p>
            <a:pPr lvl="0">
              <a:buClr>
                <a:srgbClr val="702A46"/>
              </a:buClr>
            </a:pPr>
            <a:r>
              <a:rPr lang="en-US" dirty="0">
                <a:latin typeface="Calibri"/>
                <a:cs typeface="Calibri"/>
              </a:rPr>
              <a:t>A set of options between which the agents can </a:t>
            </a:r>
            <a:r>
              <a:rPr lang="en-US" dirty="0" smtClean="0">
                <a:latin typeface="Calibri"/>
                <a:cs typeface="Calibri"/>
              </a:rPr>
              <a:t>choose</a:t>
            </a:r>
            <a:endParaRPr lang="en-US" dirty="0">
              <a:latin typeface="Calibri"/>
              <a:cs typeface="Calibri"/>
            </a:endParaRPr>
          </a:p>
          <a:p>
            <a:pPr lvl="0">
              <a:buClr>
                <a:srgbClr val="702A46"/>
              </a:buClr>
            </a:pPr>
            <a:r>
              <a:rPr lang="en-US" dirty="0">
                <a:latin typeface="Calibri"/>
                <a:cs typeface="Calibri"/>
              </a:rPr>
              <a:t>A preference order on the outcome of each </a:t>
            </a:r>
            <a:r>
              <a:rPr lang="en-US" dirty="0" smtClean="0">
                <a:latin typeface="Calibri"/>
                <a:cs typeface="Calibri"/>
              </a:rPr>
              <a:t>choice</a:t>
            </a: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49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BUBBLES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Content Placeholder 4" descr="Rainbow_Bubbles_by_nox_frea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6416"/>
          <a:stretch>
            <a:fillRect/>
          </a:stretch>
        </p:blipFill>
        <p:spPr>
          <a:xfrm>
            <a:off x="5328974" y="2537048"/>
            <a:ext cx="3566160" cy="36861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0"/>
            <a:ext cx="3566160" cy="4818889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Bubbles generally refer to unfortunate (irrational) collective ways of aggregating</a:t>
            </a:r>
          </a:p>
          <a:p>
            <a:pPr marL="285750" indent="-285750">
              <a:buClr>
                <a:srgbClr val="702A46"/>
              </a:buClr>
              <a:buFontTx/>
              <a:buChar char="-"/>
            </a:pPr>
            <a:r>
              <a:rPr lang="en-US" sz="1600" dirty="0" smtClean="0">
                <a:latin typeface="Calibri"/>
                <a:cs typeface="Calibri"/>
              </a:rPr>
              <a:t>behavior</a:t>
            </a:r>
            <a:endParaRPr lang="en-US" sz="1600" dirty="0">
              <a:latin typeface="Calibri"/>
              <a:cs typeface="Calibri"/>
            </a:endParaRPr>
          </a:p>
          <a:p>
            <a:pPr marL="285750" indent="-285750">
              <a:buClr>
                <a:srgbClr val="702A46"/>
              </a:buClr>
              <a:buFontTx/>
              <a:buChar char="-"/>
            </a:pPr>
            <a:r>
              <a:rPr lang="en-US" sz="1600" dirty="0" smtClean="0">
                <a:latin typeface="Calibri"/>
                <a:cs typeface="Calibri"/>
              </a:rPr>
              <a:t>beliefs</a:t>
            </a:r>
          </a:p>
          <a:p>
            <a:pPr marL="285750" indent="-285750">
              <a:buClr>
                <a:srgbClr val="702A46"/>
              </a:buClr>
              <a:buFontTx/>
              <a:buChar char="-"/>
            </a:pPr>
            <a:r>
              <a:rPr lang="en-US" sz="1600" dirty="0" smtClean="0">
                <a:latin typeface="Calibri"/>
                <a:cs typeface="Calibri"/>
              </a:rPr>
              <a:t>opinions</a:t>
            </a:r>
          </a:p>
          <a:p>
            <a:pPr marL="285750" indent="-285750">
              <a:buClr>
                <a:srgbClr val="702A46"/>
              </a:buClr>
              <a:buFontTx/>
              <a:buChar char="-"/>
            </a:pPr>
            <a:r>
              <a:rPr lang="en-US" sz="1600" dirty="0" smtClean="0">
                <a:latin typeface="Calibri"/>
                <a:cs typeface="Calibri"/>
              </a:rPr>
              <a:t>preferences</a:t>
            </a:r>
          </a:p>
          <a:p>
            <a:r>
              <a:rPr lang="en-US" sz="1600" dirty="0" smtClean="0">
                <a:latin typeface="Calibri"/>
                <a:cs typeface="Calibri"/>
              </a:rPr>
              <a:t>based on social proof (in science and society at large)</a:t>
            </a:r>
            <a:br>
              <a:rPr lang="en-US" sz="1600" dirty="0" smtClean="0">
                <a:latin typeface="Calibri"/>
                <a:cs typeface="Calibri"/>
              </a:rPr>
            </a:br>
            <a:r>
              <a:rPr lang="en-US" sz="1600" dirty="0" smtClean="0">
                <a:latin typeface="Calibri"/>
                <a:cs typeface="Calibri"/>
              </a:rPr>
              <a:t/>
            </a:r>
            <a:br>
              <a:rPr lang="en-US" sz="1600" dirty="0" smtClean="0">
                <a:latin typeface="Calibri"/>
                <a:cs typeface="Calibri"/>
              </a:rPr>
            </a:br>
            <a:endParaRPr lang="en-US" sz="1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730202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1618</TotalTime>
  <Words>383</Words>
  <Application>Microsoft Macintosh PowerPoint</Application>
  <PresentationFormat>On-screen Show (4:3)</PresentationFormat>
  <Paragraphs>139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Perception</vt:lpstr>
      <vt:lpstr>THIS IS HOW WE DO IT!</vt:lpstr>
      <vt:lpstr>PowerPoint Presentation</vt:lpstr>
      <vt:lpstr>PowerPoint Presentation</vt:lpstr>
      <vt:lpstr>PowerPoint Presentation</vt:lpstr>
      <vt:lpstr>Stand by … bystander</vt:lpstr>
      <vt:lpstr>Bystander effect</vt:lpstr>
      <vt:lpstr>SOCIAL PROOF</vt:lpstr>
      <vt:lpstr>Informational cascade</vt:lpstr>
      <vt:lpstr>BUBBLES</vt:lpstr>
      <vt:lpstr>Bandwagon effect</vt:lpstr>
      <vt:lpstr>Bystander – Bandwagon – Cascade</vt:lpstr>
      <vt:lpstr>Cloud of confusing concepts</vt:lpstr>
      <vt:lpstr>Bystander – Bandwagon – Cascade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Research Communication</dc:title>
  <dc:creator>Vincent F. Hendricks</dc:creator>
  <cp:lastModifiedBy>Hendricks Vincent</cp:lastModifiedBy>
  <cp:revision>294</cp:revision>
  <dcterms:created xsi:type="dcterms:W3CDTF">2013-08-20T06:35:41Z</dcterms:created>
  <dcterms:modified xsi:type="dcterms:W3CDTF">2014-09-18T08:07:40Z</dcterms:modified>
</cp:coreProperties>
</file>