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70" r:id="rId2"/>
    <p:sldId id="292" r:id="rId3"/>
    <p:sldId id="257" r:id="rId4"/>
    <p:sldId id="291" r:id="rId5"/>
    <p:sldId id="289" r:id="rId6"/>
    <p:sldId id="290" r:id="rId7"/>
    <p:sldId id="271" r:id="rId8"/>
    <p:sldId id="272" r:id="rId9"/>
    <p:sldId id="264" r:id="rId10"/>
    <p:sldId id="263" r:id="rId11"/>
    <p:sldId id="265" r:id="rId12"/>
    <p:sldId id="267" r:id="rId13"/>
    <p:sldId id="269" r:id="rId14"/>
    <p:sldId id="268" r:id="rId15"/>
    <p:sldId id="274" r:id="rId16"/>
    <p:sldId id="260" r:id="rId17"/>
    <p:sldId id="275" r:id="rId18"/>
    <p:sldId id="273" r:id="rId19"/>
    <p:sldId id="294" r:id="rId20"/>
    <p:sldId id="277" r:id="rId21"/>
    <p:sldId id="298" r:id="rId22"/>
    <p:sldId id="279" r:id="rId23"/>
    <p:sldId id="280" r:id="rId24"/>
    <p:sldId id="281" r:id="rId25"/>
    <p:sldId id="282" r:id="rId26"/>
    <p:sldId id="276" r:id="rId27"/>
    <p:sldId id="297" r:id="rId28"/>
    <p:sldId id="278" r:id="rId29"/>
    <p:sldId id="293" r:id="rId30"/>
    <p:sldId id="283" r:id="rId31"/>
    <p:sldId id="285" r:id="rId32"/>
    <p:sldId id="284" r:id="rId33"/>
    <p:sldId id="287" r:id="rId34"/>
    <p:sldId id="286" r:id="rId35"/>
    <p:sldId id="288" r:id="rId36"/>
    <p:sldId id="258" r:id="rId37"/>
    <p:sldId id="302" r:id="rId38"/>
    <p:sldId id="299" r:id="rId39"/>
    <p:sldId id="300" r:id="rId40"/>
    <p:sldId id="301" r:id="rId41"/>
    <p:sldId id="303"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4" autoAdjust="0"/>
    <p:restoredTop sz="94660"/>
  </p:normalViewPr>
  <p:slideViewPr>
    <p:cSldViewPr snapToGrid="0">
      <p:cViewPr varScale="1">
        <p:scale>
          <a:sx n="120" d="100"/>
          <a:sy n="120" d="100"/>
        </p:scale>
        <p:origin x="200" y="336"/>
      </p:cViewPr>
      <p:guideLst/>
    </p:cSldViewPr>
  </p:slideViewPr>
  <p:notesTextViewPr>
    <p:cViewPr>
      <p:scale>
        <a:sx n="1" d="1"/>
        <a:sy n="1" d="1"/>
      </p:scale>
      <p:origin x="0" y="0"/>
    </p:cViewPr>
  </p:notesTextViewPr>
  <p:notesViewPr>
    <p:cSldViewPr snapToGrid="0">
      <p:cViewPr varScale="1">
        <p:scale>
          <a:sx n="44" d="100"/>
          <a:sy n="44" d="100"/>
        </p:scale>
        <p:origin x="2294"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2CA010F0-0DDA-431A-94EF-2324B5A30196}" type="datetimeFigureOut">
              <a:rPr lang="en-GB" smtClean="0"/>
              <a:t>17/04/2018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D1311A-74AD-452B-99C5-DCB5340A08EF}" type="slidenum">
              <a:rPr lang="en-GB" smtClean="0"/>
              <a:t>‹#›</a:t>
            </a:fld>
            <a:endParaRPr lang="en-GB"/>
          </a:p>
        </p:txBody>
      </p:sp>
    </p:spTree>
    <p:extLst>
      <p:ext uri="{BB962C8B-B14F-4D97-AF65-F5344CB8AC3E}">
        <p14:creationId xmlns:p14="http://schemas.microsoft.com/office/powerpoint/2010/main" val="1635712067"/>
      </p:ext>
    </p:extLst>
  </p:cSld>
  <p:clrMap bg1="lt1" tx1="dk1" bg2="lt2" tx2="dk2" accent1="accent1" accent2="accent2" accent3="accent3" accent4="accent4" accent5="accent5" accent6="accent6" hlink="hlink" folHlink="folHlink"/>
  <p:notesStyle>
    <a:lvl1pPr marL="0" algn="l" defTabSz="914400" rtl="0" eaLnBrk="1" latinLnBrk="0" hangingPunct="1">
      <a:defRPr sz="2400" kern="1200">
        <a:solidFill>
          <a:schemeClr val="tx1"/>
        </a:solidFill>
        <a:latin typeface="+mn-lt"/>
        <a:ea typeface="+mn-ea"/>
        <a:cs typeface="+mn-cs"/>
      </a:defRPr>
    </a:lvl1pPr>
    <a:lvl2pPr marL="457200" algn="l" defTabSz="914400" rtl="0" eaLnBrk="1" latinLnBrk="0" hangingPunct="1">
      <a:defRPr sz="2400" kern="1200">
        <a:solidFill>
          <a:schemeClr val="tx1"/>
        </a:solidFill>
        <a:latin typeface="+mn-lt"/>
        <a:ea typeface="+mn-ea"/>
        <a:cs typeface="+mn-cs"/>
      </a:defRPr>
    </a:lvl2pPr>
    <a:lvl3pPr marL="914400" algn="l" defTabSz="914400" rtl="0" eaLnBrk="1" latinLnBrk="0" hangingPunct="1">
      <a:defRPr sz="2400" kern="1200">
        <a:solidFill>
          <a:schemeClr val="tx1"/>
        </a:solidFill>
        <a:latin typeface="+mn-lt"/>
        <a:ea typeface="+mn-ea"/>
        <a:cs typeface="+mn-cs"/>
      </a:defRPr>
    </a:lvl3pPr>
    <a:lvl4pPr marL="1371600" algn="l" defTabSz="914400" rtl="0" eaLnBrk="1" latinLnBrk="0" hangingPunct="1">
      <a:defRPr sz="2400" kern="1200">
        <a:solidFill>
          <a:schemeClr val="tx1"/>
        </a:solidFill>
        <a:latin typeface="+mn-lt"/>
        <a:ea typeface="+mn-ea"/>
        <a:cs typeface="+mn-cs"/>
      </a:defRPr>
    </a:lvl4pPr>
    <a:lvl5pPr marL="1828800" algn="l" defTabSz="914400" rtl="0" eaLnBrk="1" latinLnBrk="0" hangingPunct="1">
      <a:defRPr sz="24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err="1"/>
              <a:t>Als</a:t>
            </a:r>
            <a:r>
              <a:rPr lang="en-GB" dirty="0"/>
              <a:t> </a:t>
            </a:r>
            <a:r>
              <a:rPr lang="en-GB" dirty="0" err="1"/>
              <a:t>ik</a:t>
            </a:r>
            <a:r>
              <a:rPr lang="en-GB" dirty="0"/>
              <a:t> </a:t>
            </a:r>
            <a:r>
              <a:rPr lang="en-GB" dirty="0" err="1"/>
              <a:t>dit</a:t>
            </a:r>
            <a:r>
              <a:rPr lang="en-GB" dirty="0"/>
              <a:t> </a:t>
            </a:r>
            <a:r>
              <a:rPr lang="en-GB" dirty="0" err="1"/>
              <a:t>filmpje</a:t>
            </a:r>
            <a:r>
              <a:rPr lang="en-GB" dirty="0"/>
              <a:t> </a:t>
            </a:r>
            <a:r>
              <a:rPr lang="en-GB" dirty="0" err="1"/>
              <a:t>zie</a:t>
            </a:r>
            <a:r>
              <a:rPr lang="en-GB" dirty="0"/>
              <a:t> of </a:t>
            </a:r>
            <a:r>
              <a:rPr lang="en-GB" dirty="0" err="1"/>
              <a:t>andere</a:t>
            </a:r>
            <a:r>
              <a:rPr lang="en-GB" dirty="0"/>
              <a:t> </a:t>
            </a:r>
            <a:r>
              <a:rPr lang="en-GB" dirty="0" err="1"/>
              <a:t>plaatjes</a:t>
            </a:r>
            <a:r>
              <a:rPr lang="en-GB" dirty="0"/>
              <a:t> van het </a:t>
            </a:r>
            <a:r>
              <a:rPr lang="en-GB" dirty="0" err="1"/>
              <a:t>brein</a:t>
            </a:r>
            <a:r>
              <a:rPr lang="en-GB" dirty="0"/>
              <a:t>, ben </a:t>
            </a:r>
            <a:r>
              <a:rPr lang="en-GB" dirty="0" err="1"/>
              <a:t>ik</a:t>
            </a:r>
            <a:r>
              <a:rPr lang="en-GB" dirty="0"/>
              <a:t> </a:t>
            </a:r>
            <a:r>
              <a:rPr lang="en-GB" dirty="0" err="1"/>
              <a:t>altijd</a:t>
            </a:r>
            <a:r>
              <a:rPr lang="en-GB" dirty="0"/>
              <a:t> wat </a:t>
            </a:r>
            <a:r>
              <a:rPr lang="en-GB" dirty="0" err="1"/>
              <a:t>overweldigd</a:t>
            </a:r>
            <a:r>
              <a:rPr lang="en-GB" dirty="0"/>
              <a:t> door de </a:t>
            </a:r>
            <a:r>
              <a:rPr lang="en-GB" dirty="0" err="1"/>
              <a:t>complexiteit</a:t>
            </a:r>
            <a:r>
              <a:rPr lang="en-GB" dirty="0"/>
              <a:t>: 86 </a:t>
            </a:r>
            <a:r>
              <a:rPr lang="en-GB" dirty="0" err="1"/>
              <a:t>miljard</a:t>
            </a:r>
            <a:r>
              <a:rPr lang="en-GB" dirty="0"/>
              <a:t> </a:t>
            </a:r>
            <a:r>
              <a:rPr lang="en-GB" dirty="0" err="1"/>
              <a:t>hersencellen</a:t>
            </a:r>
            <a:r>
              <a:rPr lang="en-GB" dirty="0"/>
              <a:t>, heel </a:t>
            </a:r>
            <a:r>
              <a:rPr lang="en-GB" dirty="0" err="1"/>
              <a:t>veel</a:t>
            </a:r>
            <a:r>
              <a:rPr lang="en-GB" dirty="0"/>
              <a:t> </a:t>
            </a:r>
            <a:r>
              <a:rPr lang="en-GB" dirty="0" err="1"/>
              <a:t>meer</a:t>
            </a:r>
            <a:r>
              <a:rPr lang="en-GB" dirty="0"/>
              <a:t> </a:t>
            </a:r>
            <a:r>
              <a:rPr lang="en-GB" dirty="0" err="1"/>
              <a:t>verbindingen</a:t>
            </a:r>
            <a:r>
              <a:rPr lang="en-GB" dirty="0"/>
              <a:t>, </a:t>
            </a:r>
            <a:r>
              <a:rPr lang="en-GB" dirty="0" err="1"/>
              <a:t>honderden</a:t>
            </a:r>
            <a:r>
              <a:rPr lang="en-GB" dirty="0"/>
              <a:t> </a:t>
            </a:r>
            <a:r>
              <a:rPr lang="en-GB" dirty="0" err="1"/>
              <a:t>anatomische</a:t>
            </a:r>
            <a:r>
              <a:rPr lang="en-GB" dirty="0"/>
              <a:t> </a:t>
            </a:r>
            <a:r>
              <a:rPr lang="en-GB" dirty="0" err="1"/>
              <a:t>gebiedjes</a:t>
            </a:r>
            <a:r>
              <a:rPr lang="en-GB" dirty="0"/>
              <a:t> met elk </a:t>
            </a:r>
            <a:r>
              <a:rPr lang="en-GB" dirty="0" err="1"/>
              <a:t>hun</a:t>
            </a:r>
            <a:r>
              <a:rPr lang="en-GB" dirty="0"/>
              <a:t> eigen </a:t>
            </a:r>
            <a:r>
              <a:rPr lang="en-GB" dirty="0" err="1"/>
              <a:t>naam</a:t>
            </a:r>
            <a:r>
              <a:rPr lang="en-GB" dirty="0"/>
              <a:t>.</a:t>
            </a:r>
          </a:p>
          <a:p>
            <a:pPr marL="342900" indent="-342900">
              <a:buFontTx/>
              <a:buChar char="-"/>
            </a:pPr>
            <a:r>
              <a:rPr lang="en-GB" dirty="0"/>
              <a:t>Weet </a:t>
            </a:r>
            <a:r>
              <a:rPr lang="en-GB" dirty="0" err="1"/>
              <a:t>niet</a:t>
            </a:r>
            <a:r>
              <a:rPr lang="en-GB" dirty="0"/>
              <a:t> de </a:t>
            </a:r>
            <a:r>
              <a:rPr lang="en-GB" dirty="0" err="1"/>
              <a:t>weg</a:t>
            </a:r>
            <a:r>
              <a:rPr lang="en-GB" dirty="0"/>
              <a:t> – </a:t>
            </a:r>
            <a:r>
              <a:rPr lang="en-GB" dirty="0" err="1"/>
              <a:t>geen</a:t>
            </a:r>
            <a:r>
              <a:rPr lang="en-GB" dirty="0"/>
              <a:t> </a:t>
            </a:r>
            <a:r>
              <a:rPr lang="en-GB" dirty="0" err="1"/>
              <a:t>geograaf</a:t>
            </a:r>
            <a:r>
              <a:rPr lang="en-GB" dirty="0"/>
              <a:t>, </a:t>
            </a:r>
            <a:r>
              <a:rPr lang="en-GB" dirty="0" err="1"/>
              <a:t>vergelijk</a:t>
            </a:r>
            <a:r>
              <a:rPr lang="en-GB" dirty="0"/>
              <a:t> me met </a:t>
            </a:r>
            <a:r>
              <a:rPr lang="en-GB" dirty="0" err="1"/>
              <a:t>een</a:t>
            </a:r>
            <a:r>
              <a:rPr lang="en-GB" dirty="0"/>
              <a:t> </a:t>
            </a:r>
            <a:r>
              <a:rPr lang="en-GB" dirty="0" err="1"/>
              <a:t>geoloog</a:t>
            </a:r>
            <a:endParaRPr lang="en-GB" dirty="0"/>
          </a:p>
          <a:p>
            <a:pPr marL="342900" indent="-342900">
              <a:buFontTx/>
              <a:buChar char="-"/>
            </a:pPr>
            <a:r>
              <a:rPr lang="en-GB" dirty="0" err="1"/>
              <a:t>Mijn</a:t>
            </a:r>
            <a:r>
              <a:rPr lang="en-GB" dirty="0"/>
              <a:t> </a:t>
            </a:r>
            <a:r>
              <a:rPr lang="en-GB" dirty="0" err="1"/>
              <a:t>vak</a:t>
            </a:r>
            <a:r>
              <a:rPr lang="en-GB" dirty="0"/>
              <a:t> is AI – </a:t>
            </a:r>
            <a:r>
              <a:rPr lang="en-GB" dirty="0" err="1"/>
              <a:t>ik</a:t>
            </a:r>
            <a:r>
              <a:rPr lang="en-GB" dirty="0"/>
              <a:t> </a:t>
            </a:r>
            <a:r>
              <a:rPr lang="en-GB" dirty="0" err="1"/>
              <a:t>wil</a:t>
            </a:r>
            <a:r>
              <a:rPr lang="en-GB" dirty="0"/>
              <a:t> u </a:t>
            </a:r>
            <a:r>
              <a:rPr lang="en-GB" dirty="0" err="1"/>
              <a:t>vertellen</a:t>
            </a:r>
            <a:r>
              <a:rPr lang="en-GB" dirty="0"/>
              <a:t> hoe computers </a:t>
            </a:r>
            <a:r>
              <a:rPr lang="en-GB" dirty="0" err="1"/>
              <a:t>hersenen</a:t>
            </a:r>
            <a:r>
              <a:rPr lang="en-GB" dirty="0"/>
              <a:t> </a:t>
            </a:r>
            <a:r>
              <a:rPr lang="en-GB" dirty="0" err="1"/>
              <a:t>leren</a:t>
            </a:r>
            <a:r>
              <a:rPr lang="en-GB" dirty="0"/>
              <a:t> </a:t>
            </a:r>
            <a:r>
              <a:rPr lang="en-GB" dirty="0" err="1"/>
              <a:t>interpreteren</a:t>
            </a:r>
            <a:r>
              <a:rPr lang="en-GB" dirty="0"/>
              <a:t> </a:t>
            </a:r>
          </a:p>
        </p:txBody>
      </p:sp>
      <p:sp>
        <p:nvSpPr>
          <p:cNvPr id="4" name="Slide Number Placeholder 3"/>
          <p:cNvSpPr>
            <a:spLocks noGrp="1"/>
          </p:cNvSpPr>
          <p:nvPr>
            <p:ph type="sldNum" sz="quarter" idx="10"/>
          </p:nvPr>
        </p:nvSpPr>
        <p:spPr/>
        <p:txBody>
          <a:bodyPr/>
          <a:lstStyle/>
          <a:p>
            <a:fld id="{EBD1311A-74AD-452B-99C5-DCB5340A08EF}" type="slidenum">
              <a:rPr lang="en-GB" smtClean="0"/>
              <a:t>1</a:t>
            </a:fld>
            <a:endParaRPr lang="en-GB"/>
          </a:p>
        </p:txBody>
      </p:sp>
    </p:spTree>
    <p:extLst>
      <p:ext uri="{BB962C8B-B14F-4D97-AF65-F5344CB8AC3E}">
        <p14:creationId xmlns:p14="http://schemas.microsoft.com/office/powerpoint/2010/main" val="2354040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BD1311A-74AD-452B-99C5-DCB5340A08EF}" type="slidenum">
              <a:rPr lang="en-GB" smtClean="0"/>
              <a:t>3</a:t>
            </a:fld>
            <a:endParaRPr lang="en-GB"/>
          </a:p>
        </p:txBody>
      </p:sp>
    </p:spTree>
    <p:extLst>
      <p:ext uri="{BB962C8B-B14F-4D97-AF65-F5344CB8AC3E}">
        <p14:creationId xmlns:p14="http://schemas.microsoft.com/office/powerpoint/2010/main" val="3033727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BD1311A-74AD-452B-99C5-DCB5340A08EF}" type="slidenum">
              <a:rPr lang="en-GB" smtClean="0"/>
              <a:t>5</a:t>
            </a:fld>
            <a:endParaRPr lang="en-GB"/>
          </a:p>
        </p:txBody>
      </p:sp>
    </p:spTree>
    <p:extLst>
      <p:ext uri="{BB962C8B-B14F-4D97-AF65-F5344CB8AC3E}">
        <p14:creationId xmlns:p14="http://schemas.microsoft.com/office/powerpoint/2010/main" val="4240298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BD1311A-74AD-452B-99C5-DCB5340A08EF}" type="slidenum">
              <a:rPr lang="en-GB" smtClean="0"/>
              <a:t>6</a:t>
            </a:fld>
            <a:endParaRPr lang="en-GB"/>
          </a:p>
        </p:txBody>
      </p:sp>
    </p:spTree>
    <p:extLst>
      <p:ext uri="{BB962C8B-B14F-4D97-AF65-F5344CB8AC3E}">
        <p14:creationId xmlns:p14="http://schemas.microsoft.com/office/powerpoint/2010/main" val="2059813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BD1311A-74AD-452B-99C5-DCB5340A08EF}" type="slidenum">
              <a:rPr lang="en-GB" smtClean="0"/>
              <a:t>7</a:t>
            </a:fld>
            <a:endParaRPr lang="en-GB"/>
          </a:p>
        </p:txBody>
      </p:sp>
    </p:spTree>
    <p:extLst>
      <p:ext uri="{BB962C8B-B14F-4D97-AF65-F5344CB8AC3E}">
        <p14:creationId xmlns:p14="http://schemas.microsoft.com/office/powerpoint/2010/main" val="2658448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BD1311A-74AD-452B-99C5-DCB5340A08EF}" type="slidenum">
              <a:rPr lang="en-GB" smtClean="0"/>
              <a:t>8</a:t>
            </a:fld>
            <a:endParaRPr lang="en-GB"/>
          </a:p>
        </p:txBody>
      </p:sp>
    </p:spTree>
    <p:extLst>
      <p:ext uri="{BB962C8B-B14F-4D97-AF65-F5344CB8AC3E}">
        <p14:creationId xmlns:p14="http://schemas.microsoft.com/office/powerpoint/2010/main" val="1164693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4D8079-ACCC-4E07-B881-ABE0DEE8DB4A}" type="datetimeFigureOut">
              <a:rPr lang="en-GB" smtClean="0"/>
              <a:t>17/04/2018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264A7D-E44B-4DA1-9C8B-746D9938A507}" type="slidenum">
              <a:rPr lang="en-GB" smtClean="0"/>
              <a:t>‹#›</a:t>
            </a:fld>
            <a:endParaRPr lang="en-GB"/>
          </a:p>
        </p:txBody>
      </p:sp>
    </p:spTree>
    <p:extLst>
      <p:ext uri="{BB962C8B-B14F-4D97-AF65-F5344CB8AC3E}">
        <p14:creationId xmlns:p14="http://schemas.microsoft.com/office/powerpoint/2010/main" val="1807746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4D8079-ACCC-4E07-B881-ABE0DEE8DB4A}" type="datetimeFigureOut">
              <a:rPr lang="en-GB" smtClean="0"/>
              <a:t>17/04/2018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264A7D-E44B-4DA1-9C8B-746D9938A507}" type="slidenum">
              <a:rPr lang="en-GB" smtClean="0"/>
              <a:t>‹#›</a:t>
            </a:fld>
            <a:endParaRPr lang="en-GB"/>
          </a:p>
        </p:txBody>
      </p:sp>
    </p:spTree>
    <p:extLst>
      <p:ext uri="{BB962C8B-B14F-4D97-AF65-F5344CB8AC3E}">
        <p14:creationId xmlns:p14="http://schemas.microsoft.com/office/powerpoint/2010/main" val="3725108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4D8079-ACCC-4E07-B881-ABE0DEE8DB4A}" type="datetimeFigureOut">
              <a:rPr lang="en-GB" smtClean="0"/>
              <a:t>17/04/2018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264A7D-E44B-4DA1-9C8B-746D9938A507}" type="slidenum">
              <a:rPr lang="en-GB" smtClean="0"/>
              <a:t>‹#›</a:t>
            </a:fld>
            <a:endParaRPr lang="en-GB"/>
          </a:p>
        </p:txBody>
      </p:sp>
    </p:spTree>
    <p:extLst>
      <p:ext uri="{BB962C8B-B14F-4D97-AF65-F5344CB8AC3E}">
        <p14:creationId xmlns:p14="http://schemas.microsoft.com/office/powerpoint/2010/main" val="3613293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4D8079-ACCC-4E07-B881-ABE0DEE8DB4A}" type="datetimeFigureOut">
              <a:rPr lang="en-GB" smtClean="0"/>
              <a:t>17/04/2018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264A7D-E44B-4DA1-9C8B-746D9938A507}" type="slidenum">
              <a:rPr lang="en-GB" smtClean="0"/>
              <a:t>‹#›</a:t>
            </a:fld>
            <a:endParaRPr lang="en-GB"/>
          </a:p>
        </p:txBody>
      </p:sp>
    </p:spTree>
    <p:extLst>
      <p:ext uri="{BB962C8B-B14F-4D97-AF65-F5344CB8AC3E}">
        <p14:creationId xmlns:p14="http://schemas.microsoft.com/office/powerpoint/2010/main" val="3040413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4D8079-ACCC-4E07-B881-ABE0DEE8DB4A}" type="datetimeFigureOut">
              <a:rPr lang="en-GB" smtClean="0"/>
              <a:t>17/04/2018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C264A7D-E44B-4DA1-9C8B-746D9938A507}" type="slidenum">
              <a:rPr lang="en-GB" smtClean="0"/>
              <a:t>‹#›</a:t>
            </a:fld>
            <a:endParaRPr lang="en-GB"/>
          </a:p>
        </p:txBody>
      </p:sp>
    </p:spTree>
    <p:extLst>
      <p:ext uri="{BB962C8B-B14F-4D97-AF65-F5344CB8AC3E}">
        <p14:creationId xmlns:p14="http://schemas.microsoft.com/office/powerpoint/2010/main" val="4270515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4D8079-ACCC-4E07-B881-ABE0DEE8DB4A}" type="datetimeFigureOut">
              <a:rPr lang="en-GB" smtClean="0"/>
              <a:t>17/04/2018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264A7D-E44B-4DA1-9C8B-746D9938A507}" type="slidenum">
              <a:rPr lang="en-GB" smtClean="0"/>
              <a:t>‹#›</a:t>
            </a:fld>
            <a:endParaRPr lang="en-GB"/>
          </a:p>
        </p:txBody>
      </p:sp>
    </p:spTree>
    <p:extLst>
      <p:ext uri="{BB962C8B-B14F-4D97-AF65-F5344CB8AC3E}">
        <p14:creationId xmlns:p14="http://schemas.microsoft.com/office/powerpoint/2010/main" val="1251777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4D8079-ACCC-4E07-B881-ABE0DEE8DB4A}" type="datetimeFigureOut">
              <a:rPr lang="en-GB" smtClean="0"/>
              <a:t>17/04/2018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C264A7D-E44B-4DA1-9C8B-746D9938A507}" type="slidenum">
              <a:rPr lang="en-GB" smtClean="0"/>
              <a:t>‹#›</a:t>
            </a:fld>
            <a:endParaRPr lang="en-GB"/>
          </a:p>
        </p:txBody>
      </p:sp>
    </p:spTree>
    <p:extLst>
      <p:ext uri="{BB962C8B-B14F-4D97-AF65-F5344CB8AC3E}">
        <p14:creationId xmlns:p14="http://schemas.microsoft.com/office/powerpoint/2010/main" val="4251516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4D8079-ACCC-4E07-B881-ABE0DEE8DB4A}" type="datetimeFigureOut">
              <a:rPr lang="en-GB" smtClean="0"/>
              <a:t>17/04/2018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C264A7D-E44B-4DA1-9C8B-746D9938A507}" type="slidenum">
              <a:rPr lang="en-GB" smtClean="0"/>
              <a:t>‹#›</a:t>
            </a:fld>
            <a:endParaRPr lang="en-GB"/>
          </a:p>
        </p:txBody>
      </p:sp>
    </p:spTree>
    <p:extLst>
      <p:ext uri="{BB962C8B-B14F-4D97-AF65-F5344CB8AC3E}">
        <p14:creationId xmlns:p14="http://schemas.microsoft.com/office/powerpoint/2010/main" val="2936686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4D8079-ACCC-4E07-B881-ABE0DEE8DB4A}" type="datetimeFigureOut">
              <a:rPr lang="en-GB" smtClean="0"/>
              <a:t>17/04/2018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C264A7D-E44B-4DA1-9C8B-746D9938A507}" type="slidenum">
              <a:rPr lang="en-GB" smtClean="0"/>
              <a:t>‹#›</a:t>
            </a:fld>
            <a:endParaRPr lang="en-GB"/>
          </a:p>
        </p:txBody>
      </p:sp>
    </p:spTree>
    <p:extLst>
      <p:ext uri="{BB962C8B-B14F-4D97-AF65-F5344CB8AC3E}">
        <p14:creationId xmlns:p14="http://schemas.microsoft.com/office/powerpoint/2010/main" val="1560053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B4D8079-ACCC-4E07-B881-ABE0DEE8DB4A}" type="datetimeFigureOut">
              <a:rPr lang="en-GB" smtClean="0"/>
              <a:t>17/04/2018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264A7D-E44B-4DA1-9C8B-746D9938A507}" type="slidenum">
              <a:rPr lang="en-GB" smtClean="0"/>
              <a:t>‹#›</a:t>
            </a:fld>
            <a:endParaRPr lang="en-GB"/>
          </a:p>
        </p:txBody>
      </p:sp>
    </p:spTree>
    <p:extLst>
      <p:ext uri="{BB962C8B-B14F-4D97-AF65-F5344CB8AC3E}">
        <p14:creationId xmlns:p14="http://schemas.microsoft.com/office/powerpoint/2010/main" val="3740528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B4D8079-ACCC-4E07-B881-ABE0DEE8DB4A}" type="datetimeFigureOut">
              <a:rPr lang="en-GB" smtClean="0"/>
              <a:t>17/04/2018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C264A7D-E44B-4DA1-9C8B-746D9938A507}" type="slidenum">
              <a:rPr lang="en-GB" smtClean="0"/>
              <a:t>‹#›</a:t>
            </a:fld>
            <a:endParaRPr lang="en-GB"/>
          </a:p>
        </p:txBody>
      </p:sp>
    </p:spTree>
    <p:extLst>
      <p:ext uri="{BB962C8B-B14F-4D97-AF65-F5344CB8AC3E}">
        <p14:creationId xmlns:p14="http://schemas.microsoft.com/office/powerpoint/2010/main" val="3574235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4D8079-ACCC-4E07-B881-ABE0DEE8DB4A}" type="datetimeFigureOut">
              <a:rPr lang="en-GB" smtClean="0"/>
              <a:t>17/04/2018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264A7D-E44B-4DA1-9C8B-746D9938A507}" type="slidenum">
              <a:rPr lang="en-GB" smtClean="0"/>
              <a:t>‹#›</a:t>
            </a:fld>
            <a:endParaRPr lang="en-GB"/>
          </a:p>
        </p:txBody>
      </p:sp>
    </p:spTree>
    <p:extLst>
      <p:ext uri="{BB962C8B-B14F-4D97-AF65-F5344CB8AC3E}">
        <p14:creationId xmlns:p14="http://schemas.microsoft.com/office/powerpoint/2010/main" val="171445894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lassBrainFlytrhough">
            <a:hlinkClick r:id="" action="ppaction://media"/>
            <a:extLst>
              <a:ext uri="{FF2B5EF4-FFF2-40B4-BE49-F238E27FC236}">
                <a16:creationId xmlns:a16="http://schemas.microsoft.com/office/drawing/2014/main" id="{CEBD9850-0B6D-4F40-AD3A-5E40DC7E23D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1" y="-24606"/>
            <a:ext cx="13081000" cy="7358062"/>
          </a:xfrm>
          <a:prstGeom prst="rect">
            <a:avLst/>
          </a:prstGeom>
        </p:spPr>
      </p:pic>
      <p:sp>
        <p:nvSpPr>
          <p:cNvPr id="2" name="Title 1">
            <a:extLst>
              <a:ext uri="{FF2B5EF4-FFF2-40B4-BE49-F238E27FC236}">
                <a16:creationId xmlns:a16="http://schemas.microsoft.com/office/drawing/2014/main" id="{DB7C7F3B-C173-453B-93E9-3737EF15BC37}"/>
              </a:ext>
            </a:extLst>
          </p:cNvPr>
          <p:cNvSpPr>
            <a:spLocks noGrp="1"/>
          </p:cNvSpPr>
          <p:nvPr>
            <p:ph type="title"/>
          </p:nvPr>
        </p:nvSpPr>
        <p:spPr>
          <a:xfrm>
            <a:off x="839788" y="1257300"/>
            <a:ext cx="3932237" cy="1600200"/>
          </a:xfrm>
        </p:spPr>
        <p:txBody>
          <a:bodyPr>
            <a:noAutofit/>
          </a:bodyPr>
          <a:lstStyle/>
          <a:p>
            <a:r>
              <a:rPr lang="en-US" sz="4400" dirty="0" err="1"/>
              <a:t>Taal</a:t>
            </a:r>
            <a:r>
              <a:rPr lang="en-US" sz="4400" dirty="0"/>
              <a:t> in </a:t>
            </a:r>
            <a:r>
              <a:rPr lang="en-US" sz="4400" dirty="0" err="1"/>
              <a:t>je</a:t>
            </a:r>
            <a:r>
              <a:rPr lang="en-US" sz="4400" dirty="0"/>
              <a:t> </a:t>
            </a:r>
            <a:r>
              <a:rPr lang="en-US" sz="4400" dirty="0" err="1"/>
              <a:t>hoofd</a:t>
            </a:r>
            <a:r>
              <a:rPr lang="en-US" sz="4400" dirty="0"/>
              <a:t>: </a:t>
            </a:r>
            <a:r>
              <a:rPr lang="en-US" sz="4400" dirty="0" err="1"/>
              <a:t>Kunnen</a:t>
            </a:r>
            <a:r>
              <a:rPr lang="en-US" sz="4400" dirty="0"/>
              <a:t> we </a:t>
            </a:r>
            <a:r>
              <a:rPr lang="en-US" sz="4400" dirty="0" err="1"/>
              <a:t>afluisteren</a:t>
            </a:r>
            <a:r>
              <a:rPr lang="en-US" sz="4400" dirty="0"/>
              <a:t> wat </a:t>
            </a:r>
            <a:r>
              <a:rPr lang="en-US" sz="4400" dirty="0" err="1"/>
              <a:t>je</a:t>
            </a:r>
            <a:r>
              <a:rPr lang="en-US" sz="4400" dirty="0"/>
              <a:t> </a:t>
            </a:r>
            <a:r>
              <a:rPr lang="en-US" sz="4400" dirty="0" err="1"/>
              <a:t>denkt</a:t>
            </a:r>
            <a:r>
              <a:rPr lang="en-US" sz="4400" dirty="0"/>
              <a:t>?</a:t>
            </a:r>
          </a:p>
        </p:txBody>
      </p:sp>
      <p:sp>
        <p:nvSpPr>
          <p:cNvPr id="4" name="Text Placeholder 3">
            <a:extLst>
              <a:ext uri="{FF2B5EF4-FFF2-40B4-BE49-F238E27FC236}">
                <a16:creationId xmlns:a16="http://schemas.microsoft.com/office/drawing/2014/main" id="{87D22564-C059-4C71-B0C9-27BDD7C940AF}"/>
              </a:ext>
            </a:extLst>
          </p:cNvPr>
          <p:cNvSpPr>
            <a:spLocks noGrp="1"/>
          </p:cNvSpPr>
          <p:nvPr>
            <p:ph type="body" sz="half" idx="2"/>
          </p:nvPr>
        </p:nvSpPr>
        <p:spPr>
          <a:xfrm>
            <a:off x="839787" y="3009900"/>
            <a:ext cx="4765883" cy="3811588"/>
          </a:xfrm>
        </p:spPr>
        <p:txBody>
          <a:bodyPr>
            <a:noAutofit/>
          </a:bodyPr>
          <a:lstStyle/>
          <a:p>
            <a:endParaRPr lang="en-GB" sz="2400" dirty="0"/>
          </a:p>
          <a:p>
            <a:endParaRPr lang="en-GB" sz="2400" dirty="0"/>
          </a:p>
          <a:p>
            <a:r>
              <a:rPr lang="en-GB" sz="2400" dirty="0"/>
              <a:t>Tom Lentz &amp; </a:t>
            </a:r>
            <a:r>
              <a:rPr lang="en-GB" sz="2400" dirty="0" err="1"/>
              <a:t>Jelle</a:t>
            </a:r>
            <a:r>
              <a:rPr lang="en-GB" sz="2400" dirty="0"/>
              <a:t> </a:t>
            </a:r>
            <a:r>
              <a:rPr lang="en-GB" sz="2400" dirty="0" err="1"/>
              <a:t>Zuidema</a:t>
            </a:r>
            <a:endParaRPr lang="en-GB" sz="2400" dirty="0"/>
          </a:p>
          <a:p>
            <a:endParaRPr lang="en-GB" sz="2400" dirty="0"/>
          </a:p>
          <a:p>
            <a:r>
              <a:rPr lang="en-GB" sz="2400" dirty="0"/>
              <a:t>Institute for Logic, Language &amp; Computation, </a:t>
            </a:r>
            <a:r>
              <a:rPr lang="en-GB" sz="2400" dirty="0" err="1"/>
              <a:t>UvA</a:t>
            </a:r>
            <a:endParaRPr lang="en-GB" sz="2400" dirty="0"/>
          </a:p>
          <a:p>
            <a:r>
              <a:rPr lang="en-GB" sz="2400" dirty="0" err="1"/>
              <a:t>Nationaal</a:t>
            </a:r>
            <a:r>
              <a:rPr lang="en-GB" sz="2400" dirty="0"/>
              <a:t> </a:t>
            </a:r>
            <a:r>
              <a:rPr lang="en-GB" sz="2400" dirty="0" err="1"/>
              <a:t>Zwaartekracht-programma</a:t>
            </a:r>
            <a:r>
              <a:rPr lang="en-GB" sz="2400" dirty="0"/>
              <a:t> ‘Language in Interaction’</a:t>
            </a:r>
          </a:p>
        </p:txBody>
      </p:sp>
      <p:sp>
        <p:nvSpPr>
          <p:cNvPr id="6" name="TextBox 5">
            <a:extLst>
              <a:ext uri="{FF2B5EF4-FFF2-40B4-BE49-F238E27FC236}">
                <a16:creationId xmlns:a16="http://schemas.microsoft.com/office/drawing/2014/main" id="{8C8AC9C9-0AD3-4DB7-97FF-63FCEBAC148C}"/>
              </a:ext>
            </a:extLst>
          </p:cNvPr>
          <p:cNvSpPr txBox="1"/>
          <p:nvPr/>
        </p:nvSpPr>
        <p:spPr>
          <a:xfrm>
            <a:off x="9716642" y="6096000"/>
            <a:ext cx="1709122" cy="338554"/>
          </a:xfrm>
          <a:prstGeom prst="rect">
            <a:avLst/>
          </a:prstGeom>
          <a:noFill/>
        </p:spPr>
        <p:txBody>
          <a:bodyPr wrap="none" rtlCol="0">
            <a:spAutoFit/>
          </a:bodyPr>
          <a:lstStyle/>
          <a:p>
            <a:r>
              <a:rPr lang="en-GB" sz="1600" dirty="0"/>
              <a:t>Video: Tim Mullen</a:t>
            </a:r>
          </a:p>
        </p:txBody>
      </p:sp>
    </p:spTree>
    <p:extLst>
      <p:ext uri="{BB962C8B-B14F-4D97-AF65-F5344CB8AC3E}">
        <p14:creationId xmlns:p14="http://schemas.microsoft.com/office/powerpoint/2010/main" val="98764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endCondLst>
                    <p:cond evt="onNext" delay="0">
                      <p:tgtEl>
                        <p:sldTgt/>
                      </p:tgtEl>
                    </p:cond>
                  </p:end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2AC9BB-24A7-4D46-BDE5-E602F1E9E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774" y="-3458496"/>
            <a:ext cx="18887768" cy="14165824"/>
          </a:xfrm>
          <a:prstGeom prst="rect">
            <a:avLst/>
          </a:prstGeom>
        </p:spPr>
      </p:pic>
      <p:sp>
        <p:nvSpPr>
          <p:cNvPr id="4" name="Title 3">
            <a:extLst>
              <a:ext uri="{FF2B5EF4-FFF2-40B4-BE49-F238E27FC236}">
                <a16:creationId xmlns:a16="http://schemas.microsoft.com/office/drawing/2014/main" id="{6AC4A685-A633-4998-B79C-033A1F7A218A}"/>
              </a:ext>
            </a:extLst>
          </p:cNvPr>
          <p:cNvSpPr>
            <a:spLocks noGrp="1"/>
          </p:cNvSpPr>
          <p:nvPr>
            <p:ph type="title"/>
          </p:nvPr>
        </p:nvSpPr>
        <p:spPr/>
        <p:txBody>
          <a:bodyPr/>
          <a:lstStyle/>
          <a:p>
            <a:r>
              <a:rPr lang="en-GB" dirty="0"/>
              <a:t>dog</a:t>
            </a:r>
          </a:p>
        </p:txBody>
      </p:sp>
    </p:spTree>
    <p:extLst>
      <p:ext uri="{BB962C8B-B14F-4D97-AF65-F5344CB8AC3E}">
        <p14:creationId xmlns:p14="http://schemas.microsoft.com/office/powerpoint/2010/main" val="2119206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2AC9BB-24A7-4D46-BDE5-E602F1E9E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774" y="-3458496"/>
            <a:ext cx="18887767" cy="14165824"/>
          </a:xfrm>
          <a:prstGeom prst="rect">
            <a:avLst/>
          </a:prstGeom>
        </p:spPr>
      </p:pic>
      <p:sp>
        <p:nvSpPr>
          <p:cNvPr id="4" name="Title 3">
            <a:extLst>
              <a:ext uri="{FF2B5EF4-FFF2-40B4-BE49-F238E27FC236}">
                <a16:creationId xmlns:a16="http://schemas.microsoft.com/office/drawing/2014/main" id="{6AC4A685-A633-4998-B79C-033A1F7A218A}"/>
              </a:ext>
            </a:extLst>
          </p:cNvPr>
          <p:cNvSpPr>
            <a:spLocks noGrp="1"/>
          </p:cNvSpPr>
          <p:nvPr>
            <p:ph type="title"/>
          </p:nvPr>
        </p:nvSpPr>
        <p:spPr/>
        <p:txBody>
          <a:bodyPr/>
          <a:lstStyle/>
          <a:p>
            <a:r>
              <a:rPr lang="en-GB" dirty="0"/>
              <a:t>arm</a:t>
            </a:r>
          </a:p>
        </p:txBody>
      </p:sp>
    </p:spTree>
    <p:extLst>
      <p:ext uri="{BB962C8B-B14F-4D97-AF65-F5344CB8AC3E}">
        <p14:creationId xmlns:p14="http://schemas.microsoft.com/office/powerpoint/2010/main" val="4261102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2AC9BB-24A7-4D46-BDE5-E602F1E9E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774" y="-3458496"/>
            <a:ext cx="18887767" cy="14165823"/>
          </a:xfrm>
          <a:prstGeom prst="rect">
            <a:avLst/>
          </a:prstGeom>
        </p:spPr>
      </p:pic>
      <p:sp>
        <p:nvSpPr>
          <p:cNvPr id="4" name="Title 3">
            <a:extLst>
              <a:ext uri="{FF2B5EF4-FFF2-40B4-BE49-F238E27FC236}">
                <a16:creationId xmlns:a16="http://schemas.microsoft.com/office/drawing/2014/main" id="{6AC4A685-A633-4998-B79C-033A1F7A218A}"/>
              </a:ext>
            </a:extLst>
          </p:cNvPr>
          <p:cNvSpPr>
            <a:spLocks noGrp="1"/>
          </p:cNvSpPr>
          <p:nvPr>
            <p:ph type="title"/>
          </p:nvPr>
        </p:nvSpPr>
        <p:spPr/>
        <p:txBody>
          <a:bodyPr/>
          <a:lstStyle/>
          <a:p>
            <a:r>
              <a:rPr lang="en-GB" dirty="0"/>
              <a:t>leg</a:t>
            </a:r>
          </a:p>
        </p:txBody>
      </p:sp>
    </p:spTree>
    <p:extLst>
      <p:ext uri="{BB962C8B-B14F-4D97-AF65-F5344CB8AC3E}">
        <p14:creationId xmlns:p14="http://schemas.microsoft.com/office/powerpoint/2010/main" val="3954155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2AC9BB-24A7-4D46-BDE5-E602F1E9E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774" y="-3458496"/>
            <a:ext cx="18887767" cy="14165823"/>
          </a:xfrm>
          <a:prstGeom prst="rect">
            <a:avLst/>
          </a:prstGeom>
        </p:spPr>
      </p:pic>
      <p:sp>
        <p:nvSpPr>
          <p:cNvPr id="4" name="Title 3">
            <a:extLst>
              <a:ext uri="{FF2B5EF4-FFF2-40B4-BE49-F238E27FC236}">
                <a16:creationId xmlns:a16="http://schemas.microsoft.com/office/drawing/2014/main" id="{6AC4A685-A633-4998-B79C-033A1F7A218A}"/>
              </a:ext>
            </a:extLst>
          </p:cNvPr>
          <p:cNvSpPr>
            <a:spLocks noGrp="1"/>
          </p:cNvSpPr>
          <p:nvPr>
            <p:ph type="title"/>
          </p:nvPr>
        </p:nvSpPr>
        <p:spPr/>
        <p:txBody>
          <a:bodyPr/>
          <a:lstStyle/>
          <a:p>
            <a:r>
              <a:rPr lang="en-GB" dirty="0"/>
              <a:t>hand</a:t>
            </a:r>
          </a:p>
        </p:txBody>
      </p:sp>
    </p:spTree>
    <p:extLst>
      <p:ext uri="{BB962C8B-B14F-4D97-AF65-F5344CB8AC3E}">
        <p14:creationId xmlns:p14="http://schemas.microsoft.com/office/powerpoint/2010/main" val="1079436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2AC9BB-24A7-4D46-BDE5-E602F1E9E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774" y="-3458496"/>
            <a:ext cx="18887767" cy="14165823"/>
          </a:xfrm>
          <a:prstGeom prst="rect">
            <a:avLst/>
          </a:prstGeom>
        </p:spPr>
      </p:pic>
      <p:sp>
        <p:nvSpPr>
          <p:cNvPr id="4" name="Title 3">
            <a:extLst>
              <a:ext uri="{FF2B5EF4-FFF2-40B4-BE49-F238E27FC236}">
                <a16:creationId xmlns:a16="http://schemas.microsoft.com/office/drawing/2014/main" id="{6AC4A685-A633-4998-B79C-033A1F7A218A}"/>
              </a:ext>
            </a:extLst>
          </p:cNvPr>
          <p:cNvSpPr>
            <a:spLocks noGrp="1"/>
          </p:cNvSpPr>
          <p:nvPr>
            <p:ph type="title"/>
          </p:nvPr>
        </p:nvSpPr>
        <p:spPr/>
        <p:txBody>
          <a:bodyPr/>
          <a:lstStyle/>
          <a:p>
            <a:r>
              <a:rPr lang="en-GB" dirty="0"/>
              <a:t>foot</a:t>
            </a:r>
          </a:p>
        </p:txBody>
      </p:sp>
    </p:spTree>
    <p:extLst>
      <p:ext uri="{BB962C8B-B14F-4D97-AF65-F5344CB8AC3E}">
        <p14:creationId xmlns:p14="http://schemas.microsoft.com/office/powerpoint/2010/main" val="3084985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427DF-DB94-4CC3-80C4-19AEDB30DA76}"/>
              </a:ext>
            </a:extLst>
          </p:cNvPr>
          <p:cNvSpPr>
            <a:spLocks noGrp="1"/>
          </p:cNvSpPr>
          <p:nvPr>
            <p:ph type="title"/>
          </p:nvPr>
        </p:nvSpPr>
        <p:spPr/>
        <p:txBody>
          <a:bodyPr/>
          <a:lstStyle/>
          <a:p>
            <a:r>
              <a:rPr lang="en-GB" dirty="0"/>
              <a:t>De </a:t>
            </a:r>
            <a:r>
              <a:rPr lang="en-GB" dirty="0" err="1"/>
              <a:t>klassieke</a:t>
            </a:r>
            <a:r>
              <a:rPr lang="en-GB" dirty="0"/>
              <a:t> ‘subtractive method’</a:t>
            </a:r>
          </a:p>
        </p:txBody>
      </p:sp>
      <p:sp>
        <p:nvSpPr>
          <p:cNvPr id="3" name="Text Placeholder 2">
            <a:extLst>
              <a:ext uri="{FF2B5EF4-FFF2-40B4-BE49-F238E27FC236}">
                <a16:creationId xmlns:a16="http://schemas.microsoft.com/office/drawing/2014/main" id="{723F395E-141D-4DA3-A167-225CD3936A58}"/>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601393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ADC7B4-A15D-4CC8-B898-0E11A6EF9422}"/>
              </a:ext>
            </a:extLst>
          </p:cNvPr>
          <p:cNvPicPr>
            <a:picLocks noChangeAspect="1"/>
          </p:cNvPicPr>
          <p:nvPr/>
        </p:nvPicPr>
        <p:blipFill rotWithShape="1">
          <a:blip r:embed="rId2">
            <a:extLst>
              <a:ext uri="{28A0092B-C50C-407E-A947-70E740481C1C}">
                <a14:useLocalDpi xmlns:a14="http://schemas.microsoft.com/office/drawing/2010/main" val="0"/>
              </a:ext>
            </a:extLst>
          </a:blip>
          <a:srcRect r="37761"/>
          <a:stretch/>
        </p:blipFill>
        <p:spPr>
          <a:xfrm>
            <a:off x="-1556773" y="-1280652"/>
            <a:ext cx="4510063" cy="5434779"/>
          </a:xfrm>
          <a:prstGeom prst="rect">
            <a:avLst/>
          </a:prstGeom>
        </p:spPr>
      </p:pic>
      <p:pic>
        <p:nvPicPr>
          <p:cNvPr id="3" name="Picture 2">
            <a:extLst>
              <a:ext uri="{FF2B5EF4-FFF2-40B4-BE49-F238E27FC236}">
                <a16:creationId xmlns:a16="http://schemas.microsoft.com/office/drawing/2014/main" id="{164CBA7A-967F-4B64-8CD8-456FBA9B287F}"/>
              </a:ext>
            </a:extLst>
          </p:cNvPr>
          <p:cNvPicPr>
            <a:picLocks noChangeAspect="1"/>
          </p:cNvPicPr>
          <p:nvPr/>
        </p:nvPicPr>
        <p:blipFill rotWithShape="1">
          <a:blip r:embed="rId3">
            <a:extLst>
              <a:ext uri="{28A0092B-C50C-407E-A947-70E740481C1C}">
                <a14:useLocalDpi xmlns:a14="http://schemas.microsoft.com/office/drawing/2010/main" val="0"/>
              </a:ext>
            </a:extLst>
          </a:blip>
          <a:srcRect r="38455"/>
          <a:stretch/>
        </p:blipFill>
        <p:spPr>
          <a:xfrm>
            <a:off x="1249927" y="-1280653"/>
            <a:ext cx="4459748" cy="5434779"/>
          </a:xfrm>
          <a:prstGeom prst="rect">
            <a:avLst/>
          </a:prstGeom>
        </p:spPr>
      </p:pic>
      <p:pic>
        <p:nvPicPr>
          <p:cNvPr id="4" name="Picture 3">
            <a:extLst>
              <a:ext uri="{FF2B5EF4-FFF2-40B4-BE49-F238E27FC236}">
                <a16:creationId xmlns:a16="http://schemas.microsoft.com/office/drawing/2014/main" id="{27C1E7BB-A974-4BD0-B14D-283E90B1148D}"/>
              </a:ext>
            </a:extLst>
          </p:cNvPr>
          <p:cNvPicPr>
            <a:picLocks noChangeAspect="1"/>
          </p:cNvPicPr>
          <p:nvPr/>
        </p:nvPicPr>
        <p:blipFill rotWithShape="1">
          <a:blip r:embed="rId4">
            <a:extLst>
              <a:ext uri="{28A0092B-C50C-407E-A947-70E740481C1C}">
                <a14:useLocalDpi xmlns:a14="http://schemas.microsoft.com/office/drawing/2010/main" val="0"/>
              </a:ext>
            </a:extLst>
          </a:blip>
          <a:srcRect r="35106"/>
          <a:stretch/>
        </p:blipFill>
        <p:spPr>
          <a:xfrm>
            <a:off x="4056626" y="-1280653"/>
            <a:ext cx="4702427" cy="5434779"/>
          </a:xfrm>
          <a:prstGeom prst="rect">
            <a:avLst/>
          </a:prstGeom>
        </p:spPr>
      </p:pic>
      <p:pic>
        <p:nvPicPr>
          <p:cNvPr id="5" name="Picture 4">
            <a:extLst>
              <a:ext uri="{FF2B5EF4-FFF2-40B4-BE49-F238E27FC236}">
                <a16:creationId xmlns:a16="http://schemas.microsoft.com/office/drawing/2014/main" id="{8347D56B-8A38-403E-AD1E-384A401F84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3287" y="-1280653"/>
            <a:ext cx="7246372" cy="5434779"/>
          </a:xfrm>
          <a:prstGeom prst="rect">
            <a:avLst/>
          </a:prstGeom>
        </p:spPr>
      </p:pic>
      <p:pic>
        <p:nvPicPr>
          <p:cNvPr id="6" name="Picture 5">
            <a:extLst>
              <a:ext uri="{FF2B5EF4-FFF2-40B4-BE49-F238E27FC236}">
                <a16:creationId xmlns:a16="http://schemas.microsoft.com/office/drawing/2014/main" id="{84945EB6-5229-4338-8790-31D5872F57C4}"/>
              </a:ext>
            </a:extLst>
          </p:cNvPr>
          <p:cNvPicPr>
            <a:picLocks noChangeAspect="1"/>
          </p:cNvPicPr>
          <p:nvPr/>
        </p:nvPicPr>
        <p:blipFill rotWithShape="1">
          <a:blip r:embed="rId6">
            <a:extLst>
              <a:ext uri="{28A0092B-C50C-407E-A947-70E740481C1C}">
                <a14:useLocalDpi xmlns:a14="http://schemas.microsoft.com/office/drawing/2010/main" val="0"/>
              </a:ext>
            </a:extLst>
          </a:blip>
          <a:srcRect r="37761"/>
          <a:stretch/>
        </p:blipFill>
        <p:spPr>
          <a:xfrm>
            <a:off x="-1546734" y="2402348"/>
            <a:ext cx="4510061" cy="5434779"/>
          </a:xfrm>
          <a:prstGeom prst="rect">
            <a:avLst/>
          </a:prstGeom>
        </p:spPr>
      </p:pic>
      <p:pic>
        <p:nvPicPr>
          <p:cNvPr id="7" name="Picture 6">
            <a:extLst>
              <a:ext uri="{FF2B5EF4-FFF2-40B4-BE49-F238E27FC236}">
                <a16:creationId xmlns:a16="http://schemas.microsoft.com/office/drawing/2014/main" id="{450D92DA-F6BB-4E44-B63E-86AFDC32413C}"/>
              </a:ext>
            </a:extLst>
          </p:cNvPr>
          <p:cNvPicPr>
            <a:picLocks noChangeAspect="1"/>
          </p:cNvPicPr>
          <p:nvPr/>
        </p:nvPicPr>
        <p:blipFill rotWithShape="1">
          <a:blip r:embed="rId7">
            <a:extLst>
              <a:ext uri="{28A0092B-C50C-407E-A947-70E740481C1C}">
                <a14:useLocalDpi xmlns:a14="http://schemas.microsoft.com/office/drawing/2010/main" val="0"/>
              </a:ext>
            </a:extLst>
          </a:blip>
          <a:srcRect r="34968"/>
          <a:stretch/>
        </p:blipFill>
        <p:spPr>
          <a:xfrm>
            <a:off x="1259965" y="2416684"/>
            <a:ext cx="4712465" cy="5434779"/>
          </a:xfrm>
          <a:prstGeom prst="rect">
            <a:avLst/>
          </a:prstGeom>
        </p:spPr>
      </p:pic>
      <p:pic>
        <p:nvPicPr>
          <p:cNvPr id="8" name="Picture 7">
            <a:extLst>
              <a:ext uri="{FF2B5EF4-FFF2-40B4-BE49-F238E27FC236}">
                <a16:creationId xmlns:a16="http://schemas.microsoft.com/office/drawing/2014/main" id="{C1D6C134-06B9-4DDB-A89D-340A7652BB0F}"/>
              </a:ext>
            </a:extLst>
          </p:cNvPr>
          <p:cNvPicPr>
            <a:picLocks noChangeAspect="1"/>
          </p:cNvPicPr>
          <p:nvPr/>
        </p:nvPicPr>
        <p:blipFill rotWithShape="1">
          <a:blip r:embed="rId8">
            <a:extLst>
              <a:ext uri="{28A0092B-C50C-407E-A947-70E740481C1C}">
                <a14:useLocalDpi xmlns:a14="http://schemas.microsoft.com/office/drawing/2010/main" val="0"/>
              </a:ext>
            </a:extLst>
          </a:blip>
          <a:srcRect r="35245"/>
          <a:stretch/>
        </p:blipFill>
        <p:spPr>
          <a:xfrm>
            <a:off x="4066663" y="2431020"/>
            <a:ext cx="4692390" cy="5434779"/>
          </a:xfrm>
          <a:prstGeom prst="rect">
            <a:avLst/>
          </a:prstGeom>
        </p:spPr>
      </p:pic>
      <p:pic>
        <p:nvPicPr>
          <p:cNvPr id="9" name="Picture 8">
            <a:extLst>
              <a:ext uri="{FF2B5EF4-FFF2-40B4-BE49-F238E27FC236}">
                <a16:creationId xmlns:a16="http://schemas.microsoft.com/office/drawing/2014/main" id="{D4D765D6-6C7F-4263-B8ED-592144C9B3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43249" y="2445356"/>
            <a:ext cx="7246372" cy="5434779"/>
          </a:xfrm>
          <a:prstGeom prst="rect">
            <a:avLst/>
          </a:prstGeom>
        </p:spPr>
      </p:pic>
      <p:sp>
        <p:nvSpPr>
          <p:cNvPr id="10" name="Title 3">
            <a:extLst>
              <a:ext uri="{FF2B5EF4-FFF2-40B4-BE49-F238E27FC236}">
                <a16:creationId xmlns:a16="http://schemas.microsoft.com/office/drawing/2014/main" id="{3B0B2E9F-C427-4132-BD96-CCD1C38FB0A3}"/>
              </a:ext>
            </a:extLst>
          </p:cNvPr>
          <p:cNvSpPr txBox="1">
            <a:spLocks/>
          </p:cNvSpPr>
          <p:nvPr/>
        </p:nvSpPr>
        <p:spPr>
          <a:xfrm>
            <a:off x="383126" y="1436736"/>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t>bicycle</a:t>
            </a:r>
          </a:p>
        </p:txBody>
      </p:sp>
      <p:sp>
        <p:nvSpPr>
          <p:cNvPr id="11" name="Title 3">
            <a:extLst>
              <a:ext uri="{FF2B5EF4-FFF2-40B4-BE49-F238E27FC236}">
                <a16:creationId xmlns:a16="http://schemas.microsoft.com/office/drawing/2014/main" id="{DA7C6C54-9D56-4284-8A27-308294F95B28}"/>
              </a:ext>
            </a:extLst>
          </p:cNvPr>
          <p:cNvSpPr txBox="1">
            <a:spLocks/>
          </p:cNvSpPr>
          <p:nvPr/>
        </p:nvSpPr>
        <p:spPr>
          <a:xfrm>
            <a:off x="3216045" y="1284335"/>
            <a:ext cx="3932237" cy="17526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t>car</a:t>
            </a:r>
          </a:p>
        </p:txBody>
      </p:sp>
      <p:sp>
        <p:nvSpPr>
          <p:cNvPr id="12" name="Title 3">
            <a:extLst>
              <a:ext uri="{FF2B5EF4-FFF2-40B4-BE49-F238E27FC236}">
                <a16:creationId xmlns:a16="http://schemas.microsoft.com/office/drawing/2014/main" id="{AA022070-D224-4D44-93FE-3745B9C5F7C9}"/>
              </a:ext>
            </a:extLst>
          </p:cNvPr>
          <p:cNvSpPr txBox="1">
            <a:spLocks/>
          </p:cNvSpPr>
          <p:nvPr/>
        </p:nvSpPr>
        <p:spPr>
          <a:xfrm>
            <a:off x="5972430" y="1436736"/>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t>airplane</a:t>
            </a:r>
          </a:p>
        </p:txBody>
      </p:sp>
      <p:sp>
        <p:nvSpPr>
          <p:cNvPr id="13" name="Title 3">
            <a:extLst>
              <a:ext uri="{FF2B5EF4-FFF2-40B4-BE49-F238E27FC236}">
                <a16:creationId xmlns:a16="http://schemas.microsoft.com/office/drawing/2014/main" id="{C8FEABA1-B13C-46BC-AD72-E41C15E6F967}"/>
              </a:ext>
            </a:extLst>
          </p:cNvPr>
          <p:cNvSpPr txBox="1">
            <a:spLocks/>
          </p:cNvSpPr>
          <p:nvPr/>
        </p:nvSpPr>
        <p:spPr>
          <a:xfrm>
            <a:off x="8769091" y="1451072"/>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t>bottle</a:t>
            </a:r>
          </a:p>
        </p:txBody>
      </p:sp>
      <p:sp>
        <p:nvSpPr>
          <p:cNvPr id="14" name="Title 3">
            <a:extLst>
              <a:ext uri="{FF2B5EF4-FFF2-40B4-BE49-F238E27FC236}">
                <a16:creationId xmlns:a16="http://schemas.microsoft.com/office/drawing/2014/main" id="{A6B93DB7-280C-4992-97A5-829719B42708}"/>
              </a:ext>
            </a:extLst>
          </p:cNvPr>
          <p:cNvSpPr txBox="1">
            <a:spLocks/>
          </p:cNvSpPr>
          <p:nvPr/>
        </p:nvSpPr>
        <p:spPr>
          <a:xfrm>
            <a:off x="383126" y="5148409"/>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t>ant</a:t>
            </a:r>
          </a:p>
        </p:txBody>
      </p:sp>
      <p:sp>
        <p:nvSpPr>
          <p:cNvPr id="16" name="Title 3">
            <a:extLst>
              <a:ext uri="{FF2B5EF4-FFF2-40B4-BE49-F238E27FC236}">
                <a16:creationId xmlns:a16="http://schemas.microsoft.com/office/drawing/2014/main" id="{01789A6E-A3A2-4C9C-A41C-A75A19871666}"/>
              </a:ext>
            </a:extLst>
          </p:cNvPr>
          <p:cNvSpPr txBox="1">
            <a:spLocks/>
          </p:cNvSpPr>
          <p:nvPr/>
        </p:nvSpPr>
        <p:spPr>
          <a:xfrm>
            <a:off x="3216045" y="5118913"/>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t>bee</a:t>
            </a:r>
          </a:p>
        </p:txBody>
      </p:sp>
      <p:sp>
        <p:nvSpPr>
          <p:cNvPr id="17" name="Title 3">
            <a:extLst>
              <a:ext uri="{FF2B5EF4-FFF2-40B4-BE49-F238E27FC236}">
                <a16:creationId xmlns:a16="http://schemas.microsoft.com/office/drawing/2014/main" id="{34FEE10B-74C3-4CA7-B09C-217239E8BC7C}"/>
              </a:ext>
            </a:extLst>
          </p:cNvPr>
          <p:cNvSpPr txBox="1">
            <a:spLocks/>
          </p:cNvSpPr>
          <p:nvPr/>
        </p:nvSpPr>
        <p:spPr>
          <a:xfrm>
            <a:off x="6052982" y="5153570"/>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t>cat</a:t>
            </a:r>
          </a:p>
        </p:txBody>
      </p:sp>
      <p:sp>
        <p:nvSpPr>
          <p:cNvPr id="18" name="Title 3">
            <a:extLst>
              <a:ext uri="{FF2B5EF4-FFF2-40B4-BE49-F238E27FC236}">
                <a16:creationId xmlns:a16="http://schemas.microsoft.com/office/drawing/2014/main" id="{101EE46A-A3A1-490F-8E28-AF3C74CF7C9F}"/>
              </a:ext>
            </a:extLst>
          </p:cNvPr>
          <p:cNvSpPr txBox="1">
            <a:spLocks/>
          </p:cNvSpPr>
          <p:nvPr/>
        </p:nvSpPr>
        <p:spPr>
          <a:xfrm>
            <a:off x="8769091" y="5138330"/>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t>fly</a:t>
            </a:r>
          </a:p>
        </p:txBody>
      </p:sp>
      <p:cxnSp>
        <p:nvCxnSpPr>
          <p:cNvPr id="20" name="Straight Connector 19">
            <a:extLst>
              <a:ext uri="{FF2B5EF4-FFF2-40B4-BE49-F238E27FC236}">
                <a16:creationId xmlns:a16="http://schemas.microsoft.com/office/drawing/2014/main" id="{A88CF6E3-2B1A-44D6-B6B6-AD904C83661E}"/>
              </a:ext>
            </a:extLst>
          </p:cNvPr>
          <p:cNvCxnSpPr>
            <a:cxnSpLocks/>
          </p:cNvCxnSpPr>
          <p:nvPr/>
        </p:nvCxnSpPr>
        <p:spPr>
          <a:xfrm>
            <a:off x="1402080" y="3413760"/>
            <a:ext cx="8900160" cy="0"/>
          </a:xfrm>
          <a:prstGeom prst="line">
            <a:avLst/>
          </a:prstGeom>
          <a:ln w="76200">
            <a:solidFill>
              <a:srgbClr val="FFFF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364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82B99-F287-4FEB-BE44-24A92BBCD468}"/>
              </a:ext>
            </a:extLst>
          </p:cNvPr>
          <p:cNvSpPr>
            <a:spLocks noGrp="1"/>
          </p:cNvSpPr>
          <p:nvPr>
            <p:ph type="title"/>
          </p:nvPr>
        </p:nvSpPr>
        <p:spPr>
          <a:xfrm>
            <a:off x="831850" y="1709738"/>
            <a:ext cx="11802110" cy="2852737"/>
          </a:xfrm>
        </p:spPr>
        <p:txBody>
          <a:bodyPr/>
          <a:lstStyle/>
          <a:p>
            <a:r>
              <a:rPr lang="en-GB" dirty="0" err="1"/>
              <a:t>Nieuwe</a:t>
            </a:r>
            <a:r>
              <a:rPr lang="en-GB" dirty="0"/>
              <a:t> </a:t>
            </a:r>
            <a:r>
              <a:rPr lang="en-GB" dirty="0" err="1"/>
              <a:t>aanpak</a:t>
            </a:r>
            <a:r>
              <a:rPr lang="en-GB" dirty="0"/>
              <a:t>: </a:t>
            </a:r>
            <a:r>
              <a:rPr lang="en-GB" dirty="0" err="1"/>
              <a:t>leren</a:t>
            </a:r>
            <a:r>
              <a:rPr lang="en-GB" dirty="0"/>
              <a:t> </a:t>
            </a:r>
            <a:r>
              <a:rPr lang="en-GB" dirty="0" err="1"/>
              <a:t>voorspellen</a:t>
            </a:r>
            <a:endParaRPr lang="en-GB" dirty="0"/>
          </a:p>
        </p:txBody>
      </p:sp>
      <p:sp>
        <p:nvSpPr>
          <p:cNvPr id="3" name="Text Placeholder 2">
            <a:extLst>
              <a:ext uri="{FF2B5EF4-FFF2-40B4-BE49-F238E27FC236}">
                <a16:creationId xmlns:a16="http://schemas.microsoft.com/office/drawing/2014/main" id="{CB44E6C8-310A-4385-B2A7-59DE96292AE3}"/>
              </a:ext>
            </a:extLst>
          </p:cNvPr>
          <p:cNvSpPr>
            <a:spLocks noGrp="1"/>
          </p:cNvSpPr>
          <p:nvPr>
            <p:ph type="body" idx="1"/>
          </p:nvPr>
        </p:nvSpPr>
        <p:spPr/>
        <p:txBody>
          <a:bodyPr/>
          <a:lstStyle/>
          <a:p>
            <a:r>
              <a:rPr lang="en-GB" dirty="0" err="1"/>
              <a:t>Taalmodellen</a:t>
            </a:r>
            <a:r>
              <a:rPr lang="en-GB" dirty="0"/>
              <a:t> </a:t>
            </a:r>
            <a:r>
              <a:rPr lang="en-GB" dirty="0" err="1"/>
              <a:t>gebruiken</a:t>
            </a:r>
            <a:endParaRPr lang="en-GB" dirty="0"/>
          </a:p>
        </p:txBody>
      </p:sp>
    </p:spTree>
    <p:extLst>
      <p:ext uri="{BB962C8B-B14F-4D97-AF65-F5344CB8AC3E}">
        <p14:creationId xmlns:p14="http://schemas.microsoft.com/office/powerpoint/2010/main" val="989640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C4A685-A633-4998-B79C-033A1F7A218A}"/>
              </a:ext>
            </a:extLst>
          </p:cNvPr>
          <p:cNvSpPr>
            <a:spLocks noGrp="1"/>
          </p:cNvSpPr>
          <p:nvPr>
            <p:ph type="title"/>
          </p:nvPr>
        </p:nvSpPr>
        <p:spPr>
          <a:xfrm>
            <a:off x="6297810" y="1752601"/>
            <a:ext cx="3932237" cy="1600200"/>
          </a:xfrm>
        </p:spPr>
        <p:txBody>
          <a:bodyPr/>
          <a:lstStyle/>
          <a:p>
            <a:r>
              <a:rPr lang="en-GB" dirty="0"/>
              <a:t>arm</a:t>
            </a:r>
          </a:p>
        </p:txBody>
      </p:sp>
      <p:pic>
        <p:nvPicPr>
          <p:cNvPr id="5" name="Picture 4">
            <a:extLst>
              <a:ext uri="{FF2B5EF4-FFF2-40B4-BE49-F238E27FC236}">
                <a16:creationId xmlns:a16="http://schemas.microsoft.com/office/drawing/2014/main" id="{92589682-46AB-44CB-8917-38E1AAB560D5}"/>
              </a:ext>
            </a:extLst>
          </p:cNvPr>
          <p:cNvPicPr>
            <a:picLocks noChangeAspect="1"/>
          </p:cNvPicPr>
          <p:nvPr/>
        </p:nvPicPr>
        <p:blipFill rotWithShape="1">
          <a:blip r:embed="rId2">
            <a:extLst>
              <a:ext uri="{28A0092B-C50C-407E-A947-70E740481C1C}">
                <a14:useLocalDpi xmlns:a14="http://schemas.microsoft.com/office/drawing/2010/main" val="0"/>
              </a:ext>
            </a:extLst>
          </a:blip>
          <a:srcRect r="35874"/>
          <a:stretch/>
        </p:blipFill>
        <p:spPr>
          <a:xfrm>
            <a:off x="-939800" y="-2149472"/>
            <a:ext cx="6672657" cy="7804146"/>
          </a:xfrm>
          <a:prstGeom prst="rect">
            <a:avLst/>
          </a:prstGeom>
        </p:spPr>
      </p:pic>
      <p:pic>
        <p:nvPicPr>
          <p:cNvPr id="6" name="Picture 5">
            <a:extLst>
              <a:ext uri="{FF2B5EF4-FFF2-40B4-BE49-F238E27FC236}">
                <a16:creationId xmlns:a16="http://schemas.microsoft.com/office/drawing/2014/main" id="{7C6A83FB-9965-4BFB-AAB1-2BC55BF035DB}"/>
              </a:ext>
            </a:extLst>
          </p:cNvPr>
          <p:cNvPicPr>
            <a:picLocks noChangeAspect="1"/>
          </p:cNvPicPr>
          <p:nvPr/>
        </p:nvPicPr>
        <p:blipFill rotWithShape="1">
          <a:blip r:embed="rId3">
            <a:extLst>
              <a:ext uri="{28A0092B-C50C-407E-A947-70E740481C1C}">
                <a14:useLocalDpi xmlns:a14="http://schemas.microsoft.com/office/drawing/2010/main" val="0"/>
              </a:ext>
            </a:extLst>
          </a:blip>
          <a:srcRect r="35874"/>
          <a:stretch/>
        </p:blipFill>
        <p:spPr>
          <a:xfrm>
            <a:off x="-939798" y="1228728"/>
            <a:ext cx="6672655" cy="7804146"/>
          </a:xfrm>
          <a:prstGeom prst="rect">
            <a:avLst/>
          </a:prstGeom>
        </p:spPr>
      </p:pic>
      <p:pic>
        <p:nvPicPr>
          <p:cNvPr id="7" name="Picture 6">
            <a:extLst>
              <a:ext uri="{FF2B5EF4-FFF2-40B4-BE49-F238E27FC236}">
                <a16:creationId xmlns:a16="http://schemas.microsoft.com/office/drawing/2014/main" id="{8C87B2EE-37FC-4486-8517-B65B90F0C7BB}"/>
              </a:ext>
            </a:extLst>
          </p:cNvPr>
          <p:cNvPicPr>
            <a:picLocks noChangeAspect="1"/>
          </p:cNvPicPr>
          <p:nvPr/>
        </p:nvPicPr>
        <p:blipFill rotWithShape="1">
          <a:blip r:embed="rId4">
            <a:extLst>
              <a:ext uri="{28A0092B-C50C-407E-A947-70E740481C1C}">
                <a14:useLocalDpi xmlns:a14="http://schemas.microsoft.com/office/drawing/2010/main" val="0"/>
              </a:ext>
            </a:extLst>
          </a:blip>
          <a:srcRect r="33288"/>
          <a:stretch/>
        </p:blipFill>
        <p:spPr>
          <a:xfrm>
            <a:off x="3853261" y="-2149472"/>
            <a:ext cx="6941739" cy="7804146"/>
          </a:xfrm>
          <a:prstGeom prst="rect">
            <a:avLst/>
          </a:prstGeom>
        </p:spPr>
      </p:pic>
      <p:pic>
        <p:nvPicPr>
          <p:cNvPr id="8" name="Picture 7">
            <a:extLst>
              <a:ext uri="{FF2B5EF4-FFF2-40B4-BE49-F238E27FC236}">
                <a16:creationId xmlns:a16="http://schemas.microsoft.com/office/drawing/2014/main" id="{29420562-51A6-429A-9475-FFA685DD0AF7}"/>
              </a:ext>
            </a:extLst>
          </p:cNvPr>
          <p:cNvPicPr>
            <a:picLocks noChangeAspect="1"/>
          </p:cNvPicPr>
          <p:nvPr/>
        </p:nvPicPr>
        <p:blipFill rotWithShape="1">
          <a:blip r:embed="rId5">
            <a:extLst>
              <a:ext uri="{28A0092B-C50C-407E-A947-70E740481C1C}">
                <a14:useLocalDpi xmlns:a14="http://schemas.microsoft.com/office/drawing/2010/main" val="0"/>
              </a:ext>
            </a:extLst>
          </a:blip>
          <a:srcRect r="35874"/>
          <a:stretch/>
        </p:blipFill>
        <p:spPr>
          <a:xfrm>
            <a:off x="3853259" y="1228728"/>
            <a:ext cx="6672657" cy="7804146"/>
          </a:xfrm>
          <a:prstGeom prst="rect">
            <a:avLst/>
          </a:prstGeom>
        </p:spPr>
      </p:pic>
      <p:sp>
        <p:nvSpPr>
          <p:cNvPr id="9" name="Title 3">
            <a:extLst>
              <a:ext uri="{FF2B5EF4-FFF2-40B4-BE49-F238E27FC236}">
                <a16:creationId xmlns:a16="http://schemas.microsoft.com/office/drawing/2014/main" id="{575E7373-2811-4F65-BD6F-DADB6773EDD1}"/>
              </a:ext>
            </a:extLst>
          </p:cNvPr>
          <p:cNvSpPr txBox="1">
            <a:spLocks/>
          </p:cNvSpPr>
          <p:nvPr/>
        </p:nvSpPr>
        <p:spPr>
          <a:xfrm>
            <a:off x="6324597" y="5080001"/>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t>leg</a:t>
            </a:r>
          </a:p>
        </p:txBody>
      </p:sp>
      <p:sp>
        <p:nvSpPr>
          <p:cNvPr id="10" name="Title 3">
            <a:extLst>
              <a:ext uri="{FF2B5EF4-FFF2-40B4-BE49-F238E27FC236}">
                <a16:creationId xmlns:a16="http://schemas.microsoft.com/office/drawing/2014/main" id="{5AC8B2F6-E1B3-4DC8-82F2-0518CE786B3B}"/>
              </a:ext>
            </a:extLst>
          </p:cNvPr>
          <p:cNvSpPr txBox="1">
            <a:spLocks/>
          </p:cNvSpPr>
          <p:nvPr/>
        </p:nvSpPr>
        <p:spPr>
          <a:xfrm>
            <a:off x="1395610" y="1752601"/>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t>hand</a:t>
            </a:r>
          </a:p>
        </p:txBody>
      </p:sp>
      <p:sp>
        <p:nvSpPr>
          <p:cNvPr id="11" name="Title 3">
            <a:extLst>
              <a:ext uri="{FF2B5EF4-FFF2-40B4-BE49-F238E27FC236}">
                <a16:creationId xmlns:a16="http://schemas.microsoft.com/office/drawing/2014/main" id="{766591E5-D477-4489-8FE9-070590583F73}"/>
              </a:ext>
            </a:extLst>
          </p:cNvPr>
          <p:cNvSpPr txBox="1">
            <a:spLocks/>
          </p:cNvSpPr>
          <p:nvPr/>
        </p:nvSpPr>
        <p:spPr>
          <a:xfrm>
            <a:off x="1400371" y="5080001"/>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t>foot</a:t>
            </a:r>
          </a:p>
        </p:txBody>
      </p:sp>
    </p:spTree>
    <p:extLst>
      <p:ext uri="{BB962C8B-B14F-4D97-AF65-F5344CB8AC3E}">
        <p14:creationId xmlns:p14="http://schemas.microsoft.com/office/powerpoint/2010/main" val="273824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D5DAF2AE-85AF-4868-BA5D-9B74DBFB7C6A}"/>
              </a:ext>
            </a:extLst>
          </p:cNvPr>
          <p:cNvSpPr txBox="1">
            <a:spLocks/>
          </p:cNvSpPr>
          <p:nvPr/>
        </p:nvSpPr>
        <p:spPr>
          <a:xfrm>
            <a:off x="6986889" y="633199"/>
            <a:ext cx="5396130"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t>436789259036</a:t>
            </a:r>
            <a:r>
              <a:rPr lang="nl-NL" dirty="0"/>
              <a:t>3</a:t>
            </a:r>
            <a:r>
              <a:rPr lang="en-GB" dirty="0"/>
              <a:t>141592653</a:t>
            </a:r>
          </a:p>
        </p:txBody>
      </p:sp>
      <p:sp>
        <p:nvSpPr>
          <p:cNvPr id="4" name="Title 3">
            <a:extLst>
              <a:ext uri="{FF2B5EF4-FFF2-40B4-BE49-F238E27FC236}">
                <a16:creationId xmlns:a16="http://schemas.microsoft.com/office/drawing/2014/main" id="{CD2E9652-F9CF-4A2A-AAF4-F4672FD1B296}"/>
              </a:ext>
            </a:extLst>
          </p:cNvPr>
          <p:cNvSpPr txBox="1">
            <a:spLocks/>
          </p:cNvSpPr>
          <p:nvPr/>
        </p:nvSpPr>
        <p:spPr>
          <a:xfrm>
            <a:off x="3012374" y="612914"/>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t>hand</a:t>
            </a:r>
          </a:p>
        </p:txBody>
      </p:sp>
      <p:sp>
        <p:nvSpPr>
          <p:cNvPr id="5" name="Title 3">
            <a:extLst>
              <a:ext uri="{FF2B5EF4-FFF2-40B4-BE49-F238E27FC236}">
                <a16:creationId xmlns:a16="http://schemas.microsoft.com/office/drawing/2014/main" id="{31CB88AA-300F-4F81-A477-F4A77110EC1C}"/>
              </a:ext>
            </a:extLst>
          </p:cNvPr>
          <p:cNvSpPr txBox="1">
            <a:spLocks/>
          </p:cNvSpPr>
          <p:nvPr/>
        </p:nvSpPr>
        <p:spPr>
          <a:xfrm>
            <a:off x="3012374" y="2340114"/>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t>foot</a:t>
            </a:r>
          </a:p>
        </p:txBody>
      </p:sp>
      <p:sp>
        <p:nvSpPr>
          <p:cNvPr id="7" name="Title 3">
            <a:extLst>
              <a:ext uri="{FF2B5EF4-FFF2-40B4-BE49-F238E27FC236}">
                <a16:creationId xmlns:a16="http://schemas.microsoft.com/office/drawing/2014/main" id="{0BE3631F-2EE5-46B3-9E93-E10EE199C052}"/>
              </a:ext>
            </a:extLst>
          </p:cNvPr>
          <p:cNvSpPr txBox="1">
            <a:spLocks/>
          </p:cNvSpPr>
          <p:nvPr/>
        </p:nvSpPr>
        <p:spPr>
          <a:xfrm>
            <a:off x="5351383" y="612914"/>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t>arm</a:t>
            </a:r>
          </a:p>
        </p:txBody>
      </p:sp>
      <p:sp>
        <p:nvSpPr>
          <p:cNvPr id="8" name="Title 3">
            <a:extLst>
              <a:ext uri="{FF2B5EF4-FFF2-40B4-BE49-F238E27FC236}">
                <a16:creationId xmlns:a16="http://schemas.microsoft.com/office/drawing/2014/main" id="{6C43F481-4567-4968-B0AB-3794F65C908B}"/>
              </a:ext>
            </a:extLst>
          </p:cNvPr>
          <p:cNvSpPr txBox="1">
            <a:spLocks/>
          </p:cNvSpPr>
          <p:nvPr/>
        </p:nvSpPr>
        <p:spPr>
          <a:xfrm>
            <a:off x="474583" y="612914"/>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t>finger</a:t>
            </a:r>
          </a:p>
        </p:txBody>
      </p:sp>
      <p:sp>
        <p:nvSpPr>
          <p:cNvPr id="9" name="Title 3">
            <a:extLst>
              <a:ext uri="{FF2B5EF4-FFF2-40B4-BE49-F238E27FC236}">
                <a16:creationId xmlns:a16="http://schemas.microsoft.com/office/drawing/2014/main" id="{54628746-DC84-4BC4-8051-C799EEB0FBA3}"/>
              </a:ext>
            </a:extLst>
          </p:cNvPr>
          <p:cNvSpPr txBox="1">
            <a:spLocks/>
          </p:cNvSpPr>
          <p:nvPr/>
        </p:nvSpPr>
        <p:spPr>
          <a:xfrm>
            <a:off x="4092426" y="4067314"/>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t>eye</a:t>
            </a:r>
          </a:p>
        </p:txBody>
      </p:sp>
      <p:cxnSp>
        <p:nvCxnSpPr>
          <p:cNvPr id="11" name="Straight Arrow Connector 10">
            <a:extLst>
              <a:ext uri="{FF2B5EF4-FFF2-40B4-BE49-F238E27FC236}">
                <a16:creationId xmlns:a16="http://schemas.microsoft.com/office/drawing/2014/main" id="{BA6D8439-0C67-43FF-9348-B75100A5E419}"/>
              </a:ext>
            </a:extLst>
          </p:cNvPr>
          <p:cNvCxnSpPr/>
          <p:nvPr/>
        </p:nvCxnSpPr>
        <p:spPr>
          <a:xfrm>
            <a:off x="4092426" y="1934817"/>
            <a:ext cx="1258957" cy="0"/>
          </a:xfrm>
          <a:prstGeom prst="straightConnector1">
            <a:avLst/>
          </a:prstGeom>
          <a:ln w="762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D9BA0B2-38D6-4409-9EBA-16B94097AFF1}"/>
              </a:ext>
            </a:extLst>
          </p:cNvPr>
          <p:cNvCxnSpPr/>
          <p:nvPr/>
        </p:nvCxnSpPr>
        <p:spPr>
          <a:xfrm>
            <a:off x="4061595" y="3690004"/>
            <a:ext cx="1258957" cy="0"/>
          </a:xfrm>
          <a:prstGeom prst="straightConnector1">
            <a:avLst/>
          </a:prstGeom>
          <a:ln w="762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879C27B-D150-4D27-8EFB-858ED520A833}"/>
              </a:ext>
            </a:extLst>
          </p:cNvPr>
          <p:cNvCxnSpPr>
            <a:cxnSpLocks/>
          </p:cNvCxnSpPr>
          <p:nvPr/>
        </p:nvCxnSpPr>
        <p:spPr>
          <a:xfrm>
            <a:off x="3500208" y="2213114"/>
            <a:ext cx="0" cy="1245703"/>
          </a:xfrm>
          <a:prstGeom prst="straightConnector1">
            <a:avLst/>
          </a:prstGeom>
          <a:ln w="762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A209C47-20B9-48FD-84F4-9D8FA38D13C0}"/>
              </a:ext>
            </a:extLst>
          </p:cNvPr>
          <p:cNvCxnSpPr/>
          <p:nvPr/>
        </p:nvCxnSpPr>
        <p:spPr>
          <a:xfrm>
            <a:off x="1702710" y="1934817"/>
            <a:ext cx="1258957" cy="0"/>
          </a:xfrm>
          <a:prstGeom prst="straightConnector1">
            <a:avLst/>
          </a:prstGeom>
          <a:ln w="762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0763A27-4A6A-4E9C-8DF6-9AC04D553D3E}"/>
              </a:ext>
            </a:extLst>
          </p:cNvPr>
          <p:cNvCxnSpPr>
            <a:cxnSpLocks/>
          </p:cNvCxnSpPr>
          <p:nvPr/>
        </p:nvCxnSpPr>
        <p:spPr>
          <a:xfrm>
            <a:off x="8966730" y="2340114"/>
            <a:ext cx="0" cy="1245703"/>
          </a:xfrm>
          <a:prstGeom prst="straightConnector1">
            <a:avLst/>
          </a:prstGeom>
          <a:ln w="76200">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9EAEC56-C302-4F74-A440-0AF65171E04E}"/>
              </a:ext>
            </a:extLst>
          </p:cNvPr>
          <p:cNvCxnSpPr>
            <a:cxnSpLocks/>
          </p:cNvCxnSpPr>
          <p:nvPr/>
        </p:nvCxnSpPr>
        <p:spPr>
          <a:xfrm>
            <a:off x="3500208" y="3940314"/>
            <a:ext cx="1032035" cy="1281042"/>
          </a:xfrm>
          <a:prstGeom prst="straightConnector1">
            <a:avLst/>
          </a:prstGeom>
          <a:ln w="762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A57BA81-39A4-4ADD-A7AD-DDE27C85B4A4}"/>
              </a:ext>
            </a:extLst>
          </p:cNvPr>
          <p:cNvSpPr txBox="1"/>
          <p:nvPr/>
        </p:nvSpPr>
        <p:spPr>
          <a:xfrm>
            <a:off x="836968" y="448510"/>
            <a:ext cx="4486934" cy="769441"/>
          </a:xfrm>
          <a:prstGeom prst="rect">
            <a:avLst/>
          </a:prstGeom>
          <a:noFill/>
        </p:spPr>
        <p:txBody>
          <a:bodyPr wrap="none" rtlCol="0">
            <a:spAutoFit/>
          </a:bodyPr>
          <a:lstStyle/>
          <a:p>
            <a:r>
              <a:rPr lang="en-GB" sz="4400" dirty="0"/>
              <a:t>1. </a:t>
            </a:r>
            <a:r>
              <a:rPr lang="en-GB" sz="4400" dirty="0" err="1"/>
              <a:t>Betekenisruimte</a:t>
            </a:r>
            <a:endParaRPr lang="en-GB" sz="4400" dirty="0"/>
          </a:p>
        </p:txBody>
      </p:sp>
      <p:sp>
        <p:nvSpPr>
          <p:cNvPr id="21" name="Rectangle 20">
            <a:extLst>
              <a:ext uri="{FF2B5EF4-FFF2-40B4-BE49-F238E27FC236}">
                <a16:creationId xmlns:a16="http://schemas.microsoft.com/office/drawing/2014/main" id="{DAEEC13C-E518-47EC-AB03-F47F63099A92}"/>
              </a:ext>
            </a:extLst>
          </p:cNvPr>
          <p:cNvSpPr/>
          <p:nvPr/>
        </p:nvSpPr>
        <p:spPr>
          <a:xfrm>
            <a:off x="1115581" y="5953540"/>
            <a:ext cx="4769254" cy="584775"/>
          </a:xfrm>
          <a:prstGeom prst="rect">
            <a:avLst/>
          </a:prstGeom>
        </p:spPr>
        <p:txBody>
          <a:bodyPr wrap="none">
            <a:spAutoFit/>
          </a:bodyPr>
          <a:lstStyle/>
          <a:p>
            <a:r>
              <a:rPr lang="en-GB" sz="3200" dirty="0"/>
              <a:t>436789259036</a:t>
            </a:r>
            <a:r>
              <a:rPr lang="nl-NL" sz="3200" dirty="0"/>
              <a:t>3</a:t>
            </a:r>
            <a:r>
              <a:rPr lang="en-GB" sz="3200" dirty="0"/>
              <a:t>141592653</a:t>
            </a:r>
          </a:p>
        </p:txBody>
      </p:sp>
      <p:pic>
        <p:nvPicPr>
          <p:cNvPr id="22" name="Picture 2" descr="https://lh6.googleusercontent.com/PViYQJbGqfWJZEfijbNc8QZABHG4xDVE-6lGbpwjg0JfPhD1RTndd_03-rJ-CO_aTJQM6aP_gxqKnHlNqXusaeDBO75bIr5gtGC4dVvGFz7kUmtVKQiL-WqgZO4UKNW_fImo89pdfq8">
            <a:extLst>
              <a:ext uri="{FF2B5EF4-FFF2-40B4-BE49-F238E27FC236}">
                <a16:creationId xmlns:a16="http://schemas.microsoft.com/office/drawing/2014/main" id="{36D8C135-B313-4939-AA86-B25F26581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3595" y="3690004"/>
            <a:ext cx="3186063" cy="306270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EE814E0-385E-493D-9A6D-0398A8A7FD5D}"/>
              </a:ext>
            </a:extLst>
          </p:cNvPr>
          <p:cNvSpPr txBox="1"/>
          <p:nvPr/>
        </p:nvSpPr>
        <p:spPr>
          <a:xfrm>
            <a:off x="6449344" y="448509"/>
            <a:ext cx="5802807" cy="769441"/>
          </a:xfrm>
          <a:prstGeom prst="rect">
            <a:avLst/>
          </a:prstGeom>
          <a:noFill/>
        </p:spPr>
        <p:txBody>
          <a:bodyPr wrap="none" rtlCol="0">
            <a:spAutoFit/>
          </a:bodyPr>
          <a:lstStyle/>
          <a:p>
            <a:r>
              <a:rPr lang="en-GB" sz="4400" dirty="0"/>
              <a:t>2. </a:t>
            </a:r>
            <a:r>
              <a:rPr lang="en-GB" sz="4400" dirty="0" err="1"/>
              <a:t>Woord-brein</a:t>
            </a:r>
            <a:r>
              <a:rPr lang="en-GB" sz="4400" dirty="0"/>
              <a:t> mapping</a:t>
            </a:r>
          </a:p>
        </p:txBody>
      </p:sp>
      <p:cxnSp>
        <p:nvCxnSpPr>
          <p:cNvPr id="24" name="Straight Arrow Connector 23">
            <a:extLst>
              <a:ext uri="{FF2B5EF4-FFF2-40B4-BE49-F238E27FC236}">
                <a16:creationId xmlns:a16="http://schemas.microsoft.com/office/drawing/2014/main" id="{775F3771-6EC4-4EBE-A887-0AC038D391E8}"/>
              </a:ext>
            </a:extLst>
          </p:cNvPr>
          <p:cNvCxnSpPr>
            <a:cxnSpLocks/>
          </p:cNvCxnSpPr>
          <p:nvPr/>
        </p:nvCxnSpPr>
        <p:spPr>
          <a:xfrm>
            <a:off x="9781739" y="2340114"/>
            <a:ext cx="0" cy="1245703"/>
          </a:xfrm>
          <a:prstGeom prst="straightConnector1">
            <a:avLst/>
          </a:prstGeom>
          <a:ln w="762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Title 3">
            <a:extLst>
              <a:ext uri="{FF2B5EF4-FFF2-40B4-BE49-F238E27FC236}">
                <a16:creationId xmlns:a16="http://schemas.microsoft.com/office/drawing/2014/main" id="{9AA5BF43-ED10-48B8-AF9E-C3CFA98BB732}"/>
              </a:ext>
            </a:extLst>
          </p:cNvPr>
          <p:cNvSpPr txBox="1">
            <a:spLocks/>
          </p:cNvSpPr>
          <p:nvPr/>
        </p:nvSpPr>
        <p:spPr>
          <a:xfrm>
            <a:off x="5320552" y="2364439"/>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GB" dirty="0"/>
              <a:t>leg</a:t>
            </a:r>
          </a:p>
        </p:txBody>
      </p:sp>
      <p:cxnSp>
        <p:nvCxnSpPr>
          <p:cNvPr id="26" name="Straight Arrow Connector 25">
            <a:extLst>
              <a:ext uri="{FF2B5EF4-FFF2-40B4-BE49-F238E27FC236}">
                <a16:creationId xmlns:a16="http://schemas.microsoft.com/office/drawing/2014/main" id="{7D4AA3D1-3792-497C-B5BC-8CB62B56A29C}"/>
              </a:ext>
            </a:extLst>
          </p:cNvPr>
          <p:cNvCxnSpPr>
            <a:cxnSpLocks/>
          </p:cNvCxnSpPr>
          <p:nvPr/>
        </p:nvCxnSpPr>
        <p:spPr>
          <a:xfrm>
            <a:off x="5703081" y="2233399"/>
            <a:ext cx="0" cy="1245703"/>
          </a:xfrm>
          <a:prstGeom prst="straightConnector1">
            <a:avLst/>
          </a:prstGeom>
          <a:ln w="7620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BAE08C4-0BAB-4C9A-B22E-5D86DA8C00CC}"/>
              </a:ext>
            </a:extLst>
          </p:cNvPr>
          <p:cNvCxnSpPr/>
          <p:nvPr/>
        </p:nvCxnSpPr>
        <p:spPr>
          <a:xfrm flipH="1">
            <a:off x="1924050" y="3964639"/>
            <a:ext cx="1238250" cy="19889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589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AE02BF44-25D4-40D0-B427-3EF55A63172E}"/>
              </a:ext>
            </a:extLst>
          </p:cNvPr>
          <p:cNvSpPr txBox="1">
            <a:spLocks/>
          </p:cNvSpPr>
          <p:nvPr/>
        </p:nvSpPr>
        <p:spPr>
          <a:xfrm>
            <a:off x="3608106" y="665922"/>
            <a:ext cx="3932237" cy="1600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err="1"/>
              <a:t>taal</a:t>
            </a:r>
            <a:endParaRPr lang="en-GB" sz="4000" dirty="0"/>
          </a:p>
        </p:txBody>
      </p:sp>
      <p:sp>
        <p:nvSpPr>
          <p:cNvPr id="4" name="Oval 3">
            <a:extLst>
              <a:ext uri="{FF2B5EF4-FFF2-40B4-BE49-F238E27FC236}">
                <a16:creationId xmlns:a16="http://schemas.microsoft.com/office/drawing/2014/main" id="{A5A99473-3422-4F2C-9273-8FFA0F14EAC0}"/>
              </a:ext>
            </a:extLst>
          </p:cNvPr>
          <p:cNvSpPr/>
          <p:nvPr/>
        </p:nvSpPr>
        <p:spPr>
          <a:xfrm>
            <a:off x="5327099" y="94975"/>
            <a:ext cx="4135783" cy="4108175"/>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3">
            <a:extLst>
              <a:ext uri="{FF2B5EF4-FFF2-40B4-BE49-F238E27FC236}">
                <a16:creationId xmlns:a16="http://schemas.microsoft.com/office/drawing/2014/main" id="{AF896208-A423-4463-9889-43022953AB0B}"/>
              </a:ext>
            </a:extLst>
          </p:cNvPr>
          <p:cNvSpPr txBox="1">
            <a:spLocks/>
          </p:cNvSpPr>
          <p:nvPr/>
        </p:nvSpPr>
        <p:spPr>
          <a:xfrm>
            <a:off x="5530645" y="548862"/>
            <a:ext cx="3932237" cy="1600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dirty="0" err="1"/>
              <a:t>kunstmatige</a:t>
            </a:r>
            <a:endParaRPr lang="en-GB" sz="4000" dirty="0"/>
          </a:p>
          <a:p>
            <a:pPr algn="ctr"/>
            <a:r>
              <a:rPr lang="en-GB" sz="4000" dirty="0" err="1"/>
              <a:t>intelligentie</a:t>
            </a:r>
            <a:endParaRPr lang="en-GB" sz="4000" dirty="0"/>
          </a:p>
        </p:txBody>
      </p:sp>
      <p:sp>
        <p:nvSpPr>
          <p:cNvPr id="7" name="Oval 6">
            <a:extLst>
              <a:ext uri="{FF2B5EF4-FFF2-40B4-BE49-F238E27FC236}">
                <a16:creationId xmlns:a16="http://schemas.microsoft.com/office/drawing/2014/main" id="{A5D82D49-F9B4-4E52-B53F-F24C71D2136F}"/>
              </a:ext>
            </a:extLst>
          </p:cNvPr>
          <p:cNvSpPr/>
          <p:nvPr/>
        </p:nvSpPr>
        <p:spPr>
          <a:xfrm>
            <a:off x="2126946" y="94975"/>
            <a:ext cx="4135783" cy="4108175"/>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3C1E8574-920B-4CEB-8D6D-CA4DF7475812}"/>
              </a:ext>
            </a:extLst>
          </p:cNvPr>
          <p:cNvSpPr/>
          <p:nvPr/>
        </p:nvSpPr>
        <p:spPr>
          <a:xfrm>
            <a:off x="3727022" y="2814984"/>
            <a:ext cx="4135783" cy="4108175"/>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3">
            <a:extLst>
              <a:ext uri="{FF2B5EF4-FFF2-40B4-BE49-F238E27FC236}">
                <a16:creationId xmlns:a16="http://schemas.microsoft.com/office/drawing/2014/main" id="{0520C0BD-18F8-43F6-BB39-89540C4203FA}"/>
              </a:ext>
            </a:extLst>
          </p:cNvPr>
          <p:cNvSpPr txBox="1">
            <a:spLocks/>
          </p:cNvSpPr>
          <p:nvPr/>
        </p:nvSpPr>
        <p:spPr>
          <a:xfrm>
            <a:off x="5265228" y="5776846"/>
            <a:ext cx="3932237" cy="1600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err="1"/>
              <a:t>brein</a:t>
            </a:r>
            <a:endParaRPr lang="en-GB" sz="4000" dirty="0"/>
          </a:p>
        </p:txBody>
      </p:sp>
    </p:spTree>
    <p:extLst>
      <p:ext uri="{BB962C8B-B14F-4D97-AF65-F5344CB8AC3E}">
        <p14:creationId xmlns:p14="http://schemas.microsoft.com/office/powerpoint/2010/main" val="208701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4C2B9-C3C9-4DC7-B454-9B6490871145}"/>
              </a:ext>
            </a:extLst>
          </p:cNvPr>
          <p:cNvSpPr>
            <a:spLocks noGrp="1"/>
          </p:cNvSpPr>
          <p:nvPr>
            <p:ph type="title"/>
          </p:nvPr>
        </p:nvSpPr>
        <p:spPr/>
        <p:txBody>
          <a:bodyPr/>
          <a:lstStyle/>
          <a:p>
            <a:r>
              <a:rPr lang="en-GB" dirty="0" err="1"/>
              <a:t>Betekenisruimte</a:t>
            </a:r>
            <a:endParaRPr lang="en-GB" dirty="0"/>
          </a:p>
        </p:txBody>
      </p:sp>
      <p:sp>
        <p:nvSpPr>
          <p:cNvPr id="3" name="Text Placeholder 2">
            <a:extLst>
              <a:ext uri="{FF2B5EF4-FFF2-40B4-BE49-F238E27FC236}">
                <a16:creationId xmlns:a16="http://schemas.microsoft.com/office/drawing/2014/main" id="{1B8F2461-CC4A-4762-82CF-5166FF5E11D9}"/>
              </a:ext>
            </a:extLst>
          </p:cNvPr>
          <p:cNvSpPr>
            <a:spLocks noGrp="1"/>
          </p:cNvSpPr>
          <p:nvPr>
            <p:ph type="body" idx="1"/>
          </p:nvPr>
        </p:nvSpPr>
        <p:spPr/>
        <p:txBody>
          <a:bodyPr/>
          <a:lstStyle/>
          <a:p>
            <a:r>
              <a:rPr lang="en-GB" dirty="0" err="1"/>
              <a:t>Betekenis</a:t>
            </a:r>
            <a:r>
              <a:rPr lang="en-GB" dirty="0"/>
              <a:t>: </a:t>
            </a:r>
            <a:r>
              <a:rPr lang="en-GB" dirty="0" err="1"/>
              <a:t>semantiek</a:t>
            </a:r>
            <a:endParaRPr lang="en-GB" dirty="0"/>
          </a:p>
        </p:txBody>
      </p:sp>
    </p:spTree>
    <p:extLst>
      <p:ext uri="{BB962C8B-B14F-4D97-AF65-F5344CB8AC3E}">
        <p14:creationId xmlns:p14="http://schemas.microsoft.com/office/powerpoint/2010/main" val="3886271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5FBBAE0-B90B-4395-B6CC-D1FABB439D83}"/>
              </a:ext>
            </a:extLst>
          </p:cNvPr>
          <p:cNvGraphicFramePr>
            <a:graphicFrameLocks noGrp="1"/>
          </p:cNvGraphicFramePr>
          <p:nvPr>
            <p:extLst>
              <p:ext uri="{D42A27DB-BD31-4B8C-83A1-F6EECF244321}">
                <p14:modId xmlns:p14="http://schemas.microsoft.com/office/powerpoint/2010/main" val="66149625"/>
              </p:ext>
            </p:extLst>
          </p:nvPr>
        </p:nvGraphicFramePr>
        <p:xfrm>
          <a:off x="1276350" y="1981200"/>
          <a:ext cx="9677402" cy="4362179"/>
        </p:xfrm>
        <a:graphic>
          <a:graphicData uri="http://schemas.openxmlformats.org/drawingml/2006/table">
            <a:tbl>
              <a:tblPr firstRow="1" bandRow="1">
                <a:tableStyleId>{E8034E78-7F5D-4C2E-B375-FC64B27BC917}</a:tableStyleId>
              </a:tblPr>
              <a:tblGrid>
                <a:gridCol w="1382486">
                  <a:extLst>
                    <a:ext uri="{9D8B030D-6E8A-4147-A177-3AD203B41FA5}">
                      <a16:colId xmlns:a16="http://schemas.microsoft.com/office/drawing/2014/main" val="1402575650"/>
                    </a:ext>
                  </a:extLst>
                </a:gridCol>
                <a:gridCol w="1382486">
                  <a:extLst>
                    <a:ext uri="{9D8B030D-6E8A-4147-A177-3AD203B41FA5}">
                      <a16:colId xmlns:a16="http://schemas.microsoft.com/office/drawing/2014/main" val="2447411564"/>
                    </a:ext>
                  </a:extLst>
                </a:gridCol>
                <a:gridCol w="1382486">
                  <a:extLst>
                    <a:ext uri="{9D8B030D-6E8A-4147-A177-3AD203B41FA5}">
                      <a16:colId xmlns:a16="http://schemas.microsoft.com/office/drawing/2014/main" val="3101527785"/>
                    </a:ext>
                  </a:extLst>
                </a:gridCol>
                <a:gridCol w="1382486">
                  <a:extLst>
                    <a:ext uri="{9D8B030D-6E8A-4147-A177-3AD203B41FA5}">
                      <a16:colId xmlns:a16="http://schemas.microsoft.com/office/drawing/2014/main" val="2942163813"/>
                    </a:ext>
                  </a:extLst>
                </a:gridCol>
                <a:gridCol w="1382486">
                  <a:extLst>
                    <a:ext uri="{9D8B030D-6E8A-4147-A177-3AD203B41FA5}">
                      <a16:colId xmlns:a16="http://schemas.microsoft.com/office/drawing/2014/main" val="838218586"/>
                    </a:ext>
                  </a:extLst>
                </a:gridCol>
                <a:gridCol w="1382486">
                  <a:extLst>
                    <a:ext uri="{9D8B030D-6E8A-4147-A177-3AD203B41FA5}">
                      <a16:colId xmlns:a16="http://schemas.microsoft.com/office/drawing/2014/main" val="4163431907"/>
                    </a:ext>
                  </a:extLst>
                </a:gridCol>
                <a:gridCol w="1382486">
                  <a:extLst>
                    <a:ext uri="{9D8B030D-6E8A-4147-A177-3AD203B41FA5}">
                      <a16:colId xmlns:a16="http://schemas.microsoft.com/office/drawing/2014/main" val="4158810037"/>
                    </a:ext>
                  </a:extLst>
                </a:gridCol>
              </a:tblGrid>
              <a:tr h="837259">
                <a:tc>
                  <a:txBody>
                    <a:bodyPr/>
                    <a:lstStyle/>
                    <a:p>
                      <a:endParaRPr lang="en-GB" sz="2400" dirty="0">
                        <a:solidFill>
                          <a:srgbClr val="FFFF00"/>
                        </a:solidFill>
                      </a:endParaRPr>
                    </a:p>
                  </a:txBody>
                  <a:tcPr>
                    <a:solidFill>
                      <a:schemeClr val="bg1"/>
                    </a:solidFill>
                  </a:tcPr>
                </a:tc>
                <a:tc>
                  <a:txBody>
                    <a:bodyPr/>
                    <a:lstStyle/>
                    <a:p>
                      <a:r>
                        <a:rPr lang="en-GB" sz="2400" dirty="0" err="1">
                          <a:solidFill>
                            <a:srgbClr val="FFFF00"/>
                          </a:solidFill>
                        </a:rPr>
                        <a:t>eten</a:t>
                      </a:r>
                      <a:endParaRPr lang="en-GB" sz="2400" dirty="0">
                        <a:solidFill>
                          <a:srgbClr val="FFFF00"/>
                        </a:solidFill>
                      </a:endParaRPr>
                    </a:p>
                  </a:txBody>
                  <a:tcPr/>
                </a:tc>
                <a:tc>
                  <a:txBody>
                    <a:bodyPr/>
                    <a:lstStyle/>
                    <a:p>
                      <a:r>
                        <a:rPr lang="en-GB" sz="2400" dirty="0" err="1">
                          <a:solidFill>
                            <a:srgbClr val="FFFF00"/>
                          </a:solidFill>
                        </a:rPr>
                        <a:t>drinken</a:t>
                      </a:r>
                      <a:endParaRPr lang="en-GB" sz="2400" dirty="0">
                        <a:solidFill>
                          <a:srgbClr val="FFFF00"/>
                        </a:solidFill>
                      </a:endParaRPr>
                    </a:p>
                  </a:txBody>
                  <a:tcPr/>
                </a:tc>
                <a:tc>
                  <a:txBody>
                    <a:bodyPr/>
                    <a:lstStyle/>
                    <a:p>
                      <a:r>
                        <a:rPr lang="en-GB" sz="2400" dirty="0" err="1">
                          <a:solidFill>
                            <a:srgbClr val="FFFF00"/>
                          </a:solidFill>
                        </a:rPr>
                        <a:t>lopen</a:t>
                      </a:r>
                      <a:endParaRPr lang="en-GB" sz="2400" dirty="0">
                        <a:solidFill>
                          <a:srgbClr val="FFFF00"/>
                        </a:solidFill>
                      </a:endParaRPr>
                    </a:p>
                  </a:txBody>
                  <a:tcPr/>
                </a:tc>
                <a:tc>
                  <a:txBody>
                    <a:bodyPr/>
                    <a:lstStyle/>
                    <a:p>
                      <a:r>
                        <a:rPr lang="en-GB" sz="2400" dirty="0" err="1">
                          <a:solidFill>
                            <a:srgbClr val="FFFF00"/>
                          </a:solidFill>
                        </a:rPr>
                        <a:t>bewegen</a:t>
                      </a:r>
                      <a:endParaRPr lang="en-GB" sz="2400" dirty="0">
                        <a:solidFill>
                          <a:srgbClr val="FFFF00"/>
                        </a:solidFill>
                      </a:endParaRPr>
                    </a:p>
                  </a:txBody>
                  <a:tcPr/>
                </a:tc>
                <a:tc>
                  <a:txBody>
                    <a:bodyPr/>
                    <a:lstStyle/>
                    <a:p>
                      <a:r>
                        <a:rPr lang="en-GB" sz="2400" dirty="0" err="1">
                          <a:solidFill>
                            <a:srgbClr val="FFFF00"/>
                          </a:solidFill>
                        </a:rPr>
                        <a:t>vliegen</a:t>
                      </a:r>
                      <a:endParaRPr lang="en-GB" sz="2400" dirty="0">
                        <a:solidFill>
                          <a:srgbClr val="FFFF00"/>
                        </a:solidFill>
                      </a:endParaRPr>
                    </a:p>
                  </a:txBody>
                  <a:tcPr/>
                </a:tc>
                <a:tc>
                  <a:txBody>
                    <a:bodyPr/>
                    <a:lstStyle/>
                    <a:p>
                      <a:r>
                        <a:rPr lang="en-GB" sz="2400" dirty="0" err="1">
                          <a:solidFill>
                            <a:srgbClr val="FFFF00"/>
                          </a:solidFill>
                        </a:rPr>
                        <a:t>knijpen</a:t>
                      </a:r>
                      <a:endParaRPr lang="en-GB" sz="2400" dirty="0">
                        <a:solidFill>
                          <a:srgbClr val="FFFF00"/>
                        </a:solidFill>
                      </a:endParaRPr>
                    </a:p>
                  </a:txBody>
                  <a:tcPr/>
                </a:tc>
                <a:extLst>
                  <a:ext uri="{0D108BD9-81ED-4DB2-BD59-A6C34878D82A}">
                    <a16:rowId xmlns:a16="http://schemas.microsoft.com/office/drawing/2014/main" val="1858385604"/>
                  </a:ext>
                </a:extLst>
              </a:tr>
              <a:tr h="704984">
                <a:tc>
                  <a:txBody>
                    <a:bodyPr/>
                    <a:lstStyle/>
                    <a:p>
                      <a:r>
                        <a:rPr lang="en-GB" sz="2400" b="1" dirty="0" err="1">
                          <a:solidFill>
                            <a:srgbClr val="FFFF00"/>
                          </a:solidFill>
                        </a:rPr>
                        <a:t>wortel</a:t>
                      </a:r>
                      <a:endParaRPr lang="en-GB" sz="2400" b="1" dirty="0">
                        <a:solidFill>
                          <a:srgbClr val="FFFF00"/>
                        </a:solidFill>
                      </a:endParaRPr>
                    </a:p>
                  </a:txBody>
                  <a:tcPr>
                    <a:solidFill>
                      <a:schemeClr val="bg1"/>
                    </a:solidFill>
                  </a:tcPr>
                </a:tc>
                <a:tc>
                  <a:txBody>
                    <a:bodyPr/>
                    <a:lstStyle/>
                    <a:p>
                      <a:pPr algn="ctr"/>
                      <a:r>
                        <a:rPr lang="en-GB" sz="3600" dirty="0">
                          <a:solidFill>
                            <a:schemeClr val="bg1"/>
                          </a:solidFill>
                        </a:rPr>
                        <a:t>9</a:t>
                      </a:r>
                    </a:p>
                  </a:txBody>
                  <a:tcPr/>
                </a:tc>
                <a:tc>
                  <a:txBody>
                    <a:bodyPr/>
                    <a:lstStyle/>
                    <a:p>
                      <a:pPr algn="ctr"/>
                      <a:r>
                        <a:rPr lang="en-GB" sz="3600" dirty="0">
                          <a:solidFill>
                            <a:schemeClr val="bg1"/>
                          </a:solidFill>
                        </a:rPr>
                        <a:t>1</a:t>
                      </a:r>
                    </a:p>
                  </a:txBody>
                  <a:tcPr/>
                </a:tc>
                <a:tc>
                  <a:txBody>
                    <a:bodyPr/>
                    <a:lstStyle/>
                    <a:p>
                      <a:pPr algn="ctr"/>
                      <a:r>
                        <a:rPr lang="en-GB" sz="3600" dirty="0">
                          <a:solidFill>
                            <a:schemeClr val="bg1"/>
                          </a:solidFill>
                        </a:rPr>
                        <a:t>0</a:t>
                      </a:r>
                    </a:p>
                  </a:txBody>
                  <a:tcPr/>
                </a:tc>
                <a:tc>
                  <a:txBody>
                    <a:bodyPr/>
                    <a:lstStyle/>
                    <a:p>
                      <a:pPr algn="ctr"/>
                      <a:r>
                        <a:rPr lang="en-GB" sz="3600" dirty="0">
                          <a:solidFill>
                            <a:schemeClr val="bg1"/>
                          </a:solidFill>
                        </a:rPr>
                        <a:t>1</a:t>
                      </a:r>
                    </a:p>
                  </a:txBody>
                  <a:tcPr/>
                </a:tc>
                <a:tc>
                  <a:txBody>
                    <a:bodyPr/>
                    <a:lstStyle/>
                    <a:p>
                      <a:pPr algn="ctr"/>
                      <a:r>
                        <a:rPr lang="en-GB" sz="3600" dirty="0">
                          <a:solidFill>
                            <a:schemeClr val="bg1"/>
                          </a:solidFill>
                        </a:rPr>
                        <a:t>1</a:t>
                      </a:r>
                    </a:p>
                  </a:txBody>
                  <a:tcPr/>
                </a:tc>
                <a:tc>
                  <a:txBody>
                    <a:bodyPr/>
                    <a:lstStyle/>
                    <a:p>
                      <a:pPr algn="ctr"/>
                      <a:r>
                        <a:rPr lang="en-GB" sz="3600" dirty="0">
                          <a:solidFill>
                            <a:schemeClr val="bg1"/>
                          </a:solidFill>
                        </a:rPr>
                        <a:t>2</a:t>
                      </a:r>
                    </a:p>
                  </a:txBody>
                  <a:tcPr/>
                </a:tc>
                <a:extLst>
                  <a:ext uri="{0D108BD9-81ED-4DB2-BD59-A6C34878D82A}">
                    <a16:rowId xmlns:a16="http://schemas.microsoft.com/office/drawing/2014/main" val="508270585"/>
                  </a:ext>
                </a:extLst>
              </a:tr>
              <a:tr h="704984">
                <a:tc>
                  <a:txBody>
                    <a:bodyPr/>
                    <a:lstStyle/>
                    <a:p>
                      <a:r>
                        <a:rPr lang="en-GB" sz="2400" b="1" dirty="0" err="1">
                          <a:solidFill>
                            <a:srgbClr val="FFFF00"/>
                          </a:solidFill>
                        </a:rPr>
                        <a:t>vlieg</a:t>
                      </a:r>
                      <a:endParaRPr lang="en-GB" sz="2400" b="1" dirty="0">
                        <a:solidFill>
                          <a:srgbClr val="FFFF00"/>
                        </a:solidFill>
                      </a:endParaRPr>
                    </a:p>
                  </a:txBody>
                  <a:tcPr>
                    <a:solidFill>
                      <a:schemeClr val="bg1"/>
                    </a:solidFill>
                  </a:tcPr>
                </a:tc>
                <a:tc>
                  <a:txBody>
                    <a:bodyPr/>
                    <a:lstStyle/>
                    <a:p>
                      <a:pPr algn="ctr"/>
                      <a:r>
                        <a:rPr lang="en-GB" sz="3600" dirty="0">
                          <a:solidFill>
                            <a:schemeClr val="bg1"/>
                          </a:solidFill>
                        </a:rPr>
                        <a:t>2</a:t>
                      </a:r>
                    </a:p>
                  </a:txBody>
                  <a:tcPr/>
                </a:tc>
                <a:tc>
                  <a:txBody>
                    <a:bodyPr/>
                    <a:lstStyle/>
                    <a:p>
                      <a:pPr algn="ctr"/>
                      <a:r>
                        <a:rPr lang="en-GB" sz="3600" dirty="0">
                          <a:solidFill>
                            <a:schemeClr val="bg1"/>
                          </a:solidFill>
                        </a:rPr>
                        <a:t>0</a:t>
                      </a:r>
                    </a:p>
                  </a:txBody>
                  <a:tcPr/>
                </a:tc>
                <a:tc>
                  <a:txBody>
                    <a:bodyPr/>
                    <a:lstStyle/>
                    <a:p>
                      <a:pPr algn="ctr"/>
                      <a:r>
                        <a:rPr lang="en-GB" sz="3600" dirty="0">
                          <a:solidFill>
                            <a:schemeClr val="bg1"/>
                          </a:solidFill>
                        </a:rPr>
                        <a:t>0</a:t>
                      </a:r>
                    </a:p>
                  </a:txBody>
                  <a:tcPr/>
                </a:tc>
                <a:tc>
                  <a:txBody>
                    <a:bodyPr/>
                    <a:lstStyle/>
                    <a:p>
                      <a:pPr algn="ctr"/>
                      <a:r>
                        <a:rPr lang="en-GB" sz="3600" dirty="0">
                          <a:solidFill>
                            <a:schemeClr val="bg1"/>
                          </a:solidFill>
                        </a:rPr>
                        <a:t>7</a:t>
                      </a:r>
                    </a:p>
                  </a:txBody>
                  <a:tcPr/>
                </a:tc>
                <a:tc>
                  <a:txBody>
                    <a:bodyPr/>
                    <a:lstStyle/>
                    <a:p>
                      <a:pPr algn="ctr"/>
                      <a:r>
                        <a:rPr lang="en-GB" sz="3600" dirty="0">
                          <a:solidFill>
                            <a:schemeClr val="bg1"/>
                          </a:solidFill>
                        </a:rPr>
                        <a:t>9</a:t>
                      </a:r>
                    </a:p>
                  </a:txBody>
                  <a:tcPr/>
                </a:tc>
                <a:tc>
                  <a:txBody>
                    <a:bodyPr/>
                    <a:lstStyle/>
                    <a:p>
                      <a:pPr algn="ctr"/>
                      <a:r>
                        <a:rPr lang="en-GB" sz="3600" dirty="0">
                          <a:solidFill>
                            <a:schemeClr val="bg1"/>
                          </a:solidFill>
                        </a:rPr>
                        <a:t>2</a:t>
                      </a:r>
                    </a:p>
                  </a:txBody>
                  <a:tcPr/>
                </a:tc>
                <a:extLst>
                  <a:ext uri="{0D108BD9-81ED-4DB2-BD59-A6C34878D82A}">
                    <a16:rowId xmlns:a16="http://schemas.microsoft.com/office/drawing/2014/main" val="3595368102"/>
                  </a:ext>
                </a:extLst>
              </a:tr>
              <a:tr h="704984">
                <a:tc>
                  <a:txBody>
                    <a:bodyPr/>
                    <a:lstStyle/>
                    <a:p>
                      <a:r>
                        <a:rPr lang="en-GB" sz="2400" b="1" dirty="0">
                          <a:solidFill>
                            <a:srgbClr val="FFFF00"/>
                          </a:solidFill>
                        </a:rPr>
                        <a:t>hand</a:t>
                      </a:r>
                    </a:p>
                  </a:txBody>
                  <a:tcPr>
                    <a:solidFill>
                      <a:schemeClr val="bg1"/>
                    </a:solidFill>
                  </a:tcPr>
                </a:tc>
                <a:tc>
                  <a:txBody>
                    <a:bodyPr/>
                    <a:lstStyle/>
                    <a:p>
                      <a:pPr algn="ctr"/>
                      <a:r>
                        <a:rPr lang="en-GB" sz="3600" dirty="0">
                          <a:solidFill>
                            <a:schemeClr val="bg1"/>
                          </a:solidFill>
                        </a:rPr>
                        <a:t>5</a:t>
                      </a:r>
                    </a:p>
                  </a:txBody>
                  <a:tcPr/>
                </a:tc>
                <a:tc>
                  <a:txBody>
                    <a:bodyPr/>
                    <a:lstStyle/>
                    <a:p>
                      <a:pPr algn="ctr"/>
                      <a:r>
                        <a:rPr lang="en-GB" sz="3600" dirty="0">
                          <a:solidFill>
                            <a:schemeClr val="bg1"/>
                          </a:solidFill>
                        </a:rPr>
                        <a:t>6</a:t>
                      </a:r>
                    </a:p>
                  </a:txBody>
                  <a:tcPr/>
                </a:tc>
                <a:tc>
                  <a:txBody>
                    <a:bodyPr/>
                    <a:lstStyle/>
                    <a:p>
                      <a:pPr algn="ctr"/>
                      <a:r>
                        <a:rPr lang="en-GB" sz="3600" dirty="0">
                          <a:solidFill>
                            <a:schemeClr val="bg1"/>
                          </a:solidFill>
                        </a:rPr>
                        <a:t>1</a:t>
                      </a:r>
                    </a:p>
                  </a:txBody>
                  <a:tcPr/>
                </a:tc>
                <a:tc>
                  <a:txBody>
                    <a:bodyPr/>
                    <a:lstStyle/>
                    <a:p>
                      <a:pPr algn="ctr"/>
                      <a:r>
                        <a:rPr lang="en-GB" sz="3600" dirty="0">
                          <a:solidFill>
                            <a:schemeClr val="bg1"/>
                          </a:solidFill>
                        </a:rPr>
                        <a:t>7</a:t>
                      </a:r>
                    </a:p>
                  </a:txBody>
                  <a:tcPr/>
                </a:tc>
                <a:tc>
                  <a:txBody>
                    <a:bodyPr/>
                    <a:lstStyle/>
                    <a:p>
                      <a:pPr algn="ctr"/>
                      <a:r>
                        <a:rPr lang="en-GB" sz="3600" dirty="0">
                          <a:solidFill>
                            <a:schemeClr val="bg1"/>
                          </a:solidFill>
                        </a:rPr>
                        <a:t>3</a:t>
                      </a:r>
                    </a:p>
                  </a:txBody>
                  <a:tcPr/>
                </a:tc>
                <a:tc>
                  <a:txBody>
                    <a:bodyPr/>
                    <a:lstStyle/>
                    <a:p>
                      <a:pPr algn="ctr"/>
                      <a:r>
                        <a:rPr lang="en-GB" sz="3600" dirty="0">
                          <a:solidFill>
                            <a:schemeClr val="bg1"/>
                          </a:solidFill>
                        </a:rPr>
                        <a:t>9</a:t>
                      </a:r>
                    </a:p>
                  </a:txBody>
                  <a:tcPr/>
                </a:tc>
                <a:extLst>
                  <a:ext uri="{0D108BD9-81ED-4DB2-BD59-A6C34878D82A}">
                    <a16:rowId xmlns:a16="http://schemas.microsoft.com/office/drawing/2014/main" val="3370043082"/>
                  </a:ext>
                </a:extLst>
              </a:tr>
              <a:tr h="704984">
                <a:tc>
                  <a:txBody>
                    <a:bodyPr/>
                    <a:lstStyle/>
                    <a:p>
                      <a:r>
                        <a:rPr lang="en-GB" sz="2400" b="1" dirty="0" err="1">
                          <a:solidFill>
                            <a:srgbClr val="FFFF00"/>
                          </a:solidFill>
                        </a:rPr>
                        <a:t>voet</a:t>
                      </a:r>
                      <a:endParaRPr lang="en-GB" sz="2400" b="1" dirty="0">
                        <a:solidFill>
                          <a:srgbClr val="FFFF00"/>
                        </a:solidFill>
                      </a:endParaRPr>
                    </a:p>
                  </a:txBody>
                  <a:tcPr>
                    <a:solidFill>
                      <a:schemeClr val="bg1"/>
                    </a:solidFill>
                  </a:tcPr>
                </a:tc>
                <a:tc>
                  <a:txBody>
                    <a:bodyPr/>
                    <a:lstStyle/>
                    <a:p>
                      <a:pPr algn="ctr"/>
                      <a:r>
                        <a:rPr lang="en-GB" sz="3600" dirty="0">
                          <a:solidFill>
                            <a:schemeClr val="bg1"/>
                          </a:solidFill>
                        </a:rPr>
                        <a:t>1</a:t>
                      </a:r>
                    </a:p>
                  </a:txBody>
                  <a:tcPr/>
                </a:tc>
                <a:tc>
                  <a:txBody>
                    <a:bodyPr/>
                    <a:lstStyle/>
                    <a:p>
                      <a:pPr algn="ctr"/>
                      <a:r>
                        <a:rPr lang="en-GB" sz="3600" dirty="0">
                          <a:solidFill>
                            <a:schemeClr val="bg1"/>
                          </a:solidFill>
                        </a:rPr>
                        <a:t>1</a:t>
                      </a:r>
                    </a:p>
                  </a:txBody>
                  <a:tcPr/>
                </a:tc>
                <a:tc>
                  <a:txBody>
                    <a:bodyPr/>
                    <a:lstStyle/>
                    <a:p>
                      <a:pPr algn="ctr"/>
                      <a:r>
                        <a:rPr lang="en-GB" sz="3600" dirty="0">
                          <a:solidFill>
                            <a:schemeClr val="bg1"/>
                          </a:solidFill>
                        </a:rPr>
                        <a:t>8</a:t>
                      </a:r>
                    </a:p>
                  </a:txBody>
                  <a:tcPr/>
                </a:tc>
                <a:tc>
                  <a:txBody>
                    <a:bodyPr/>
                    <a:lstStyle/>
                    <a:p>
                      <a:pPr algn="ctr"/>
                      <a:r>
                        <a:rPr lang="en-GB" sz="3600" dirty="0">
                          <a:solidFill>
                            <a:schemeClr val="bg1"/>
                          </a:solidFill>
                        </a:rPr>
                        <a:t>8</a:t>
                      </a:r>
                    </a:p>
                  </a:txBody>
                  <a:tcPr/>
                </a:tc>
                <a:tc>
                  <a:txBody>
                    <a:bodyPr/>
                    <a:lstStyle/>
                    <a:p>
                      <a:pPr algn="ctr"/>
                      <a:r>
                        <a:rPr lang="en-GB" sz="3600" dirty="0">
                          <a:solidFill>
                            <a:schemeClr val="bg1"/>
                          </a:solidFill>
                        </a:rPr>
                        <a:t>4</a:t>
                      </a:r>
                    </a:p>
                  </a:txBody>
                  <a:tcPr/>
                </a:tc>
                <a:tc>
                  <a:txBody>
                    <a:bodyPr/>
                    <a:lstStyle/>
                    <a:p>
                      <a:pPr algn="ctr"/>
                      <a:r>
                        <a:rPr lang="en-GB" sz="3600" dirty="0">
                          <a:solidFill>
                            <a:schemeClr val="bg1"/>
                          </a:solidFill>
                        </a:rPr>
                        <a:t>3</a:t>
                      </a:r>
                    </a:p>
                  </a:txBody>
                  <a:tcPr/>
                </a:tc>
                <a:extLst>
                  <a:ext uri="{0D108BD9-81ED-4DB2-BD59-A6C34878D82A}">
                    <a16:rowId xmlns:a16="http://schemas.microsoft.com/office/drawing/2014/main" val="1818944513"/>
                  </a:ext>
                </a:extLst>
              </a:tr>
              <a:tr h="704984">
                <a:tc>
                  <a:txBody>
                    <a:bodyPr/>
                    <a:lstStyle/>
                    <a:p>
                      <a:r>
                        <a:rPr lang="en-GB" sz="2400" b="1" dirty="0" err="1">
                          <a:solidFill>
                            <a:srgbClr val="FFFF00"/>
                          </a:solidFill>
                        </a:rPr>
                        <a:t>koffie</a:t>
                      </a:r>
                      <a:endParaRPr lang="en-GB" sz="2400" b="1" dirty="0">
                        <a:solidFill>
                          <a:srgbClr val="FFFF00"/>
                        </a:solidFill>
                      </a:endParaRPr>
                    </a:p>
                  </a:txBody>
                  <a:tcPr>
                    <a:solidFill>
                      <a:schemeClr val="bg1"/>
                    </a:solidFill>
                  </a:tcPr>
                </a:tc>
                <a:tc>
                  <a:txBody>
                    <a:bodyPr/>
                    <a:lstStyle/>
                    <a:p>
                      <a:pPr algn="ctr"/>
                      <a:r>
                        <a:rPr lang="en-GB" sz="3600" dirty="0">
                          <a:solidFill>
                            <a:schemeClr val="bg1"/>
                          </a:solidFill>
                        </a:rPr>
                        <a:t>4</a:t>
                      </a:r>
                    </a:p>
                  </a:txBody>
                  <a:tcPr/>
                </a:tc>
                <a:tc>
                  <a:txBody>
                    <a:bodyPr/>
                    <a:lstStyle/>
                    <a:p>
                      <a:pPr algn="ctr"/>
                      <a:r>
                        <a:rPr lang="en-GB" sz="3600" dirty="0">
                          <a:solidFill>
                            <a:schemeClr val="bg1"/>
                          </a:solidFill>
                        </a:rPr>
                        <a:t>8</a:t>
                      </a:r>
                    </a:p>
                  </a:txBody>
                  <a:tcPr/>
                </a:tc>
                <a:tc>
                  <a:txBody>
                    <a:bodyPr/>
                    <a:lstStyle/>
                    <a:p>
                      <a:pPr algn="ctr"/>
                      <a:r>
                        <a:rPr lang="en-GB" sz="3600" dirty="0">
                          <a:solidFill>
                            <a:schemeClr val="bg1"/>
                          </a:solidFill>
                        </a:rPr>
                        <a:t>2</a:t>
                      </a:r>
                    </a:p>
                  </a:txBody>
                  <a:tcPr/>
                </a:tc>
                <a:tc>
                  <a:txBody>
                    <a:bodyPr/>
                    <a:lstStyle/>
                    <a:p>
                      <a:pPr algn="ctr"/>
                      <a:r>
                        <a:rPr lang="en-GB" sz="3600" dirty="0">
                          <a:solidFill>
                            <a:schemeClr val="bg1"/>
                          </a:solidFill>
                        </a:rPr>
                        <a:t>3</a:t>
                      </a:r>
                    </a:p>
                  </a:txBody>
                  <a:tcPr/>
                </a:tc>
                <a:tc>
                  <a:txBody>
                    <a:bodyPr/>
                    <a:lstStyle/>
                    <a:p>
                      <a:pPr algn="ctr"/>
                      <a:r>
                        <a:rPr lang="en-GB" sz="3600" dirty="0">
                          <a:solidFill>
                            <a:schemeClr val="bg1"/>
                          </a:solidFill>
                        </a:rPr>
                        <a:t>0</a:t>
                      </a:r>
                    </a:p>
                  </a:txBody>
                  <a:tcPr/>
                </a:tc>
                <a:tc>
                  <a:txBody>
                    <a:bodyPr/>
                    <a:lstStyle/>
                    <a:p>
                      <a:pPr algn="ctr"/>
                      <a:r>
                        <a:rPr lang="en-GB" sz="3600" dirty="0">
                          <a:solidFill>
                            <a:schemeClr val="bg1"/>
                          </a:solidFill>
                        </a:rPr>
                        <a:t>0</a:t>
                      </a:r>
                    </a:p>
                  </a:txBody>
                  <a:tcPr/>
                </a:tc>
                <a:extLst>
                  <a:ext uri="{0D108BD9-81ED-4DB2-BD59-A6C34878D82A}">
                    <a16:rowId xmlns:a16="http://schemas.microsoft.com/office/drawing/2014/main" val="3503937297"/>
                  </a:ext>
                </a:extLst>
              </a:tr>
            </a:tbl>
          </a:graphicData>
        </a:graphic>
      </p:graphicFrame>
      <p:sp>
        <p:nvSpPr>
          <p:cNvPr id="3" name="Title 2">
            <a:extLst>
              <a:ext uri="{FF2B5EF4-FFF2-40B4-BE49-F238E27FC236}">
                <a16:creationId xmlns:a16="http://schemas.microsoft.com/office/drawing/2014/main" id="{0256D16A-2A2E-4532-AAEA-96D97382C499}"/>
              </a:ext>
            </a:extLst>
          </p:cNvPr>
          <p:cNvSpPr>
            <a:spLocks noGrp="1"/>
          </p:cNvSpPr>
          <p:nvPr>
            <p:ph type="title"/>
          </p:nvPr>
        </p:nvSpPr>
        <p:spPr/>
        <p:txBody>
          <a:bodyPr/>
          <a:lstStyle/>
          <a:p>
            <a:r>
              <a:rPr lang="en-GB" dirty="0" err="1"/>
              <a:t>Perceptuele-motorische</a:t>
            </a:r>
            <a:r>
              <a:rPr lang="en-GB" dirty="0"/>
              <a:t> </a:t>
            </a:r>
            <a:r>
              <a:rPr lang="en-GB" dirty="0" err="1"/>
              <a:t>associaties</a:t>
            </a:r>
            <a:endParaRPr lang="en-GB" dirty="0"/>
          </a:p>
        </p:txBody>
      </p:sp>
      <p:graphicFrame>
        <p:nvGraphicFramePr>
          <p:cNvPr id="4" name="Table 3">
            <a:extLst>
              <a:ext uri="{FF2B5EF4-FFF2-40B4-BE49-F238E27FC236}">
                <a16:creationId xmlns:a16="http://schemas.microsoft.com/office/drawing/2014/main" id="{99F03741-BF1F-4F70-A4E5-B43BA0AF3ED3}"/>
              </a:ext>
            </a:extLst>
          </p:cNvPr>
          <p:cNvGraphicFramePr>
            <a:graphicFrameLocks noGrp="1"/>
          </p:cNvGraphicFramePr>
          <p:nvPr>
            <p:extLst>
              <p:ext uri="{D42A27DB-BD31-4B8C-83A1-F6EECF244321}">
                <p14:modId xmlns:p14="http://schemas.microsoft.com/office/powerpoint/2010/main" val="4212935291"/>
              </p:ext>
            </p:extLst>
          </p:nvPr>
        </p:nvGraphicFramePr>
        <p:xfrm>
          <a:off x="1276350" y="1981200"/>
          <a:ext cx="9677402" cy="4362179"/>
        </p:xfrm>
        <a:graphic>
          <a:graphicData uri="http://schemas.openxmlformats.org/drawingml/2006/table">
            <a:tbl>
              <a:tblPr firstRow="1" bandRow="1">
                <a:tableStyleId>{E8034E78-7F5D-4C2E-B375-FC64B27BC917}</a:tableStyleId>
              </a:tblPr>
              <a:tblGrid>
                <a:gridCol w="1382486">
                  <a:extLst>
                    <a:ext uri="{9D8B030D-6E8A-4147-A177-3AD203B41FA5}">
                      <a16:colId xmlns:a16="http://schemas.microsoft.com/office/drawing/2014/main" val="1402575650"/>
                    </a:ext>
                  </a:extLst>
                </a:gridCol>
                <a:gridCol w="1382486">
                  <a:extLst>
                    <a:ext uri="{9D8B030D-6E8A-4147-A177-3AD203B41FA5}">
                      <a16:colId xmlns:a16="http://schemas.microsoft.com/office/drawing/2014/main" val="2447411564"/>
                    </a:ext>
                  </a:extLst>
                </a:gridCol>
                <a:gridCol w="1382486">
                  <a:extLst>
                    <a:ext uri="{9D8B030D-6E8A-4147-A177-3AD203B41FA5}">
                      <a16:colId xmlns:a16="http://schemas.microsoft.com/office/drawing/2014/main" val="3101527785"/>
                    </a:ext>
                  </a:extLst>
                </a:gridCol>
                <a:gridCol w="1382486">
                  <a:extLst>
                    <a:ext uri="{9D8B030D-6E8A-4147-A177-3AD203B41FA5}">
                      <a16:colId xmlns:a16="http://schemas.microsoft.com/office/drawing/2014/main" val="2942163813"/>
                    </a:ext>
                  </a:extLst>
                </a:gridCol>
                <a:gridCol w="1382486">
                  <a:extLst>
                    <a:ext uri="{9D8B030D-6E8A-4147-A177-3AD203B41FA5}">
                      <a16:colId xmlns:a16="http://schemas.microsoft.com/office/drawing/2014/main" val="838218586"/>
                    </a:ext>
                  </a:extLst>
                </a:gridCol>
                <a:gridCol w="1382486">
                  <a:extLst>
                    <a:ext uri="{9D8B030D-6E8A-4147-A177-3AD203B41FA5}">
                      <a16:colId xmlns:a16="http://schemas.microsoft.com/office/drawing/2014/main" val="4163431907"/>
                    </a:ext>
                  </a:extLst>
                </a:gridCol>
                <a:gridCol w="1382486">
                  <a:extLst>
                    <a:ext uri="{9D8B030D-6E8A-4147-A177-3AD203B41FA5}">
                      <a16:colId xmlns:a16="http://schemas.microsoft.com/office/drawing/2014/main" val="4158810037"/>
                    </a:ext>
                  </a:extLst>
                </a:gridCol>
              </a:tblGrid>
              <a:tr h="837259">
                <a:tc>
                  <a:txBody>
                    <a:bodyPr/>
                    <a:lstStyle/>
                    <a:p>
                      <a:endParaRPr lang="en-GB" sz="2400" dirty="0">
                        <a:solidFill>
                          <a:srgbClr val="FFFF00"/>
                        </a:solidFill>
                      </a:endParaRPr>
                    </a:p>
                  </a:txBody>
                  <a:tcPr>
                    <a:solidFill>
                      <a:schemeClr val="bg1"/>
                    </a:solidFill>
                  </a:tcPr>
                </a:tc>
                <a:tc>
                  <a:txBody>
                    <a:bodyPr/>
                    <a:lstStyle/>
                    <a:p>
                      <a:r>
                        <a:rPr lang="en-GB" sz="2400" dirty="0" err="1">
                          <a:solidFill>
                            <a:srgbClr val="FFFF00"/>
                          </a:solidFill>
                        </a:rPr>
                        <a:t>eten</a:t>
                      </a:r>
                      <a:endParaRPr lang="en-GB" sz="2400" dirty="0">
                        <a:solidFill>
                          <a:srgbClr val="FFFF00"/>
                        </a:solidFill>
                      </a:endParaRPr>
                    </a:p>
                  </a:txBody>
                  <a:tcPr/>
                </a:tc>
                <a:tc>
                  <a:txBody>
                    <a:bodyPr/>
                    <a:lstStyle/>
                    <a:p>
                      <a:r>
                        <a:rPr lang="en-GB" sz="2400" dirty="0" err="1">
                          <a:solidFill>
                            <a:srgbClr val="FFFF00"/>
                          </a:solidFill>
                        </a:rPr>
                        <a:t>drinken</a:t>
                      </a:r>
                      <a:endParaRPr lang="en-GB" sz="2400" dirty="0">
                        <a:solidFill>
                          <a:srgbClr val="FFFF00"/>
                        </a:solidFill>
                      </a:endParaRPr>
                    </a:p>
                  </a:txBody>
                  <a:tcPr/>
                </a:tc>
                <a:tc>
                  <a:txBody>
                    <a:bodyPr/>
                    <a:lstStyle/>
                    <a:p>
                      <a:r>
                        <a:rPr lang="en-GB" sz="2400" dirty="0" err="1">
                          <a:solidFill>
                            <a:srgbClr val="FFFF00"/>
                          </a:solidFill>
                        </a:rPr>
                        <a:t>lopen</a:t>
                      </a:r>
                      <a:endParaRPr lang="en-GB" sz="2400" dirty="0">
                        <a:solidFill>
                          <a:srgbClr val="FFFF00"/>
                        </a:solidFill>
                      </a:endParaRPr>
                    </a:p>
                  </a:txBody>
                  <a:tcPr/>
                </a:tc>
                <a:tc>
                  <a:txBody>
                    <a:bodyPr/>
                    <a:lstStyle/>
                    <a:p>
                      <a:r>
                        <a:rPr lang="en-GB" sz="2400" dirty="0" err="1">
                          <a:solidFill>
                            <a:srgbClr val="FFFF00"/>
                          </a:solidFill>
                        </a:rPr>
                        <a:t>bewegen</a:t>
                      </a:r>
                      <a:endParaRPr lang="en-GB" sz="2400" dirty="0">
                        <a:solidFill>
                          <a:srgbClr val="FFFF00"/>
                        </a:solidFill>
                      </a:endParaRPr>
                    </a:p>
                  </a:txBody>
                  <a:tcPr/>
                </a:tc>
                <a:tc>
                  <a:txBody>
                    <a:bodyPr/>
                    <a:lstStyle/>
                    <a:p>
                      <a:r>
                        <a:rPr lang="en-GB" sz="2400" dirty="0" err="1">
                          <a:solidFill>
                            <a:srgbClr val="FFFF00"/>
                          </a:solidFill>
                        </a:rPr>
                        <a:t>vliegen</a:t>
                      </a:r>
                      <a:endParaRPr lang="en-GB" sz="2400" dirty="0">
                        <a:solidFill>
                          <a:srgbClr val="FFFF00"/>
                        </a:solidFill>
                      </a:endParaRPr>
                    </a:p>
                  </a:txBody>
                  <a:tcPr/>
                </a:tc>
                <a:tc>
                  <a:txBody>
                    <a:bodyPr/>
                    <a:lstStyle/>
                    <a:p>
                      <a:r>
                        <a:rPr lang="en-GB" sz="2400" dirty="0" err="1">
                          <a:solidFill>
                            <a:srgbClr val="FFFF00"/>
                          </a:solidFill>
                        </a:rPr>
                        <a:t>knijpen</a:t>
                      </a:r>
                      <a:endParaRPr lang="en-GB" sz="2400" dirty="0">
                        <a:solidFill>
                          <a:srgbClr val="FFFF00"/>
                        </a:solidFill>
                      </a:endParaRPr>
                    </a:p>
                  </a:txBody>
                  <a:tcPr/>
                </a:tc>
                <a:extLst>
                  <a:ext uri="{0D108BD9-81ED-4DB2-BD59-A6C34878D82A}">
                    <a16:rowId xmlns:a16="http://schemas.microsoft.com/office/drawing/2014/main" val="1858385604"/>
                  </a:ext>
                </a:extLst>
              </a:tr>
              <a:tr h="704984">
                <a:tc>
                  <a:txBody>
                    <a:bodyPr/>
                    <a:lstStyle/>
                    <a:p>
                      <a:r>
                        <a:rPr lang="en-GB" sz="2400" b="1" dirty="0" err="1">
                          <a:solidFill>
                            <a:srgbClr val="FFFF00"/>
                          </a:solidFill>
                        </a:rPr>
                        <a:t>wortel</a:t>
                      </a:r>
                      <a:endParaRPr lang="en-GB" sz="2400" b="1" dirty="0">
                        <a:solidFill>
                          <a:srgbClr val="FFFF00"/>
                        </a:solidFill>
                      </a:endParaRPr>
                    </a:p>
                  </a:txBody>
                  <a:tcPr>
                    <a:solidFill>
                      <a:schemeClr val="bg1"/>
                    </a:solidFill>
                  </a:tcPr>
                </a:tc>
                <a:tc>
                  <a:txBody>
                    <a:bodyPr/>
                    <a:lstStyle/>
                    <a:p>
                      <a:pPr algn="ctr"/>
                      <a:r>
                        <a:rPr lang="en-GB" sz="3600" dirty="0">
                          <a:solidFill>
                            <a:schemeClr val="bg1"/>
                          </a:solidFill>
                        </a:rPr>
                        <a:t>9</a:t>
                      </a:r>
                    </a:p>
                  </a:txBody>
                  <a:tcPr/>
                </a:tc>
                <a:tc>
                  <a:txBody>
                    <a:bodyPr/>
                    <a:lstStyle/>
                    <a:p>
                      <a:pPr algn="ctr"/>
                      <a:r>
                        <a:rPr lang="en-GB" sz="3600" dirty="0">
                          <a:solidFill>
                            <a:schemeClr val="bg1"/>
                          </a:solidFill>
                        </a:rPr>
                        <a:t>1</a:t>
                      </a:r>
                    </a:p>
                  </a:txBody>
                  <a:tcPr/>
                </a:tc>
                <a:tc>
                  <a:txBody>
                    <a:bodyPr/>
                    <a:lstStyle/>
                    <a:p>
                      <a:pPr algn="ctr"/>
                      <a:r>
                        <a:rPr lang="en-GB" sz="3600" dirty="0">
                          <a:solidFill>
                            <a:schemeClr val="bg1"/>
                          </a:solidFill>
                        </a:rPr>
                        <a:t>0</a:t>
                      </a:r>
                    </a:p>
                  </a:txBody>
                  <a:tcPr/>
                </a:tc>
                <a:tc>
                  <a:txBody>
                    <a:bodyPr/>
                    <a:lstStyle/>
                    <a:p>
                      <a:pPr algn="ctr"/>
                      <a:r>
                        <a:rPr lang="en-GB" sz="3600" dirty="0">
                          <a:solidFill>
                            <a:schemeClr val="bg1"/>
                          </a:solidFill>
                        </a:rPr>
                        <a:t>1</a:t>
                      </a:r>
                    </a:p>
                  </a:txBody>
                  <a:tcPr/>
                </a:tc>
                <a:tc>
                  <a:txBody>
                    <a:bodyPr/>
                    <a:lstStyle/>
                    <a:p>
                      <a:pPr algn="ctr"/>
                      <a:r>
                        <a:rPr lang="en-GB" sz="3600" dirty="0">
                          <a:solidFill>
                            <a:schemeClr val="bg1"/>
                          </a:solidFill>
                        </a:rPr>
                        <a:t>1</a:t>
                      </a:r>
                    </a:p>
                  </a:txBody>
                  <a:tcPr/>
                </a:tc>
                <a:tc>
                  <a:txBody>
                    <a:bodyPr/>
                    <a:lstStyle/>
                    <a:p>
                      <a:pPr algn="ctr"/>
                      <a:r>
                        <a:rPr lang="en-GB" sz="3600" dirty="0">
                          <a:solidFill>
                            <a:schemeClr val="bg1"/>
                          </a:solidFill>
                        </a:rPr>
                        <a:t>2</a:t>
                      </a:r>
                    </a:p>
                  </a:txBody>
                  <a:tcPr/>
                </a:tc>
                <a:extLst>
                  <a:ext uri="{0D108BD9-81ED-4DB2-BD59-A6C34878D82A}">
                    <a16:rowId xmlns:a16="http://schemas.microsoft.com/office/drawing/2014/main" val="508270585"/>
                  </a:ext>
                </a:extLst>
              </a:tr>
              <a:tr h="704984">
                <a:tc>
                  <a:txBody>
                    <a:bodyPr/>
                    <a:lstStyle/>
                    <a:p>
                      <a:r>
                        <a:rPr lang="en-GB" sz="2400" b="1" dirty="0" err="1">
                          <a:solidFill>
                            <a:srgbClr val="FFFF00"/>
                          </a:solidFill>
                        </a:rPr>
                        <a:t>vlieg</a:t>
                      </a:r>
                      <a:endParaRPr lang="en-GB" sz="2400" b="1" dirty="0">
                        <a:solidFill>
                          <a:srgbClr val="FFFF00"/>
                        </a:solidFill>
                      </a:endParaRPr>
                    </a:p>
                  </a:txBody>
                  <a:tcPr>
                    <a:solidFill>
                      <a:schemeClr val="bg1"/>
                    </a:solidFill>
                  </a:tcPr>
                </a:tc>
                <a:tc>
                  <a:txBody>
                    <a:bodyPr/>
                    <a:lstStyle/>
                    <a:p>
                      <a:pPr algn="ctr"/>
                      <a:endParaRPr lang="en-GB" sz="3600" dirty="0">
                        <a:solidFill>
                          <a:schemeClr val="bg1"/>
                        </a:solidFill>
                      </a:endParaRPr>
                    </a:p>
                  </a:txBody>
                  <a:tcPr/>
                </a:tc>
                <a:tc>
                  <a:txBody>
                    <a:bodyPr/>
                    <a:lstStyle/>
                    <a:p>
                      <a:pPr algn="ctr"/>
                      <a:endParaRPr lang="en-GB" sz="3600" dirty="0">
                        <a:solidFill>
                          <a:schemeClr val="bg1"/>
                        </a:solidFill>
                      </a:endParaRPr>
                    </a:p>
                  </a:txBody>
                  <a:tcPr/>
                </a:tc>
                <a:tc>
                  <a:txBody>
                    <a:bodyPr/>
                    <a:lstStyle/>
                    <a:p>
                      <a:pPr algn="ctr"/>
                      <a:endParaRPr lang="en-GB" sz="3600" dirty="0">
                        <a:solidFill>
                          <a:schemeClr val="bg1"/>
                        </a:solidFill>
                      </a:endParaRPr>
                    </a:p>
                  </a:txBody>
                  <a:tcPr/>
                </a:tc>
                <a:tc>
                  <a:txBody>
                    <a:bodyPr/>
                    <a:lstStyle/>
                    <a:p>
                      <a:pPr algn="ctr"/>
                      <a:endParaRPr lang="en-GB" sz="3600" dirty="0">
                        <a:solidFill>
                          <a:schemeClr val="bg1"/>
                        </a:solidFill>
                      </a:endParaRPr>
                    </a:p>
                  </a:txBody>
                  <a:tcPr/>
                </a:tc>
                <a:tc>
                  <a:txBody>
                    <a:bodyPr/>
                    <a:lstStyle/>
                    <a:p>
                      <a:pPr algn="ctr"/>
                      <a:endParaRPr lang="en-GB" sz="3600" dirty="0">
                        <a:solidFill>
                          <a:schemeClr val="bg1"/>
                        </a:solidFill>
                      </a:endParaRPr>
                    </a:p>
                  </a:txBody>
                  <a:tcPr/>
                </a:tc>
                <a:tc>
                  <a:txBody>
                    <a:bodyPr/>
                    <a:lstStyle/>
                    <a:p>
                      <a:pPr algn="ctr"/>
                      <a:endParaRPr lang="en-GB" sz="3600" dirty="0">
                        <a:solidFill>
                          <a:schemeClr val="bg1"/>
                        </a:solidFill>
                      </a:endParaRPr>
                    </a:p>
                  </a:txBody>
                  <a:tcPr/>
                </a:tc>
                <a:extLst>
                  <a:ext uri="{0D108BD9-81ED-4DB2-BD59-A6C34878D82A}">
                    <a16:rowId xmlns:a16="http://schemas.microsoft.com/office/drawing/2014/main" val="3595368102"/>
                  </a:ext>
                </a:extLst>
              </a:tr>
              <a:tr h="704984">
                <a:tc>
                  <a:txBody>
                    <a:bodyPr/>
                    <a:lstStyle/>
                    <a:p>
                      <a:r>
                        <a:rPr lang="en-GB" sz="2400" b="1" dirty="0">
                          <a:solidFill>
                            <a:srgbClr val="FFFF00"/>
                          </a:solidFill>
                        </a:rPr>
                        <a:t>hand</a:t>
                      </a:r>
                    </a:p>
                  </a:txBody>
                  <a:tcPr>
                    <a:solidFill>
                      <a:schemeClr val="bg1"/>
                    </a:solidFill>
                  </a:tcPr>
                </a:tc>
                <a:tc>
                  <a:txBody>
                    <a:bodyPr/>
                    <a:lstStyle/>
                    <a:p>
                      <a:pPr algn="ctr"/>
                      <a:endParaRPr lang="en-GB" sz="3600" dirty="0">
                        <a:solidFill>
                          <a:schemeClr val="bg1"/>
                        </a:solidFill>
                      </a:endParaRPr>
                    </a:p>
                  </a:txBody>
                  <a:tcPr/>
                </a:tc>
                <a:tc>
                  <a:txBody>
                    <a:bodyPr/>
                    <a:lstStyle/>
                    <a:p>
                      <a:pPr algn="ctr"/>
                      <a:endParaRPr lang="en-GB" sz="3600" dirty="0">
                        <a:solidFill>
                          <a:schemeClr val="bg1"/>
                        </a:solidFill>
                      </a:endParaRPr>
                    </a:p>
                  </a:txBody>
                  <a:tcPr/>
                </a:tc>
                <a:tc>
                  <a:txBody>
                    <a:bodyPr/>
                    <a:lstStyle/>
                    <a:p>
                      <a:pPr algn="ctr"/>
                      <a:endParaRPr lang="en-GB" sz="3600" dirty="0">
                        <a:solidFill>
                          <a:schemeClr val="bg1"/>
                        </a:solidFill>
                      </a:endParaRPr>
                    </a:p>
                  </a:txBody>
                  <a:tcPr/>
                </a:tc>
                <a:tc>
                  <a:txBody>
                    <a:bodyPr/>
                    <a:lstStyle/>
                    <a:p>
                      <a:pPr algn="ctr"/>
                      <a:endParaRPr lang="en-GB" sz="3600" dirty="0">
                        <a:solidFill>
                          <a:schemeClr val="bg1"/>
                        </a:solidFill>
                      </a:endParaRPr>
                    </a:p>
                  </a:txBody>
                  <a:tcPr/>
                </a:tc>
                <a:tc>
                  <a:txBody>
                    <a:bodyPr/>
                    <a:lstStyle/>
                    <a:p>
                      <a:pPr algn="ctr"/>
                      <a:endParaRPr lang="en-GB" sz="3600" dirty="0">
                        <a:solidFill>
                          <a:schemeClr val="bg1"/>
                        </a:solidFill>
                      </a:endParaRPr>
                    </a:p>
                  </a:txBody>
                  <a:tcPr/>
                </a:tc>
                <a:tc>
                  <a:txBody>
                    <a:bodyPr/>
                    <a:lstStyle/>
                    <a:p>
                      <a:pPr algn="ctr"/>
                      <a:endParaRPr lang="en-GB" sz="3600" dirty="0">
                        <a:solidFill>
                          <a:schemeClr val="bg1"/>
                        </a:solidFill>
                      </a:endParaRPr>
                    </a:p>
                  </a:txBody>
                  <a:tcPr/>
                </a:tc>
                <a:extLst>
                  <a:ext uri="{0D108BD9-81ED-4DB2-BD59-A6C34878D82A}">
                    <a16:rowId xmlns:a16="http://schemas.microsoft.com/office/drawing/2014/main" val="3370043082"/>
                  </a:ext>
                </a:extLst>
              </a:tr>
              <a:tr h="704984">
                <a:tc>
                  <a:txBody>
                    <a:bodyPr/>
                    <a:lstStyle/>
                    <a:p>
                      <a:r>
                        <a:rPr lang="en-GB" sz="2400" b="1" dirty="0" err="1">
                          <a:solidFill>
                            <a:srgbClr val="FFFF00"/>
                          </a:solidFill>
                        </a:rPr>
                        <a:t>voet</a:t>
                      </a:r>
                      <a:endParaRPr lang="en-GB" sz="2400" b="1" dirty="0">
                        <a:solidFill>
                          <a:srgbClr val="FFFF00"/>
                        </a:solidFill>
                      </a:endParaRPr>
                    </a:p>
                  </a:txBody>
                  <a:tcPr>
                    <a:solidFill>
                      <a:schemeClr val="bg1"/>
                    </a:solidFill>
                  </a:tcPr>
                </a:tc>
                <a:tc>
                  <a:txBody>
                    <a:bodyPr/>
                    <a:lstStyle/>
                    <a:p>
                      <a:pPr algn="ctr"/>
                      <a:endParaRPr lang="en-GB" sz="3600" dirty="0">
                        <a:solidFill>
                          <a:schemeClr val="bg1"/>
                        </a:solidFill>
                      </a:endParaRPr>
                    </a:p>
                  </a:txBody>
                  <a:tcPr/>
                </a:tc>
                <a:tc>
                  <a:txBody>
                    <a:bodyPr/>
                    <a:lstStyle/>
                    <a:p>
                      <a:pPr algn="ctr"/>
                      <a:endParaRPr lang="en-GB" sz="3600" dirty="0">
                        <a:solidFill>
                          <a:schemeClr val="bg1"/>
                        </a:solidFill>
                      </a:endParaRPr>
                    </a:p>
                  </a:txBody>
                  <a:tcPr/>
                </a:tc>
                <a:tc>
                  <a:txBody>
                    <a:bodyPr/>
                    <a:lstStyle/>
                    <a:p>
                      <a:pPr algn="ctr"/>
                      <a:endParaRPr lang="en-GB" sz="3600" dirty="0">
                        <a:solidFill>
                          <a:schemeClr val="bg1"/>
                        </a:solidFill>
                      </a:endParaRPr>
                    </a:p>
                  </a:txBody>
                  <a:tcPr/>
                </a:tc>
                <a:tc>
                  <a:txBody>
                    <a:bodyPr/>
                    <a:lstStyle/>
                    <a:p>
                      <a:pPr algn="ctr"/>
                      <a:endParaRPr lang="en-GB" sz="3600" dirty="0">
                        <a:solidFill>
                          <a:schemeClr val="bg1"/>
                        </a:solidFill>
                      </a:endParaRPr>
                    </a:p>
                  </a:txBody>
                  <a:tcPr/>
                </a:tc>
                <a:tc>
                  <a:txBody>
                    <a:bodyPr/>
                    <a:lstStyle/>
                    <a:p>
                      <a:pPr algn="ctr"/>
                      <a:endParaRPr lang="en-GB" sz="3600" dirty="0">
                        <a:solidFill>
                          <a:schemeClr val="bg1"/>
                        </a:solidFill>
                      </a:endParaRPr>
                    </a:p>
                  </a:txBody>
                  <a:tcPr/>
                </a:tc>
                <a:tc>
                  <a:txBody>
                    <a:bodyPr/>
                    <a:lstStyle/>
                    <a:p>
                      <a:pPr algn="ctr"/>
                      <a:endParaRPr lang="en-GB" sz="3600" dirty="0">
                        <a:solidFill>
                          <a:schemeClr val="bg1"/>
                        </a:solidFill>
                      </a:endParaRPr>
                    </a:p>
                  </a:txBody>
                  <a:tcPr/>
                </a:tc>
                <a:extLst>
                  <a:ext uri="{0D108BD9-81ED-4DB2-BD59-A6C34878D82A}">
                    <a16:rowId xmlns:a16="http://schemas.microsoft.com/office/drawing/2014/main" val="1818944513"/>
                  </a:ext>
                </a:extLst>
              </a:tr>
              <a:tr h="704984">
                <a:tc>
                  <a:txBody>
                    <a:bodyPr/>
                    <a:lstStyle/>
                    <a:p>
                      <a:r>
                        <a:rPr lang="en-GB" sz="2400" b="1" dirty="0" err="1">
                          <a:solidFill>
                            <a:srgbClr val="FFFF00"/>
                          </a:solidFill>
                        </a:rPr>
                        <a:t>koffie</a:t>
                      </a:r>
                      <a:endParaRPr lang="en-GB" sz="2400" b="1" dirty="0">
                        <a:solidFill>
                          <a:srgbClr val="FFFF00"/>
                        </a:solidFill>
                      </a:endParaRPr>
                    </a:p>
                  </a:txBody>
                  <a:tcPr>
                    <a:solidFill>
                      <a:schemeClr val="bg1"/>
                    </a:solidFill>
                  </a:tcPr>
                </a:tc>
                <a:tc>
                  <a:txBody>
                    <a:bodyPr/>
                    <a:lstStyle/>
                    <a:p>
                      <a:pPr algn="ctr"/>
                      <a:endParaRPr lang="en-GB" sz="3600" dirty="0">
                        <a:solidFill>
                          <a:schemeClr val="bg1"/>
                        </a:solidFill>
                      </a:endParaRPr>
                    </a:p>
                  </a:txBody>
                  <a:tcPr/>
                </a:tc>
                <a:tc>
                  <a:txBody>
                    <a:bodyPr/>
                    <a:lstStyle/>
                    <a:p>
                      <a:pPr algn="ctr"/>
                      <a:endParaRPr lang="en-GB" sz="3600" dirty="0">
                        <a:solidFill>
                          <a:schemeClr val="bg1"/>
                        </a:solidFill>
                      </a:endParaRPr>
                    </a:p>
                  </a:txBody>
                  <a:tcPr/>
                </a:tc>
                <a:tc>
                  <a:txBody>
                    <a:bodyPr/>
                    <a:lstStyle/>
                    <a:p>
                      <a:pPr algn="ctr"/>
                      <a:endParaRPr lang="en-GB" sz="3600" dirty="0">
                        <a:solidFill>
                          <a:schemeClr val="bg1"/>
                        </a:solidFill>
                      </a:endParaRPr>
                    </a:p>
                  </a:txBody>
                  <a:tcPr/>
                </a:tc>
                <a:tc>
                  <a:txBody>
                    <a:bodyPr/>
                    <a:lstStyle/>
                    <a:p>
                      <a:pPr algn="ctr"/>
                      <a:endParaRPr lang="en-GB" sz="3600" dirty="0">
                        <a:solidFill>
                          <a:schemeClr val="bg1"/>
                        </a:solidFill>
                      </a:endParaRPr>
                    </a:p>
                  </a:txBody>
                  <a:tcPr/>
                </a:tc>
                <a:tc>
                  <a:txBody>
                    <a:bodyPr/>
                    <a:lstStyle/>
                    <a:p>
                      <a:pPr algn="ctr"/>
                      <a:endParaRPr lang="en-GB" sz="3600" dirty="0">
                        <a:solidFill>
                          <a:schemeClr val="bg1"/>
                        </a:solidFill>
                      </a:endParaRPr>
                    </a:p>
                  </a:txBody>
                  <a:tcPr/>
                </a:tc>
                <a:tc>
                  <a:txBody>
                    <a:bodyPr/>
                    <a:lstStyle/>
                    <a:p>
                      <a:pPr algn="ctr"/>
                      <a:endParaRPr lang="en-GB" sz="3600" dirty="0">
                        <a:solidFill>
                          <a:schemeClr val="bg1"/>
                        </a:solidFill>
                      </a:endParaRPr>
                    </a:p>
                  </a:txBody>
                  <a:tcPr/>
                </a:tc>
                <a:extLst>
                  <a:ext uri="{0D108BD9-81ED-4DB2-BD59-A6C34878D82A}">
                    <a16:rowId xmlns:a16="http://schemas.microsoft.com/office/drawing/2014/main" val="3503937297"/>
                  </a:ext>
                </a:extLst>
              </a:tr>
            </a:tbl>
          </a:graphicData>
        </a:graphic>
      </p:graphicFrame>
    </p:spTree>
    <p:extLst>
      <p:ext uri="{BB962C8B-B14F-4D97-AF65-F5344CB8AC3E}">
        <p14:creationId xmlns:p14="http://schemas.microsoft.com/office/powerpoint/2010/main" val="126786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C54886-FD6C-458B-B6CA-BF937DE3C8E3}"/>
              </a:ext>
            </a:extLst>
          </p:cNvPr>
          <p:cNvSpPr txBox="1"/>
          <p:nvPr/>
        </p:nvSpPr>
        <p:spPr>
          <a:xfrm>
            <a:off x="1158240" y="1584960"/>
            <a:ext cx="10393680" cy="2862322"/>
          </a:xfrm>
          <a:prstGeom prst="rect">
            <a:avLst/>
          </a:prstGeom>
          <a:noFill/>
        </p:spPr>
        <p:txBody>
          <a:bodyPr wrap="square" rtlCol="0">
            <a:spAutoFit/>
          </a:bodyPr>
          <a:lstStyle/>
          <a:p>
            <a:r>
              <a:rPr lang="nl-NL" sz="3600" dirty="0"/>
              <a:t>Het was nog donker, toen in de vroege morgen van de twee en twintigste December 1946 in onze stad, op de eerste verdieping van het huis Schilderskade 66, de held van deze geschiedenis, Frits van Egters ontwaakte.</a:t>
            </a:r>
            <a:endParaRPr lang="en-GB" sz="3600" dirty="0"/>
          </a:p>
        </p:txBody>
      </p:sp>
      <p:sp>
        <p:nvSpPr>
          <p:cNvPr id="5" name="Rectangle 4">
            <a:extLst>
              <a:ext uri="{FF2B5EF4-FFF2-40B4-BE49-F238E27FC236}">
                <a16:creationId xmlns:a16="http://schemas.microsoft.com/office/drawing/2014/main" id="{671F2738-A142-4826-BE96-29FB1FDDFCE0}"/>
              </a:ext>
            </a:extLst>
          </p:cNvPr>
          <p:cNvSpPr/>
          <p:nvPr/>
        </p:nvSpPr>
        <p:spPr>
          <a:xfrm>
            <a:off x="7086600" y="1767840"/>
            <a:ext cx="1280160" cy="381000"/>
          </a:xfrm>
          <a:prstGeom prst="rect">
            <a:avLst/>
          </a:prstGeom>
          <a:solidFill>
            <a:schemeClr val="bg1"/>
          </a:solidFill>
          <a:ln>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C7337B9-DD07-4E7C-BB46-6DF5694D19B1}"/>
              </a:ext>
            </a:extLst>
          </p:cNvPr>
          <p:cNvSpPr/>
          <p:nvPr/>
        </p:nvSpPr>
        <p:spPr>
          <a:xfrm>
            <a:off x="2842260" y="1767840"/>
            <a:ext cx="754380" cy="381000"/>
          </a:xfrm>
          <a:prstGeom prst="rect">
            <a:avLst/>
          </a:prstGeom>
          <a:solidFill>
            <a:schemeClr val="bg1"/>
          </a:solidFill>
          <a:ln>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B7209C67-803B-40AD-A3D8-6F785294F645}"/>
              </a:ext>
            </a:extLst>
          </p:cNvPr>
          <p:cNvSpPr/>
          <p:nvPr/>
        </p:nvSpPr>
        <p:spPr>
          <a:xfrm>
            <a:off x="1158240" y="2286000"/>
            <a:ext cx="1021080" cy="335280"/>
          </a:xfrm>
          <a:prstGeom prst="rect">
            <a:avLst/>
          </a:prstGeom>
          <a:solidFill>
            <a:schemeClr val="bg1"/>
          </a:solidFill>
          <a:ln>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E20FB83-F588-49EC-9C36-7A2B79962287}"/>
              </a:ext>
            </a:extLst>
          </p:cNvPr>
          <p:cNvSpPr/>
          <p:nvPr/>
        </p:nvSpPr>
        <p:spPr>
          <a:xfrm>
            <a:off x="9265920" y="2286000"/>
            <a:ext cx="807720" cy="335280"/>
          </a:xfrm>
          <a:prstGeom prst="rect">
            <a:avLst/>
          </a:prstGeom>
          <a:solidFill>
            <a:schemeClr val="bg1"/>
          </a:solidFill>
          <a:ln>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7674D683-5E55-4E78-9085-EA301E059334}"/>
              </a:ext>
            </a:extLst>
          </p:cNvPr>
          <p:cNvSpPr/>
          <p:nvPr/>
        </p:nvSpPr>
        <p:spPr>
          <a:xfrm>
            <a:off x="6903720" y="2838762"/>
            <a:ext cx="2590800" cy="306199"/>
          </a:xfrm>
          <a:prstGeom prst="rect">
            <a:avLst/>
          </a:prstGeom>
          <a:solidFill>
            <a:schemeClr val="bg1"/>
          </a:solidFill>
          <a:ln>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A55CD12-37F6-4881-9868-799CC1275582}"/>
              </a:ext>
            </a:extLst>
          </p:cNvPr>
          <p:cNvSpPr/>
          <p:nvPr/>
        </p:nvSpPr>
        <p:spPr>
          <a:xfrm>
            <a:off x="2179320" y="3412361"/>
            <a:ext cx="662940" cy="275719"/>
          </a:xfrm>
          <a:prstGeom prst="rect">
            <a:avLst/>
          </a:prstGeom>
          <a:solidFill>
            <a:schemeClr val="bg1"/>
          </a:solidFill>
          <a:ln>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7031A51-BDB0-4288-9D1A-3EF2EC2A85D5}"/>
              </a:ext>
            </a:extLst>
          </p:cNvPr>
          <p:cNvSpPr/>
          <p:nvPr/>
        </p:nvSpPr>
        <p:spPr>
          <a:xfrm>
            <a:off x="1158240" y="3976241"/>
            <a:ext cx="2072640" cy="306199"/>
          </a:xfrm>
          <a:prstGeom prst="rect">
            <a:avLst/>
          </a:prstGeom>
          <a:solidFill>
            <a:schemeClr val="bg1"/>
          </a:solidFill>
          <a:ln>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7404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E9385E9-0B21-4009-8A5C-8411B12757C3}"/>
              </a:ext>
            </a:extLst>
          </p:cNvPr>
          <p:cNvSpPr/>
          <p:nvPr/>
        </p:nvSpPr>
        <p:spPr>
          <a:xfrm>
            <a:off x="2395766" y="226814"/>
            <a:ext cx="9567634" cy="6247864"/>
          </a:xfrm>
          <a:prstGeom prst="rect">
            <a:avLst/>
          </a:prstGeom>
        </p:spPr>
        <p:txBody>
          <a:bodyPr wrap="square">
            <a:spAutoFit/>
          </a:bodyPr>
          <a:lstStyle/>
          <a:p>
            <a:r>
              <a:rPr lang="nl-NL" sz="4000" dirty="0"/>
              <a:t>3</a:t>
            </a:r>
            <a:r>
              <a:rPr lang="en-GB" sz="4000" dirty="0"/>
              <a:t>14159265358979323846264338327950288</a:t>
            </a:r>
          </a:p>
          <a:p>
            <a:r>
              <a:rPr lang="en-GB" sz="4000" dirty="0"/>
              <a:t>419716939937510582097494459230781640</a:t>
            </a:r>
          </a:p>
          <a:p>
            <a:r>
              <a:rPr lang="en-GB" sz="4000" dirty="0"/>
              <a:t>628620899862803482534211706798214808651328230664709384460955058223172535940812848111745028410270193852110555964462294895493038196442881097566593344612847564823378678316527120190914564856692346034861045432664821339360726024914127372458700660631558817488152092096282925409171536436789259036</a:t>
            </a:r>
          </a:p>
        </p:txBody>
      </p:sp>
      <p:sp>
        <p:nvSpPr>
          <p:cNvPr id="2" name="Rectangle 1">
            <a:extLst>
              <a:ext uri="{FF2B5EF4-FFF2-40B4-BE49-F238E27FC236}">
                <a16:creationId xmlns:a16="http://schemas.microsoft.com/office/drawing/2014/main" id="{C4ABB345-E1A2-4D49-BEA9-7E7D3590D279}"/>
              </a:ext>
            </a:extLst>
          </p:cNvPr>
          <p:cNvSpPr/>
          <p:nvPr/>
        </p:nvSpPr>
        <p:spPr>
          <a:xfrm>
            <a:off x="246926" y="226814"/>
            <a:ext cx="1915909" cy="6247864"/>
          </a:xfrm>
          <a:prstGeom prst="rect">
            <a:avLst/>
          </a:prstGeom>
        </p:spPr>
        <p:txBody>
          <a:bodyPr wrap="none">
            <a:spAutoFit/>
          </a:bodyPr>
          <a:lstStyle/>
          <a:p>
            <a:r>
              <a:rPr lang="nl-NL" sz="4000" dirty="0"/>
              <a:t>het </a:t>
            </a:r>
          </a:p>
          <a:p>
            <a:r>
              <a:rPr lang="nl-NL" sz="4000" dirty="0"/>
              <a:t>was </a:t>
            </a:r>
          </a:p>
          <a:p>
            <a:r>
              <a:rPr lang="nl-NL" sz="4000" dirty="0"/>
              <a:t>nog </a:t>
            </a:r>
          </a:p>
          <a:p>
            <a:r>
              <a:rPr lang="nl-NL" sz="4000" dirty="0"/>
              <a:t>donker</a:t>
            </a:r>
          </a:p>
          <a:p>
            <a:r>
              <a:rPr lang="nl-NL" sz="4000" dirty="0"/>
              <a:t>toen </a:t>
            </a:r>
          </a:p>
          <a:p>
            <a:r>
              <a:rPr lang="nl-NL" sz="4000" dirty="0"/>
              <a:t>in </a:t>
            </a:r>
          </a:p>
          <a:p>
            <a:r>
              <a:rPr lang="nl-NL" sz="4000" dirty="0"/>
              <a:t>de </a:t>
            </a:r>
          </a:p>
          <a:p>
            <a:r>
              <a:rPr lang="nl-NL" sz="4000" dirty="0"/>
              <a:t>vroege </a:t>
            </a:r>
          </a:p>
          <a:p>
            <a:r>
              <a:rPr lang="nl-NL" sz="4000" dirty="0"/>
              <a:t>morgen </a:t>
            </a:r>
          </a:p>
          <a:p>
            <a:r>
              <a:rPr lang="nl-NL" sz="4000" dirty="0"/>
              <a:t>van</a:t>
            </a:r>
            <a:endParaRPr lang="en-GB" sz="4000" dirty="0"/>
          </a:p>
        </p:txBody>
      </p:sp>
      <p:sp>
        <p:nvSpPr>
          <p:cNvPr id="14" name="Rectangle 13">
            <a:extLst>
              <a:ext uri="{FF2B5EF4-FFF2-40B4-BE49-F238E27FC236}">
                <a16:creationId xmlns:a16="http://schemas.microsoft.com/office/drawing/2014/main" id="{A5479DED-0D23-4412-81B7-37C3F87AD8F1}"/>
              </a:ext>
            </a:extLst>
          </p:cNvPr>
          <p:cNvSpPr/>
          <p:nvPr/>
        </p:nvSpPr>
        <p:spPr>
          <a:xfrm>
            <a:off x="2395766" y="226814"/>
            <a:ext cx="9567634" cy="6247864"/>
          </a:xfrm>
          <a:prstGeom prst="rect">
            <a:avLst/>
          </a:prstGeom>
        </p:spPr>
        <p:txBody>
          <a:bodyPr wrap="square">
            <a:spAutoFit/>
          </a:bodyPr>
          <a:lstStyle/>
          <a:p>
            <a:r>
              <a:rPr lang="en-GB" sz="4000" dirty="0"/>
              <a:t>358979323846264338327950288419716939937510582097494459230781640628620899862803482534211706798214808651328230664709384460955058223172535940812848111745028410270193852110555964462294895493038196442881097566593344612847564823378678316527120190914564856692346034861045432664821339360726024914127372458700660631558817488152092096282925409171536436789259036</a:t>
            </a:r>
            <a:r>
              <a:rPr lang="nl-NL" sz="4000" dirty="0"/>
              <a:t>3</a:t>
            </a:r>
            <a:r>
              <a:rPr lang="en-GB" sz="4000" dirty="0"/>
              <a:t>14159265</a:t>
            </a:r>
          </a:p>
        </p:txBody>
      </p:sp>
      <p:sp>
        <p:nvSpPr>
          <p:cNvPr id="15" name="Rectangle 14">
            <a:extLst>
              <a:ext uri="{FF2B5EF4-FFF2-40B4-BE49-F238E27FC236}">
                <a16:creationId xmlns:a16="http://schemas.microsoft.com/office/drawing/2014/main" id="{8728E31A-E12F-4B21-B038-4D75150FF654}"/>
              </a:ext>
            </a:extLst>
          </p:cNvPr>
          <p:cNvSpPr/>
          <p:nvPr/>
        </p:nvSpPr>
        <p:spPr>
          <a:xfrm>
            <a:off x="2395766" y="226814"/>
            <a:ext cx="9567634" cy="6247864"/>
          </a:xfrm>
          <a:prstGeom prst="rect">
            <a:avLst/>
          </a:prstGeom>
        </p:spPr>
        <p:txBody>
          <a:bodyPr wrap="square">
            <a:spAutoFit/>
          </a:bodyPr>
          <a:lstStyle/>
          <a:p>
            <a:r>
              <a:rPr lang="en-GB" sz="4000" dirty="0"/>
              <a:t>338327950288419716939937510582097494459230781640628620899862803482534211706798214808651328230664709384460955058223172535940812848111745028410270193852110555964462294895493038196442881097566593344612847564823378678316527120190914564856692346034861045432664821339360726024914127372458700660631558817488152092096282925409171536436789259036</a:t>
            </a:r>
            <a:r>
              <a:rPr lang="nl-NL" sz="4000" dirty="0"/>
              <a:t>3</a:t>
            </a:r>
            <a:r>
              <a:rPr lang="en-GB" sz="4000" dirty="0"/>
              <a:t>14159265358979323846264</a:t>
            </a:r>
          </a:p>
        </p:txBody>
      </p:sp>
      <p:sp>
        <p:nvSpPr>
          <p:cNvPr id="4" name="Rectangle 3">
            <a:extLst>
              <a:ext uri="{FF2B5EF4-FFF2-40B4-BE49-F238E27FC236}">
                <a16:creationId xmlns:a16="http://schemas.microsoft.com/office/drawing/2014/main" id="{AE6E74B1-8AA3-463D-9202-53576557FDF2}"/>
              </a:ext>
            </a:extLst>
          </p:cNvPr>
          <p:cNvSpPr/>
          <p:nvPr/>
        </p:nvSpPr>
        <p:spPr>
          <a:xfrm>
            <a:off x="2395766" y="350520"/>
            <a:ext cx="9445714" cy="441960"/>
          </a:xfrm>
          <a:prstGeom prst="rect">
            <a:avLst/>
          </a:prstGeom>
          <a:solidFill>
            <a:schemeClr val="bg1"/>
          </a:solidFill>
          <a:ln>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ADAA6801-C19C-4D23-99A0-F7C5F9B6D996}"/>
              </a:ext>
            </a:extLst>
          </p:cNvPr>
          <p:cNvSpPr/>
          <p:nvPr/>
        </p:nvSpPr>
        <p:spPr>
          <a:xfrm>
            <a:off x="2395766" y="1000006"/>
            <a:ext cx="9445714" cy="441960"/>
          </a:xfrm>
          <a:prstGeom prst="rect">
            <a:avLst/>
          </a:prstGeom>
          <a:solidFill>
            <a:schemeClr val="bg1"/>
          </a:solidFill>
          <a:ln>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FD0A5857-D94F-4EBE-80B7-50E9F2C0B0A8}"/>
              </a:ext>
            </a:extLst>
          </p:cNvPr>
          <p:cNvSpPr/>
          <p:nvPr/>
        </p:nvSpPr>
        <p:spPr>
          <a:xfrm>
            <a:off x="2395766" y="1567770"/>
            <a:ext cx="9445714" cy="441960"/>
          </a:xfrm>
          <a:prstGeom prst="rect">
            <a:avLst/>
          </a:prstGeom>
          <a:solidFill>
            <a:schemeClr val="bg1"/>
          </a:solidFill>
          <a:ln>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9F769B69-8DFA-4D27-9ABB-0CD6DB1F5D1E}"/>
              </a:ext>
            </a:extLst>
          </p:cNvPr>
          <p:cNvSpPr/>
          <p:nvPr/>
        </p:nvSpPr>
        <p:spPr>
          <a:xfrm>
            <a:off x="2395766" y="2217256"/>
            <a:ext cx="9445714" cy="441960"/>
          </a:xfrm>
          <a:prstGeom prst="rect">
            <a:avLst/>
          </a:prstGeom>
          <a:solidFill>
            <a:schemeClr val="bg1"/>
          </a:solidFill>
          <a:ln>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09D2532-3144-467C-B66D-B49F4BB619D8}"/>
              </a:ext>
            </a:extLst>
          </p:cNvPr>
          <p:cNvSpPr/>
          <p:nvPr/>
        </p:nvSpPr>
        <p:spPr>
          <a:xfrm>
            <a:off x="2395766" y="2789545"/>
            <a:ext cx="9445714" cy="441960"/>
          </a:xfrm>
          <a:prstGeom prst="rect">
            <a:avLst/>
          </a:prstGeom>
          <a:solidFill>
            <a:schemeClr val="bg1"/>
          </a:solidFill>
          <a:ln>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3367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4"/>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4" grpId="1"/>
      <p:bldP spid="15" grpId="0"/>
      <p:bldP spid="4" grpId="0" animBg="1"/>
      <p:bldP spid="4" grpId="1" animBg="1"/>
      <p:bldP spid="5" grpId="0" animBg="1"/>
      <p:bldP spid="5" grpId="1" animBg="1"/>
      <p:bldP spid="6" grpId="0" animBg="1"/>
      <p:bldP spid="6" grpId="1" animBg="1"/>
      <p:bldP spid="7" grpId="0" animBg="1"/>
      <p:bldP spid="7" grpId="1" animBg="1"/>
      <p:bldP spid="8" grpId="0" animBg="1"/>
      <p:bldP spid="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5.googleusercontent.com/IeNGgqj4iIVuDLm6y005cDZoGgOGCfpQaDJ259rfFq3o6Y8Zu--8HdqV4_R6dEd5WaqJR0LxrgfmZt8HD4iQijCwpvg2kr6FEOgVCfuMih7VX__RFsU_NwnOHhJdWPTURS37rFoNElY">
            <a:extLst>
              <a:ext uri="{FF2B5EF4-FFF2-40B4-BE49-F238E27FC236}">
                <a16:creationId xmlns:a16="http://schemas.microsoft.com/office/drawing/2014/main" id="{F8B4B167-B35F-41B4-BE6E-93FE93B99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488" y="0"/>
            <a:ext cx="115014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446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22057A-7671-410B-B373-DD5120E4F3F8}"/>
              </a:ext>
            </a:extLst>
          </p:cNvPr>
          <p:cNvSpPr/>
          <p:nvPr/>
        </p:nvSpPr>
        <p:spPr>
          <a:xfrm>
            <a:off x="1790821" y="3838694"/>
            <a:ext cx="1899431" cy="769441"/>
          </a:xfrm>
          <a:prstGeom prst="rect">
            <a:avLst/>
          </a:prstGeom>
        </p:spPr>
        <p:txBody>
          <a:bodyPr wrap="none">
            <a:spAutoFit/>
          </a:bodyPr>
          <a:lstStyle/>
          <a:p>
            <a:r>
              <a:rPr lang="nl-NL" sz="4400" dirty="0"/>
              <a:t>woman</a:t>
            </a:r>
            <a:endParaRPr lang="en-GB" sz="4400" dirty="0"/>
          </a:p>
        </p:txBody>
      </p:sp>
      <p:sp>
        <p:nvSpPr>
          <p:cNvPr id="4" name="Rectangle 3">
            <a:extLst>
              <a:ext uri="{FF2B5EF4-FFF2-40B4-BE49-F238E27FC236}">
                <a16:creationId xmlns:a16="http://schemas.microsoft.com/office/drawing/2014/main" id="{E9FEC8DE-277A-43B3-AA2B-041B4EA58361}"/>
              </a:ext>
            </a:extLst>
          </p:cNvPr>
          <p:cNvSpPr/>
          <p:nvPr/>
        </p:nvSpPr>
        <p:spPr>
          <a:xfrm>
            <a:off x="4454775" y="1365914"/>
            <a:ext cx="1635384" cy="769441"/>
          </a:xfrm>
          <a:prstGeom prst="rect">
            <a:avLst/>
          </a:prstGeom>
        </p:spPr>
        <p:txBody>
          <a:bodyPr wrap="none">
            <a:spAutoFit/>
          </a:bodyPr>
          <a:lstStyle/>
          <a:p>
            <a:r>
              <a:rPr lang="nl-NL" sz="4400" dirty="0"/>
              <a:t>queen</a:t>
            </a:r>
            <a:endParaRPr lang="en-GB" sz="4400" dirty="0"/>
          </a:p>
        </p:txBody>
      </p:sp>
      <p:sp>
        <p:nvSpPr>
          <p:cNvPr id="5" name="Rectangle 4">
            <a:extLst>
              <a:ext uri="{FF2B5EF4-FFF2-40B4-BE49-F238E27FC236}">
                <a16:creationId xmlns:a16="http://schemas.microsoft.com/office/drawing/2014/main" id="{CE75E4F5-DA50-4A3C-9878-7CB7F41C441A}"/>
              </a:ext>
            </a:extLst>
          </p:cNvPr>
          <p:cNvSpPr/>
          <p:nvPr/>
        </p:nvSpPr>
        <p:spPr>
          <a:xfrm>
            <a:off x="4671181" y="5377934"/>
            <a:ext cx="1202573" cy="769441"/>
          </a:xfrm>
          <a:prstGeom prst="rect">
            <a:avLst/>
          </a:prstGeom>
        </p:spPr>
        <p:txBody>
          <a:bodyPr wrap="none">
            <a:spAutoFit/>
          </a:bodyPr>
          <a:lstStyle/>
          <a:p>
            <a:r>
              <a:rPr lang="nl-NL" sz="4400" dirty="0"/>
              <a:t>man</a:t>
            </a:r>
            <a:endParaRPr lang="en-GB" sz="4400" dirty="0"/>
          </a:p>
        </p:txBody>
      </p:sp>
      <p:sp>
        <p:nvSpPr>
          <p:cNvPr id="6" name="Rectangle 5">
            <a:extLst>
              <a:ext uri="{FF2B5EF4-FFF2-40B4-BE49-F238E27FC236}">
                <a16:creationId xmlns:a16="http://schemas.microsoft.com/office/drawing/2014/main" id="{538AC26D-71E4-4EA4-BEB4-9C603EA4D0AA}"/>
              </a:ext>
            </a:extLst>
          </p:cNvPr>
          <p:cNvSpPr/>
          <p:nvPr/>
        </p:nvSpPr>
        <p:spPr>
          <a:xfrm>
            <a:off x="7345437" y="2944636"/>
            <a:ext cx="1133644" cy="769441"/>
          </a:xfrm>
          <a:prstGeom prst="rect">
            <a:avLst/>
          </a:prstGeom>
        </p:spPr>
        <p:txBody>
          <a:bodyPr wrap="none">
            <a:spAutoFit/>
          </a:bodyPr>
          <a:lstStyle/>
          <a:p>
            <a:r>
              <a:rPr lang="nl-NL" sz="4400" dirty="0"/>
              <a:t>king</a:t>
            </a:r>
            <a:endParaRPr lang="en-GB" sz="4400" dirty="0"/>
          </a:p>
        </p:txBody>
      </p:sp>
      <p:cxnSp>
        <p:nvCxnSpPr>
          <p:cNvPr id="8" name="Straight Arrow Connector 7">
            <a:extLst>
              <a:ext uri="{FF2B5EF4-FFF2-40B4-BE49-F238E27FC236}">
                <a16:creationId xmlns:a16="http://schemas.microsoft.com/office/drawing/2014/main" id="{08F4C5ED-F69A-4E82-A969-07455A5EF1BE}"/>
              </a:ext>
            </a:extLst>
          </p:cNvPr>
          <p:cNvCxnSpPr>
            <a:cxnSpLocks/>
          </p:cNvCxnSpPr>
          <p:nvPr/>
        </p:nvCxnSpPr>
        <p:spPr>
          <a:xfrm flipV="1">
            <a:off x="2971800" y="2135355"/>
            <a:ext cx="2011680" cy="174515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5C94FDE-F293-4138-8D42-CED4D93DD1F6}"/>
              </a:ext>
            </a:extLst>
          </p:cNvPr>
          <p:cNvCxnSpPr>
            <a:cxnSpLocks/>
          </p:cNvCxnSpPr>
          <p:nvPr/>
        </p:nvCxnSpPr>
        <p:spPr>
          <a:xfrm flipV="1">
            <a:off x="5488873" y="3735361"/>
            <a:ext cx="2011680" cy="174515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E9A2602-D9F0-4DFF-8617-642FDCBFA422}"/>
              </a:ext>
            </a:extLst>
          </p:cNvPr>
          <p:cNvCxnSpPr>
            <a:cxnSpLocks/>
          </p:cNvCxnSpPr>
          <p:nvPr/>
        </p:nvCxnSpPr>
        <p:spPr>
          <a:xfrm flipH="1" flipV="1">
            <a:off x="2618522" y="4649956"/>
            <a:ext cx="1836253" cy="1112698"/>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5771D0C-3DAE-400B-A535-FAD35A5AE810}"/>
              </a:ext>
            </a:extLst>
          </p:cNvPr>
          <p:cNvCxnSpPr>
            <a:cxnSpLocks/>
          </p:cNvCxnSpPr>
          <p:nvPr/>
        </p:nvCxnSpPr>
        <p:spPr>
          <a:xfrm flipH="1" flipV="1">
            <a:off x="5246332" y="2127273"/>
            <a:ext cx="1836253" cy="1112698"/>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A7342F2-BDCE-4C07-B342-4A9F1AEF3ABB}"/>
              </a:ext>
            </a:extLst>
          </p:cNvPr>
          <p:cNvSpPr txBox="1"/>
          <p:nvPr/>
        </p:nvSpPr>
        <p:spPr>
          <a:xfrm>
            <a:off x="8610600" y="6147375"/>
            <a:ext cx="1970026" cy="369332"/>
          </a:xfrm>
          <a:prstGeom prst="rect">
            <a:avLst/>
          </a:prstGeom>
          <a:noFill/>
        </p:spPr>
        <p:txBody>
          <a:bodyPr wrap="none" rtlCol="0">
            <a:spAutoFit/>
          </a:bodyPr>
          <a:lstStyle/>
          <a:p>
            <a:r>
              <a:rPr lang="en-GB" dirty="0" err="1"/>
              <a:t>Mikolov</a:t>
            </a:r>
            <a:r>
              <a:rPr lang="en-GB" dirty="0"/>
              <a:t> et al. 2013</a:t>
            </a:r>
          </a:p>
        </p:txBody>
      </p:sp>
    </p:spTree>
    <p:extLst>
      <p:ext uri="{BB962C8B-B14F-4D97-AF65-F5344CB8AC3E}">
        <p14:creationId xmlns:p14="http://schemas.microsoft.com/office/powerpoint/2010/main" val="337877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4F7583-F889-4433-A433-C0A28F76D56E}"/>
              </a:ext>
            </a:extLst>
          </p:cNvPr>
          <p:cNvSpPr>
            <a:spLocks noGrp="1"/>
          </p:cNvSpPr>
          <p:nvPr>
            <p:ph type="title"/>
          </p:nvPr>
        </p:nvSpPr>
        <p:spPr/>
        <p:txBody>
          <a:bodyPr/>
          <a:lstStyle/>
          <a:p>
            <a:r>
              <a:rPr lang="en-GB" dirty="0" err="1"/>
              <a:t>Woord-brein</a:t>
            </a:r>
            <a:r>
              <a:rPr lang="en-GB" dirty="0"/>
              <a:t> mapping</a:t>
            </a:r>
          </a:p>
        </p:txBody>
      </p:sp>
      <p:sp>
        <p:nvSpPr>
          <p:cNvPr id="6" name="Text Placeholder 5">
            <a:extLst>
              <a:ext uri="{FF2B5EF4-FFF2-40B4-BE49-F238E27FC236}">
                <a16:creationId xmlns:a16="http://schemas.microsoft.com/office/drawing/2014/main" id="{6B2160C6-CFA4-4399-8515-107FBB3B0150}"/>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358259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32CF3D-C752-43AA-8186-71DF38C55F8A}"/>
              </a:ext>
            </a:extLst>
          </p:cNvPr>
          <p:cNvSpPr/>
          <p:nvPr/>
        </p:nvSpPr>
        <p:spPr>
          <a:xfrm>
            <a:off x="1352438" y="323334"/>
            <a:ext cx="301686" cy="4801314"/>
          </a:xfrm>
          <a:prstGeom prst="rect">
            <a:avLst/>
          </a:prstGeom>
        </p:spPr>
        <p:txBody>
          <a:bodyPr wrap="none">
            <a:spAutoFit/>
          </a:bodyPr>
          <a:lstStyle/>
          <a:p>
            <a:r>
              <a:rPr lang="en-GB" dirty="0"/>
              <a:t>4</a:t>
            </a:r>
          </a:p>
          <a:p>
            <a:r>
              <a:rPr lang="en-GB" dirty="0"/>
              <a:t>3</a:t>
            </a:r>
          </a:p>
          <a:p>
            <a:r>
              <a:rPr lang="en-GB" dirty="0"/>
              <a:t>6</a:t>
            </a:r>
          </a:p>
          <a:p>
            <a:r>
              <a:rPr lang="en-GB" dirty="0"/>
              <a:t>7</a:t>
            </a:r>
          </a:p>
          <a:p>
            <a:r>
              <a:rPr lang="en-GB" dirty="0"/>
              <a:t>8</a:t>
            </a:r>
          </a:p>
          <a:p>
            <a:r>
              <a:rPr lang="en-GB" dirty="0"/>
              <a:t>9</a:t>
            </a:r>
          </a:p>
          <a:p>
            <a:r>
              <a:rPr lang="en-GB" dirty="0"/>
              <a:t>2</a:t>
            </a:r>
          </a:p>
          <a:p>
            <a:r>
              <a:rPr lang="en-GB" dirty="0"/>
              <a:t>5</a:t>
            </a:r>
          </a:p>
          <a:p>
            <a:r>
              <a:rPr lang="en-GB" dirty="0"/>
              <a:t>9</a:t>
            </a:r>
          </a:p>
          <a:p>
            <a:r>
              <a:rPr lang="en-GB" dirty="0"/>
              <a:t>0</a:t>
            </a:r>
          </a:p>
          <a:p>
            <a:r>
              <a:rPr lang="en-GB" dirty="0"/>
              <a:t>3</a:t>
            </a:r>
          </a:p>
          <a:p>
            <a:r>
              <a:rPr lang="en-GB" dirty="0"/>
              <a:t>6</a:t>
            </a:r>
          </a:p>
          <a:p>
            <a:r>
              <a:rPr lang="nl-NL" dirty="0"/>
              <a:t>3</a:t>
            </a:r>
          </a:p>
          <a:p>
            <a:r>
              <a:rPr lang="en-GB" dirty="0"/>
              <a:t>1</a:t>
            </a:r>
          </a:p>
          <a:p>
            <a:r>
              <a:rPr lang="en-GB" dirty="0"/>
              <a:t>4</a:t>
            </a:r>
          </a:p>
          <a:p>
            <a:r>
              <a:rPr lang="en-GB" dirty="0"/>
              <a:t>1</a:t>
            </a:r>
          </a:p>
          <a:p>
            <a:r>
              <a:rPr lang="en-GB" dirty="0"/>
              <a:t>5</a:t>
            </a:r>
          </a:p>
        </p:txBody>
      </p:sp>
      <p:sp>
        <p:nvSpPr>
          <p:cNvPr id="5" name="TextBox 4">
            <a:extLst>
              <a:ext uri="{FF2B5EF4-FFF2-40B4-BE49-F238E27FC236}">
                <a16:creationId xmlns:a16="http://schemas.microsoft.com/office/drawing/2014/main" id="{F9E0F91C-C6D8-43AA-885F-AE6C34CE1635}"/>
              </a:ext>
            </a:extLst>
          </p:cNvPr>
          <p:cNvSpPr txBox="1"/>
          <p:nvPr/>
        </p:nvSpPr>
        <p:spPr>
          <a:xfrm>
            <a:off x="1654124" y="1539270"/>
            <a:ext cx="718466" cy="1569660"/>
          </a:xfrm>
          <a:prstGeom prst="rect">
            <a:avLst/>
          </a:prstGeom>
          <a:noFill/>
        </p:spPr>
        <p:txBody>
          <a:bodyPr wrap="none" rtlCol="0">
            <a:spAutoFit/>
          </a:bodyPr>
          <a:lstStyle/>
          <a:p>
            <a:r>
              <a:rPr lang="en-GB" sz="9600" dirty="0"/>
              <a:t>x</a:t>
            </a:r>
          </a:p>
        </p:txBody>
      </p:sp>
      <p:sp>
        <p:nvSpPr>
          <p:cNvPr id="6" name="Rectangle 5">
            <a:extLst>
              <a:ext uri="{FF2B5EF4-FFF2-40B4-BE49-F238E27FC236}">
                <a16:creationId xmlns:a16="http://schemas.microsoft.com/office/drawing/2014/main" id="{E1A38A50-EB18-4257-9209-D83424C72CBE}"/>
              </a:ext>
            </a:extLst>
          </p:cNvPr>
          <p:cNvSpPr/>
          <p:nvPr/>
        </p:nvSpPr>
        <p:spPr>
          <a:xfrm>
            <a:off x="2372589" y="323334"/>
            <a:ext cx="8925543" cy="4801314"/>
          </a:xfrm>
          <a:prstGeom prst="rect">
            <a:avLst/>
          </a:prstGeom>
        </p:spPr>
        <p:txBody>
          <a:bodyPr wrap="square">
            <a:spAutoFit/>
          </a:bodyPr>
          <a:lstStyle/>
          <a:p>
            <a:r>
              <a:rPr lang="en-GB" dirty="0"/>
              <a:t>338327950288419716939937510582097494459230781640628620899862803482534211706798214808651328230664709384460955058223172535940812848111745028410270193852110555964462294895493038196442881097566593344612847564823378678316527120190914564856692346034861045432664821339360726024914127372458700660631558817488152092096282925409171536436789259036</a:t>
            </a:r>
            <a:r>
              <a:rPr lang="nl-NL" dirty="0"/>
              <a:t>3</a:t>
            </a:r>
            <a:r>
              <a:rPr lang="en-GB" dirty="0"/>
              <a:t>14159265358979323846264338327950288419716939937510582097494459230781640628620899862803482534211706798214808651328230664709384460955058223172535940812848111745028410270193852110555964462294895493038196442881097566593344612847564823378678316527120190914564856692346034861045432664821339360726024914127372458700660631558817488152092096282925409171536436789259036</a:t>
            </a:r>
            <a:r>
              <a:rPr lang="nl-NL" dirty="0"/>
              <a:t>3</a:t>
            </a:r>
            <a:r>
              <a:rPr lang="en-GB" dirty="0"/>
              <a:t>14159265358979323846264338327950288419716939937510582097494459230781640628620899862803482534211706798214808651328230664709384460955058223172535940812848111745028410270193852110555964462294895493038196442881097566593344612847564823378678316527120190914564856692346034861045432664821339360726024914127372458700660631558817488152092096282925409171536436789259036</a:t>
            </a:r>
            <a:r>
              <a:rPr lang="nl-NL" dirty="0"/>
              <a:t>3</a:t>
            </a:r>
            <a:r>
              <a:rPr lang="en-GB" dirty="0"/>
              <a:t>14159265358979323846264338327950288419716939937510582097494459230781640628620899862803482534211706798214808651328230664709384460955058223172535940812848111745028410270193852110555964462294895493038196442881097566593344</a:t>
            </a:r>
          </a:p>
        </p:txBody>
      </p:sp>
      <p:sp>
        <p:nvSpPr>
          <p:cNvPr id="7" name="TextBox 6">
            <a:extLst>
              <a:ext uri="{FF2B5EF4-FFF2-40B4-BE49-F238E27FC236}">
                <a16:creationId xmlns:a16="http://schemas.microsoft.com/office/drawing/2014/main" id="{DC5C2EC8-DA8C-4A7C-8E64-DE63756A71CF}"/>
              </a:ext>
            </a:extLst>
          </p:cNvPr>
          <p:cNvSpPr txBox="1"/>
          <p:nvPr/>
        </p:nvSpPr>
        <p:spPr>
          <a:xfrm>
            <a:off x="11298131" y="1653570"/>
            <a:ext cx="798617" cy="1569660"/>
          </a:xfrm>
          <a:prstGeom prst="rect">
            <a:avLst/>
          </a:prstGeom>
          <a:noFill/>
        </p:spPr>
        <p:txBody>
          <a:bodyPr wrap="none" rtlCol="0">
            <a:spAutoFit/>
          </a:bodyPr>
          <a:lstStyle/>
          <a:p>
            <a:r>
              <a:rPr lang="en-GB" sz="9600" dirty="0"/>
              <a:t>=</a:t>
            </a:r>
          </a:p>
        </p:txBody>
      </p:sp>
      <p:sp>
        <p:nvSpPr>
          <p:cNvPr id="8" name="Rectangle 7">
            <a:extLst>
              <a:ext uri="{FF2B5EF4-FFF2-40B4-BE49-F238E27FC236}">
                <a16:creationId xmlns:a16="http://schemas.microsoft.com/office/drawing/2014/main" id="{0A2CE9C5-3A1F-4032-828B-FC05930F0C7F}"/>
              </a:ext>
            </a:extLst>
          </p:cNvPr>
          <p:cNvSpPr/>
          <p:nvPr/>
        </p:nvSpPr>
        <p:spPr>
          <a:xfrm>
            <a:off x="2372589" y="5854719"/>
            <a:ext cx="8925543" cy="369332"/>
          </a:xfrm>
          <a:prstGeom prst="rect">
            <a:avLst/>
          </a:prstGeom>
        </p:spPr>
        <p:txBody>
          <a:bodyPr wrap="square">
            <a:spAutoFit/>
          </a:bodyPr>
          <a:lstStyle/>
          <a:p>
            <a:r>
              <a:rPr lang="en-GB" dirty="0"/>
              <a:t>612847564823378678316527120190914564856692346034861045432664821339360726024</a:t>
            </a:r>
          </a:p>
        </p:txBody>
      </p:sp>
      <p:sp>
        <p:nvSpPr>
          <p:cNvPr id="9" name="TextBox 8">
            <a:extLst>
              <a:ext uri="{FF2B5EF4-FFF2-40B4-BE49-F238E27FC236}">
                <a16:creationId xmlns:a16="http://schemas.microsoft.com/office/drawing/2014/main" id="{7F138905-4BC0-42E4-8FF2-10377960BED1}"/>
              </a:ext>
            </a:extLst>
          </p:cNvPr>
          <p:cNvSpPr txBox="1"/>
          <p:nvPr/>
        </p:nvSpPr>
        <p:spPr>
          <a:xfrm rot="16200000">
            <a:off x="-1009298" y="2339270"/>
            <a:ext cx="3286541" cy="769441"/>
          </a:xfrm>
          <a:prstGeom prst="rect">
            <a:avLst/>
          </a:prstGeom>
          <a:noFill/>
        </p:spPr>
        <p:txBody>
          <a:bodyPr wrap="none" rtlCol="0">
            <a:spAutoFit/>
          </a:bodyPr>
          <a:lstStyle/>
          <a:p>
            <a:r>
              <a:rPr lang="en-GB" sz="4400" dirty="0" err="1">
                <a:solidFill>
                  <a:srgbClr val="FFFF00"/>
                </a:solidFill>
              </a:rPr>
              <a:t>woord</a:t>
            </a:r>
            <a:r>
              <a:rPr lang="en-GB" sz="4400" dirty="0">
                <a:solidFill>
                  <a:srgbClr val="FFFF00"/>
                </a:solidFill>
              </a:rPr>
              <a:t>-vector</a:t>
            </a:r>
          </a:p>
        </p:txBody>
      </p:sp>
      <p:sp>
        <p:nvSpPr>
          <p:cNvPr id="10" name="TextBox 9">
            <a:extLst>
              <a:ext uri="{FF2B5EF4-FFF2-40B4-BE49-F238E27FC236}">
                <a16:creationId xmlns:a16="http://schemas.microsoft.com/office/drawing/2014/main" id="{221D02C2-94A7-419C-BBC4-892FE3135095}"/>
              </a:ext>
            </a:extLst>
          </p:cNvPr>
          <p:cNvSpPr txBox="1"/>
          <p:nvPr/>
        </p:nvSpPr>
        <p:spPr>
          <a:xfrm>
            <a:off x="5336007" y="6088559"/>
            <a:ext cx="2998706" cy="769441"/>
          </a:xfrm>
          <a:prstGeom prst="rect">
            <a:avLst/>
          </a:prstGeom>
          <a:noFill/>
        </p:spPr>
        <p:txBody>
          <a:bodyPr wrap="none" rtlCol="0">
            <a:spAutoFit/>
          </a:bodyPr>
          <a:lstStyle/>
          <a:p>
            <a:r>
              <a:rPr lang="en-GB" sz="4400" dirty="0" err="1">
                <a:solidFill>
                  <a:srgbClr val="FFFF00"/>
                </a:solidFill>
              </a:rPr>
              <a:t>brein</a:t>
            </a:r>
            <a:r>
              <a:rPr lang="en-GB" sz="4400" dirty="0">
                <a:solidFill>
                  <a:srgbClr val="FFFF00"/>
                </a:solidFill>
              </a:rPr>
              <a:t>-vector</a:t>
            </a:r>
          </a:p>
        </p:txBody>
      </p:sp>
    </p:spTree>
    <p:extLst>
      <p:ext uri="{BB962C8B-B14F-4D97-AF65-F5344CB8AC3E}">
        <p14:creationId xmlns:p14="http://schemas.microsoft.com/office/powerpoint/2010/main" val="3911327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5.googleusercontent.com/IeNGgqj4iIVuDLm6y005cDZoGgOGCfpQaDJ259rfFq3o6Y8Zu--8HdqV4_R6dEd5WaqJR0LxrgfmZt8HD4iQijCwpvg2kr6FEOgVCfuMih7VX__RFsU_NwnOHhJdWPTURS37rFoNElY">
            <a:extLst>
              <a:ext uri="{FF2B5EF4-FFF2-40B4-BE49-F238E27FC236}">
                <a16:creationId xmlns:a16="http://schemas.microsoft.com/office/drawing/2014/main" id="{F8B4B167-B35F-41B4-BE6E-93FE93B99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 y="808335"/>
            <a:ext cx="8306593" cy="4953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0D1C581-17A5-4EA2-B1C5-E631AFC86A93}"/>
              </a:ext>
            </a:extLst>
          </p:cNvPr>
          <p:cNvSpPr/>
          <p:nvPr/>
        </p:nvSpPr>
        <p:spPr>
          <a:xfrm>
            <a:off x="3512820" y="2164695"/>
            <a:ext cx="861060" cy="365760"/>
          </a:xfrm>
          <a:prstGeom prst="rect">
            <a:avLst/>
          </a:prstGeom>
          <a:solidFill>
            <a:schemeClr val="bg1"/>
          </a:solidFill>
          <a:ln>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C0FA3778-8C8C-4907-B795-0B6F967CF81E}"/>
              </a:ext>
            </a:extLst>
          </p:cNvPr>
          <p:cNvSpPr/>
          <p:nvPr/>
        </p:nvSpPr>
        <p:spPr>
          <a:xfrm>
            <a:off x="4941570" y="4953615"/>
            <a:ext cx="876300" cy="289560"/>
          </a:xfrm>
          <a:prstGeom prst="rect">
            <a:avLst/>
          </a:prstGeom>
          <a:solidFill>
            <a:schemeClr val="bg1"/>
          </a:solidFill>
          <a:ln>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C822D014-7E06-4A56-907F-96851495C168}"/>
              </a:ext>
            </a:extLst>
          </p:cNvPr>
          <p:cNvSpPr/>
          <p:nvPr/>
        </p:nvSpPr>
        <p:spPr>
          <a:xfrm>
            <a:off x="5935980" y="1875135"/>
            <a:ext cx="861060" cy="365760"/>
          </a:xfrm>
          <a:prstGeom prst="rect">
            <a:avLst/>
          </a:prstGeom>
          <a:solidFill>
            <a:schemeClr val="bg1"/>
          </a:solidFill>
          <a:ln>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F2E3E80-98D9-4A77-8EFF-C2AE9242DA11}"/>
              </a:ext>
            </a:extLst>
          </p:cNvPr>
          <p:cNvSpPr/>
          <p:nvPr/>
        </p:nvSpPr>
        <p:spPr>
          <a:xfrm>
            <a:off x="1985010" y="4435455"/>
            <a:ext cx="876300" cy="289560"/>
          </a:xfrm>
          <a:prstGeom prst="rect">
            <a:avLst/>
          </a:prstGeom>
          <a:solidFill>
            <a:schemeClr val="bg1"/>
          </a:solidFill>
          <a:ln>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A3682E05-DE6A-47DE-9A11-C5485449180A}"/>
              </a:ext>
            </a:extLst>
          </p:cNvPr>
          <p:cNvSpPr/>
          <p:nvPr/>
        </p:nvSpPr>
        <p:spPr>
          <a:xfrm>
            <a:off x="6866016" y="3673455"/>
            <a:ext cx="861060" cy="365760"/>
          </a:xfrm>
          <a:prstGeom prst="rect">
            <a:avLst/>
          </a:prstGeom>
          <a:solidFill>
            <a:schemeClr val="bg1"/>
          </a:solidFill>
          <a:ln>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543C3E00-A73E-444F-9904-55BE213A10B1}"/>
              </a:ext>
            </a:extLst>
          </p:cNvPr>
          <p:cNvSpPr/>
          <p:nvPr/>
        </p:nvSpPr>
        <p:spPr>
          <a:xfrm>
            <a:off x="7425690" y="4290675"/>
            <a:ext cx="876300" cy="289560"/>
          </a:xfrm>
          <a:prstGeom prst="rect">
            <a:avLst/>
          </a:prstGeom>
          <a:solidFill>
            <a:schemeClr val="bg1"/>
          </a:solidFill>
          <a:ln>
            <a:solidFill>
              <a:schemeClr val="bg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17B80ECD-C9C6-4D59-A6B5-6C131F5B4797}"/>
              </a:ext>
            </a:extLst>
          </p:cNvPr>
          <p:cNvPicPr>
            <a:picLocks noChangeAspect="1"/>
          </p:cNvPicPr>
          <p:nvPr/>
        </p:nvPicPr>
        <p:blipFill rotWithShape="1">
          <a:blip r:embed="rId3">
            <a:extLst>
              <a:ext uri="{28A0092B-C50C-407E-A947-70E740481C1C}">
                <a14:useLocalDpi xmlns:a14="http://schemas.microsoft.com/office/drawing/2010/main" val="0"/>
              </a:ext>
            </a:extLst>
          </a:blip>
          <a:srcRect r="37761"/>
          <a:stretch/>
        </p:blipFill>
        <p:spPr>
          <a:xfrm>
            <a:off x="7361316" y="-1380939"/>
            <a:ext cx="4510063" cy="5434779"/>
          </a:xfrm>
          <a:prstGeom prst="rect">
            <a:avLst/>
          </a:prstGeom>
        </p:spPr>
      </p:pic>
      <p:pic>
        <p:nvPicPr>
          <p:cNvPr id="10" name="Picture 9">
            <a:extLst>
              <a:ext uri="{FF2B5EF4-FFF2-40B4-BE49-F238E27FC236}">
                <a16:creationId xmlns:a16="http://schemas.microsoft.com/office/drawing/2014/main" id="{2527A7C7-A3EC-4637-8074-F7B090569035}"/>
              </a:ext>
            </a:extLst>
          </p:cNvPr>
          <p:cNvPicPr>
            <a:picLocks noChangeAspect="1"/>
          </p:cNvPicPr>
          <p:nvPr/>
        </p:nvPicPr>
        <p:blipFill rotWithShape="1">
          <a:blip r:embed="rId4">
            <a:extLst>
              <a:ext uri="{28A0092B-C50C-407E-A947-70E740481C1C}">
                <a14:useLocalDpi xmlns:a14="http://schemas.microsoft.com/office/drawing/2010/main" val="0"/>
              </a:ext>
            </a:extLst>
          </a:blip>
          <a:srcRect r="38455"/>
          <a:stretch/>
        </p:blipFill>
        <p:spPr>
          <a:xfrm>
            <a:off x="7348466" y="808335"/>
            <a:ext cx="4459748" cy="5434779"/>
          </a:xfrm>
          <a:prstGeom prst="rect">
            <a:avLst/>
          </a:prstGeom>
        </p:spPr>
      </p:pic>
      <p:pic>
        <p:nvPicPr>
          <p:cNvPr id="11" name="Picture 10">
            <a:extLst>
              <a:ext uri="{FF2B5EF4-FFF2-40B4-BE49-F238E27FC236}">
                <a16:creationId xmlns:a16="http://schemas.microsoft.com/office/drawing/2014/main" id="{CAE4F6C8-283C-43FE-9173-2D5493EF9237}"/>
              </a:ext>
            </a:extLst>
          </p:cNvPr>
          <p:cNvPicPr>
            <a:picLocks noChangeAspect="1"/>
          </p:cNvPicPr>
          <p:nvPr/>
        </p:nvPicPr>
        <p:blipFill rotWithShape="1">
          <a:blip r:embed="rId5">
            <a:extLst>
              <a:ext uri="{28A0092B-C50C-407E-A947-70E740481C1C}">
                <a14:useLocalDpi xmlns:a14="http://schemas.microsoft.com/office/drawing/2010/main" val="0"/>
              </a:ext>
            </a:extLst>
          </a:blip>
          <a:srcRect r="35106"/>
          <a:stretch/>
        </p:blipFill>
        <p:spPr>
          <a:xfrm>
            <a:off x="7361316" y="2997610"/>
            <a:ext cx="4702427" cy="5434779"/>
          </a:xfrm>
          <a:prstGeom prst="rect">
            <a:avLst/>
          </a:prstGeom>
        </p:spPr>
      </p:pic>
    </p:spTree>
    <p:extLst>
      <p:ext uri="{BB962C8B-B14F-4D97-AF65-F5344CB8AC3E}">
        <p14:creationId xmlns:p14="http://schemas.microsoft.com/office/powerpoint/2010/main" val="413958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DA32E2-6D01-4AE9-9CAC-D0CA7ED2C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378" y="0"/>
            <a:ext cx="7622821" cy="6860539"/>
          </a:xfrm>
          <a:prstGeom prst="rect">
            <a:avLst/>
          </a:prstGeom>
        </p:spPr>
      </p:pic>
      <p:sp>
        <p:nvSpPr>
          <p:cNvPr id="4" name="Rectangle 3">
            <a:extLst>
              <a:ext uri="{FF2B5EF4-FFF2-40B4-BE49-F238E27FC236}">
                <a16:creationId xmlns:a16="http://schemas.microsoft.com/office/drawing/2014/main" id="{A38DDAEB-96D0-42C8-8B8B-9DF3F7CE4E2E}"/>
              </a:ext>
            </a:extLst>
          </p:cNvPr>
          <p:cNvSpPr/>
          <p:nvPr/>
        </p:nvSpPr>
        <p:spPr>
          <a:xfrm>
            <a:off x="9265750" y="5504934"/>
            <a:ext cx="2672250" cy="646331"/>
          </a:xfrm>
          <a:prstGeom prst="rect">
            <a:avLst/>
          </a:prstGeom>
        </p:spPr>
        <p:txBody>
          <a:bodyPr wrap="square">
            <a:spAutoFit/>
          </a:bodyPr>
          <a:lstStyle/>
          <a:p>
            <a:r>
              <a:rPr lang="en-GB" dirty="0"/>
              <a:t>Mitchell et al, 2008, </a:t>
            </a:r>
            <a:r>
              <a:rPr lang="en-GB" i="1" dirty="0"/>
              <a:t>Science</a:t>
            </a:r>
            <a:endParaRPr lang="en-GB" dirty="0"/>
          </a:p>
        </p:txBody>
      </p:sp>
      <p:pic>
        <p:nvPicPr>
          <p:cNvPr id="5" name="Picture 4">
            <a:extLst>
              <a:ext uri="{FF2B5EF4-FFF2-40B4-BE49-F238E27FC236}">
                <a16:creationId xmlns:a16="http://schemas.microsoft.com/office/drawing/2014/main" id="{2788C85A-E356-4C1A-864E-C9C5A4BE2422}"/>
              </a:ext>
            </a:extLst>
          </p:cNvPr>
          <p:cNvPicPr>
            <a:picLocks noChangeAspect="1"/>
          </p:cNvPicPr>
          <p:nvPr/>
        </p:nvPicPr>
        <p:blipFill rotWithShape="1">
          <a:blip r:embed="rId2">
            <a:extLst>
              <a:ext uri="{28A0092B-C50C-407E-A947-70E740481C1C}">
                <a14:useLocalDpi xmlns:a14="http://schemas.microsoft.com/office/drawing/2010/main" val="0"/>
              </a:ext>
            </a:extLst>
          </a:blip>
          <a:srcRect b="45576"/>
          <a:stretch/>
        </p:blipFill>
        <p:spPr>
          <a:xfrm>
            <a:off x="1343377" y="1"/>
            <a:ext cx="7622821" cy="3733800"/>
          </a:xfrm>
          <a:prstGeom prst="rect">
            <a:avLst/>
          </a:prstGeom>
        </p:spPr>
      </p:pic>
    </p:spTree>
    <p:extLst>
      <p:ext uri="{BB962C8B-B14F-4D97-AF65-F5344CB8AC3E}">
        <p14:creationId xmlns:p14="http://schemas.microsoft.com/office/powerpoint/2010/main" val="304876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8E6B695-32A8-47E1-AE45-A2004CBFD9B7}"/>
              </a:ext>
            </a:extLst>
          </p:cNvPr>
          <p:cNvSpPr>
            <a:spLocks noGrp="1"/>
          </p:cNvSpPr>
          <p:nvPr>
            <p:ph type="title"/>
          </p:nvPr>
        </p:nvSpPr>
        <p:spPr/>
        <p:txBody>
          <a:bodyPr/>
          <a:lstStyle/>
          <a:p>
            <a:r>
              <a:rPr lang="en-GB" dirty="0" err="1"/>
              <a:t>Hersenscans</a:t>
            </a:r>
            <a:r>
              <a:rPr lang="en-GB" dirty="0"/>
              <a:t> (MRI)</a:t>
            </a:r>
          </a:p>
        </p:txBody>
      </p:sp>
      <p:sp>
        <p:nvSpPr>
          <p:cNvPr id="8" name="Text Placeholder 7">
            <a:extLst>
              <a:ext uri="{FF2B5EF4-FFF2-40B4-BE49-F238E27FC236}">
                <a16:creationId xmlns:a16="http://schemas.microsoft.com/office/drawing/2014/main" id="{800E651C-CD90-41E2-AC46-C15FADD36B56}"/>
              </a:ext>
            </a:extLst>
          </p:cNvPr>
          <p:cNvSpPr>
            <a:spLocks noGrp="1"/>
          </p:cNvSpPr>
          <p:nvPr>
            <p:ph type="body" idx="1"/>
          </p:nvPr>
        </p:nvSpPr>
        <p:spPr/>
        <p:txBody>
          <a:bodyPr/>
          <a:lstStyle/>
          <a:p>
            <a:r>
              <a:rPr lang="en-GB" dirty="0"/>
              <a:t>Mitchell et al, 2008, </a:t>
            </a:r>
            <a:r>
              <a:rPr lang="en-GB" i="1" dirty="0"/>
              <a:t>Science</a:t>
            </a:r>
          </a:p>
          <a:p>
            <a:r>
              <a:rPr lang="en-GB" dirty="0"/>
              <a:t>Carnegie Mellon</a:t>
            </a:r>
          </a:p>
        </p:txBody>
      </p:sp>
    </p:spTree>
    <p:extLst>
      <p:ext uri="{BB962C8B-B14F-4D97-AF65-F5344CB8AC3E}">
        <p14:creationId xmlns:p14="http://schemas.microsoft.com/office/powerpoint/2010/main" val="2607096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4.googleusercontent.com/h7od2KkEUp0XHnZAAoXRBwjDlwq_yNQ8VYBSqDJXCoSjACE3DBKktcLxRcMdQAiG12UxkjzwpfL-_2-8WbYBsKQFyjm61zVsugw0qi81jhUcNb2zn6So-7t_48Wz5SK2xehBpnpaCsQ">
            <a:extLst>
              <a:ext uri="{FF2B5EF4-FFF2-40B4-BE49-F238E27FC236}">
                <a16:creationId xmlns:a16="http://schemas.microsoft.com/office/drawing/2014/main" id="{3E3C92F2-2CD4-4EC7-997E-968FCFFDFA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640" y="249435"/>
            <a:ext cx="10317480" cy="637920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48A07F07-EC81-4447-B54D-41A0FE146135}"/>
              </a:ext>
            </a:extLst>
          </p:cNvPr>
          <p:cNvCxnSpPr/>
          <p:nvPr/>
        </p:nvCxnSpPr>
        <p:spPr>
          <a:xfrm>
            <a:off x="1733550" y="3429000"/>
            <a:ext cx="7029450"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F62A2F5-1B06-4F47-A2C3-F836AB11F7FD}"/>
              </a:ext>
            </a:extLst>
          </p:cNvPr>
          <p:cNvCxnSpPr/>
          <p:nvPr/>
        </p:nvCxnSpPr>
        <p:spPr>
          <a:xfrm>
            <a:off x="1733550" y="2705100"/>
            <a:ext cx="7029450" cy="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8355AE7-EB24-4928-8473-DCBFC6E21D69}"/>
              </a:ext>
            </a:extLst>
          </p:cNvPr>
          <p:cNvSpPr txBox="1"/>
          <p:nvPr/>
        </p:nvSpPr>
        <p:spPr>
          <a:xfrm>
            <a:off x="9258300" y="3429000"/>
            <a:ext cx="1754776" cy="369332"/>
          </a:xfrm>
          <a:prstGeom prst="rect">
            <a:avLst/>
          </a:prstGeom>
          <a:noFill/>
        </p:spPr>
        <p:txBody>
          <a:bodyPr wrap="none" rtlCol="0">
            <a:spAutoFit/>
          </a:bodyPr>
          <a:lstStyle/>
          <a:p>
            <a:r>
              <a:rPr lang="en-GB" dirty="0">
                <a:solidFill>
                  <a:srgbClr val="FF0000"/>
                </a:solidFill>
              </a:rPr>
              <a:t>Mitchell et al ‘08</a:t>
            </a:r>
          </a:p>
        </p:txBody>
      </p:sp>
      <p:sp>
        <p:nvSpPr>
          <p:cNvPr id="7" name="TextBox 6">
            <a:extLst>
              <a:ext uri="{FF2B5EF4-FFF2-40B4-BE49-F238E27FC236}">
                <a16:creationId xmlns:a16="http://schemas.microsoft.com/office/drawing/2014/main" id="{61BD4CE0-3C6D-431E-843B-AC8839127D93}"/>
              </a:ext>
            </a:extLst>
          </p:cNvPr>
          <p:cNvSpPr txBox="1"/>
          <p:nvPr/>
        </p:nvSpPr>
        <p:spPr>
          <a:xfrm>
            <a:off x="9258300" y="2520434"/>
            <a:ext cx="1732462" cy="369332"/>
          </a:xfrm>
          <a:prstGeom prst="rect">
            <a:avLst/>
          </a:prstGeom>
          <a:noFill/>
        </p:spPr>
        <p:txBody>
          <a:bodyPr wrap="none" rtlCol="0">
            <a:spAutoFit/>
          </a:bodyPr>
          <a:lstStyle/>
          <a:p>
            <a:r>
              <a:rPr lang="en-GB" dirty="0">
                <a:solidFill>
                  <a:srgbClr val="FF0000"/>
                </a:solidFill>
              </a:rPr>
              <a:t>Murphy et al ‘12</a:t>
            </a:r>
          </a:p>
        </p:txBody>
      </p:sp>
      <p:sp>
        <p:nvSpPr>
          <p:cNvPr id="6" name="TextBox 5">
            <a:extLst>
              <a:ext uri="{FF2B5EF4-FFF2-40B4-BE49-F238E27FC236}">
                <a16:creationId xmlns:a16="http://schemas.microsoft.com/office/drawing/2014/main" id="{83337DBE-C7BB-4FA2-B5B8-5AD249CA19CD}"/>
              </a:ext>
            </a:extLst>
          </p:cNvPr>
          <p:cNvSpPr txBox="1"/>
          <p:nvPr/>
        </p:nvSpPr>
        <p:spPr>
          <a:xfrm>
            <a:off x="9639301" y="5353049"/>
            <a:ext cx="1607820" cy="923330"/>
          </a:xfrm>
          <a:prstGeom prst="rect">
            <a:avLst/>
          </a:prstGeom>
          <a:noFill/>
        </p:spPr>
        <p:txBody>
          <a:bodyPr wrap="square" rtlCol="0">
            <a:spAutoFit/>
          </a:bodyPr>
          <a:lstStyle/>
          <a:p>
            <a:r>
              <a:rPr lang="en-GB" dirty="0" err="1">
                <a:solidFill>
                  <a:schemeClr val="bg1"/>
                </a:solidFill>
              </a:rPr>
              <a:t>Abnar</a:t>
            </a:r>
            <a:r>
              <a:rPr lang="en-GB" dirty="0">
                <a:solidFill>
                  <a:schemeClr val="bg1"/>
                </a:solidFill>
              </a:rPr>
              <a:t>, Ahmed, </a:t>
            </a:r>
            <a:r>
              <a:rPr lang="en-GB" dirty="0" err="1">
                <a:solidFill>
                  <a:schemeClr val="bg1"/>
                </a:solidFill>
              </a:rPr>
              <a:t>Mijnheer</a:t>
            </a:r>
            <a:r>
              <a:rPr lang="en-GB" dirty="0">
                <a:solidFill>
                  <a:schemeClr val="bg1"/>
                </a:solidFill>
              </a:rPr>
              <a:t> &amp; </a:t>
            </a:r>
            <a:r>
              <a:rPr lang="en-GB" dirty="0" err="1">
                <a:solidFill>
                  <a:schemeClr val="bg1"/>
                </a:solidFill>
              </a:rPr>
              <a:t>Zuidema</a:t>
            </a:r>
            <a:r>
              <a:rPr lang="en-GB" dirty="0">
                <a:solidFill>
                  <a:schemeClr val="bg1"/>
                </a:solidFill>
              </a:rPr>
              <a:t>, 2018</a:t>
            </a:r>
          </a:p>
        </p:txBody>
      </p:sp>
    </p:spTree>
    <p:extLst>
      <p:ext uri="{BB962C8B-B14F-4D97-AF65-F5344CB8AC3E}">
        <p14:creationId xmlns:p14="http://schemas.microsoft.com/office/powerpoint/2010/main" val="1645138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5CEE7-62B1-4425-AE29-B3265136BE2C}"/>
              </a:ext>
            </a:extLst>
          </p:cNvPr>
          <p:cNvSpPr>
            <a:spLocks noGrp="1"/>
          </p:cNvSpPr>
          <p:nvPr>
            <p:ph type="title"/>
          </p:nvPr>
        </p:nvSpPr>
        <p:spPr/>
        <p:txBody>
          <a:bodyPr/>
          <a:lstStyle/>
          <a:p>
            <a:r>
              <a:rPr lang="en-GB" dirty="0" err="1"/>
              <a:t>Zijn</a:t>
            </a:r>
            <a:r>
              <a:rPr lang="en-GB" dirty="0"/>
              <a:t> </a:t>
            </a:r>
            <a:r>
              <a:rPr lang="en-GB" dirty="0" err="1"/>
              <a:t>je</a:t>
            </a:r>
            <a:r>
              <a:rPr lang="en-GB" dirty="0"/>
              <a:t> </a:t>
            </a:r>
            <a:r>
              <a:rPr lang="en-GB" dirty="0" err="1"/>
              <a:t>gedachten</a:t>
            </a:r>
            <a:r>
              <a:rPr lang="en-GB" dirty="0"/>
              <a:t> </a:t>
            </a:r>
            <a:r>
              <a:rPr lang="en-GB" dirty="0" err="1"/>
              <a:t>veilig</a:t>
            </a:r>
            <a:r>
              <a:rPr lang="en-GB" dirty="0"/>
              <a:t>?</a:t>
            </a:r>
          </a:p>
        </p:txBody>
      </p:sp>
      <p:sp>
        <p:nvSpPr>
          <p:cNvPr id="3" name="Text Placeholder 2">
            <a:extLst>
              <a:ext uri="{FF2B5EF4-FFF2-40B4-BE49-F238E27FC236}">
                <a16:creationId xmlns:a16="http://schemas.microsoft.com/office/drawing/2014/main" id="{DBC5C28F-68A1-4BBB-8A8D-3FF5CB1C55F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1986541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lh5.googleusercontent.com/qicfWVJfUkfHWf1_Vx2TQKNGiwFmNlxWIB_b4eqL0xiJPB3rQSJ7QpY5WrIYhxvaB9I-aqBle9M3pN9SmEOjYOyc8pM4tJomVsYKwJhROhVtpVDqEhjjAgU9mIiuxik927zUOYu5-Rc">
            <a:extLst>
              <a:ext uri="{FF2B5EF4-FFF2-40B4-BE49-F238E27FC236}">
                <a16:creationId xmlns:a16="http://schemas.microsoft.com/office/drawing/2014/main" id="{B81E5B6C-2A4A-4F40-8730-E22880AAC6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1" y="430552"/>
            <a:ext cx="10434750" cy="59854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966097F-7778-4883-B168-250DA37ABF2A}"/>
              </a:ext>
            </a:extLst>
          </p:cNvPr>
          <p:cNvPicPr>
            <a:picLocks noChangeAspect="1"/>
          </p:cNvPicPr>
          <p:nvPr/>
        </p:nvPicPr>
        <p:blipFill rotWithShape="1">
          <a:blip r:embed="rId3">
            <a:extLst>
              <a:ext uri="{28A0092B-C50C-407E-A947-70E740481C1C}">
                <a14:useLocalDpi xmlns:a14="http://schemas.microsoft.com/office/drawing/2010/main" val="0"/>
              </a:ext>
            </a:extLst>
          </a:blip>
          <a:srcRect l="27295" t="27653" r="37761"/>
          <a:stretch/>
        </p:blipFill>
        <p:spPr>
          <a:xfrm>
            <a:off x="4617720" y="3840480"/>
            <a:ext cx="3063240" cy="3931920"/>
          </a:xfrm>
          <a:prstGeom prst="rect">
            <a:avLst/>
          </a:prstGeom>
        </p:spPr>
      </p:pic>
    </p:spTree>
    <p:extLst>
      <p:ext uri="{BB962C8B-B14F-4D97-AF65-F5344CB8AC3E}">
        <p14:creationId xmlns:p14="http://schemas.microsoft.com/office/powerpoint/2010/main" val="2686804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lh6.googleusercontent.com/PViYQJbGqfWJZEfijbNc8QZABHG4xDVE-6lGbpwjg0JfPhD1RTndd_03-rJ-CO_aTJQM6aP_gxqKnHlNqXusaeDBO75bIr5gtGC4dVvGFz7kUmtVKQiL-WqgZO4UKNW_fImo89pdfq8">
            <a:extLst>
              <a:ext uri="{FF2B5EF4-FFF2-40B4-BE49-F238E27FC236}">
                <a16:creationId xmlns:a16="http://schemas.microsoft.com/office/drawing/2014/main" id="{B5B89590-884A-4042-ADA9-9DB41B08C8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328" y="1569720"/>
            <a:ext cx="4851273" cy="466344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6D2345FA-A36F-44F3-A838-FCC9C3FACDA0}"/>
              </a:ext>
            </a:extLst>
          </p:cNvPr>
          <p:cNvCxnSpPr/>
          <p:nvPr/>
        </p:nvCxnSpPr>
        <p:spPr>
          <a:xfrm flipV="1">
            <a:off x="7101840" y="4251960"/>
            <a:ext cx="3276600" cy="131064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11564E13-241D-49F9-8BB6-E893C8D5D76D}"/>
              </a:ext>
            </a:extLst>
          </p:cNvPr>
          <p:cNvSpPr>
            <a:spLocks noGrp="1"/>
          </p:cNvSpPr>
          <p:nvPr>
            <p:ph type="title"/>
          </p:nvPr>
        </p:nvSpPr>
        <p:spPr/>
        <p:txBody>
          <a:bodyPr/>
          <a:lstStyle/>
          <a:p>
            <a:r>
              <a:rPr lang="en-GB" dirty="0" err="1"/>
              <a:t>Denk</a:t>
            </a:r>
            <a:r>
              <a:rPr lang="en-GB" dirty="0"/>
              <a:t> </a:t>
            </a:r>
            <a:r>
              <a:rPr lang="en-GB" dirty="0" err="1"/>
              <a:t>je</a:t>
            </a:r>
            <a:r>
              <a:rPr lang="en-GB" dirty="0"/>
              <a:t> </a:t>
            </a:r>
            <a:r>
              <a:rPr lang="en-GB" dirty="0" err="1"/>
              <a:t>aan</a:t>
            </a:r>
            <a:r>
              <a:rPr lang="en-GB" dirty="0"/>
              <a:t> </a:t>
            </a:r>
            <a:r>
              <a:rPr lang="en-GB" dirty="0" err="1"/>
              <a:t>een</a:t>
            </a:r>
            <a:r>
              <a:rPr lang="en-GB" dirty="0"/>
              <a:t> </a:t>
            </a:r>
            <a:r>
              <a:rPr lang="en-GB" dirty="0" err="1"/>
              <a:t>kat</a:t>
            </a:r>
            <a:r>
              <a:rPr lang="en-GB" dirty="0"/>
              <a:t> of </a:t>
            </a:r>
            <a:r>
              <a:rPr lang="en-GB" dirty="0" err="1"/>
              <a:t>een</a:t>
            </a:r>
            <a:r>
              <a:rPr lang="en-GB" dirty="0"/>
              <a:t> </a:t>
            </a:r>
            <a:r>
              <a:rPr lang="en-GB" dirty="0" err="1"/>
              <a:t>hond</a:t>
            </a:r>
            <a:r>
              <a:rPr lang="en-GB" dirty="0"/>
              <a:t>?</a:t>
            </a:r>
          </a:p>
        </p:txBody>
      </p:sp>
      <p:sp>
        <p:nvSpPr>
          <p:cNvPr id="7" name="Rectangle 6">
            <a:extLst>
              <a:ext uri="{FF2B5EF4-FFF2-40B4-BE49-F238E27FC236}">
                <a16:creationId xmlns:a16="http://schemas.microsoft.com/office/drawing/2014/main" id="{F5B1FBEA-4343-43EC-9F21-0BF51A381638}"/>
              </a:ext>
            </a:extLst>
          </p:cNvPr>
          <p:cNvSpPr/>
          <p:nvPr/>
        </p:nvSpPr>
        <p:spPr>
          <a:xfrm>
            <a:off x="10220156" y="3482519"/>
            <a:ext cx="1045479" cy="769441"/>
          </a:xfrm>
          <a:prstGeom prst="rect">
            <a:avLst/>
          </a:prstGeom>
        </p:spPr>
        <p:txBody>
          <a:bodyPr wrap="none">
            <a:spAutoFit/>
          </a:bodyPr>
          <a:lstStyle/>
          <a:p>
            <a:r>
              <a:rPr lang="nl-NL" sz="4400" dirty="0"/>
              <a:t>dog</a:t>
            </a:r>
            <a:endParaRPr lang="en-GB" sz="4400" dirty="0"/>
          </a:p>
        </p:txBody>
      </p:sp>
      <p:cxnSp>
        <p:nvCxnSpPr>
          <p:cNvPr id="8" name="Straight Arrow Connector 7">
            <a:extLst>
              <a:ext uri="{FF2B5EF4-FFF2-40B4-BE49-F238E27FC236}">
                <a16:creationId xmlns:a16="http://schemas.microsoft.com/office/drawing/2014/main" id="{2A009DF8-61A3-4B71-B183-097D5A7457DC}"/>
              </a:ext>
            </a:extLst>
          </p:cNvPr>
          <p:cNvCxnSpPr>
            <a:cxnSpLocks/>
          </p:cNvCxnSpPr>
          <p:nvPr/>
        </p:nvCxnSpPr>
        <p:spPr>
          <a:xfrm flipV="1">
            <a:off x="7101840" y="3482519"/>
            <a:ext cx="593237" cy="1942921"/>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B209ABA-B674-4DBC-828A-01AC401D5B18}"/>
              </a:ext>
            </a:extLst>
          </p:cNvPr>
          <p:cNvSpPr/>
          <p:nvPr/>
        </p:nvSpPr>
        <p:spPr>
          <a:xfrm>
            <a:off x="6891982" y="2655721"/>
            <a:ext cx="873637" cy="769441"/>
          </a:xfrm>
          <a:prstGeom prst="rect">
            <a:avLst/>
          </a:prstGeom>
        </p:spPr>
        <p:txBody>
          <a:bodyPr wrap="none">
            <a:spAutoFit/>
          </a:bodyPr>
          <a:lstStyle/>
          <a:p>
            <a:r>
              <a:rPr lang="nl-NL" sz="4400" dirty="0"/>
              <a:t>cat</a:t>
            </a:r>
            <a:endParaRPr lang="en-GB" sz="4400" dirty="0"/>
          </a:p>
        </p:txBody>
      </p:sp>
      <p:cxnSp>
        <p:nvCxnSpPr>
          <p:cNvPr id="12" name="Straight Arrow Connector 11">
            <a:extLst>
              <a:ext uri="{FF2B5EF4-FFF2-40B4-BE49-F238E27FC236}">
                <a16:creationId xmlns:a16="http://schemas.microsoft.com/office/drawing/2014/main" id="{9E81C4B8-FF73-43E6-BBA0-2CE7196CA88D}"/>
              </a:ext>
            </a:extLst>
          </p:cNvPr>
          <p:cNvCxnSpPr>
            <a:cxnSpLocks/>
          </p:cNvCxnSpPr>
          <p:nvPr/>
        </p:nvCxnSpPr>
        <p:spPr>
          <a:xfrm flipV="1">
            <a:off x="7101840" y="2173860"/>
            <a:ext cx="1638300" cy="330893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D32B0AB9-1D59-438C-BBA8-D29DECFD70C0}"/>
              </a:ext>
            </a:extLst>
          </p:cNvPr>
          <p:cNvSpPr/>
          <p:nvPr/>
        </p:nvSpPr>
        <p:spPr>
          <a:xfrm>
            <a:off x="8297002" y="1432442"/>
            <a:ext cx="2968633" cy="769441"/>
          </a:xfrm>
          <a:prstGeom prst="rect">
            <a:avLst/>
          </a:prstGeom>
        </p:spPr>
        <p:txBody>
          <a:bodyPr wrap="none">
            <a:spAutoFit/>
          </a:bodyPr>
          <a:lstStyle/>
          <a:p>
            <a:r>
              <a:rPr lang="nl-NL" sz="4400" dirty="0"/>
              <a:t>voorspelling</a:t>
            </a:r>
            <a:endParaRPr lang="en-GB" sz="4400" dirty="0"/>
          </a:p>
        </p:txBody>
      </p:sp>
    </p:spTree>
    <p:extLst>
      <p:ext uri="{BB962C8B-B14F-4D97-AF65-F5344CB8AC3E}">
        <p14:creationId xmlns:p14="http://schemas.microsoft.com/office/powerpoint/2010/main" val="199371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B107B-5E08-4C90-96B7-0E1AD6F2C70F}"/>
              </a:ext>
            </a:extLst>
          </p:cNvPr>
          <p:cNvSpPr>
            <a:spLocks noGrp="1"/>
          </p:cNvSpPr>
          <p:nvPr>
            <p:ph type="title"/>
          </p:nvPr>
        </p:nvSpPr>
        <p:spPr/>
        <p:txBody>
          <a:bodyPr/>
          <a:lstStyle/>
          <a:p>
            <a:r>
              <a:rPr lang="en-GB" dirty="0" err="1"/>
              <a:t>Kansen</a:t>
            </a:r>
            <a:r>
              <a:rPr lang="en-GB" dirty="0"/>
              <a:t> </a:t>
            </a:r>
            <a:r>
              <a:rPr lang="en-GB" dirty="0" err="1"/>
              <a:t>voor</a:t>
            </a:r>
            <a:r>
              <a:rPr lang="en-GB" dirty="0"/>
              <a:t> </a:t>
            </a:r>
            <a:r>
              <a:rPr lang="en-GB" dirty="0" err="1"/>
              <a:t>fundamenteel</a:t>
            </a:r>
            <a:r>
              <a:rPr lang="en-GB" dirty="0"/>
              <a:t> </a:t>
            </a:r>
            <a:r>
              <a:rPr lang="en-GB" dirty="0" err="1"/>
              <a:t>onderzoek</a:t>
            </a:r>
            <a:r>
              <a:rPr lang="en-GB" dirty="0"/>
              <a:t>?</a:t>
            </a:r>
          </a:p>
        </p:txBody>
      </p:sp>
      <p:sp>
        <p:nvSpPr>
          <p:cNvPr id="3" name="Text Placeholder 2">
            <a:extLst>
              <a:ext uri="{FF2B5EF4-FFF2-40B4-BE49-F238E27FC236}">
                <a16:creationId xmlns:a16="http://schemas.microsoft.com/office/drawing/2014/main" id="{AFB895E7-580F-462B-804F-B80100F4317C}"/>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40454027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lh4.googleusercontent.com/h7od2KkEUp0XHnZAAoXRBwjDlwq_yNQ8VYBSqDJXCoSjACE3DBKktcLxRcMdQAiG12UxkjzwpfL-_2-8WbYBsKQFyjm61zVsugw0qi81jhUcNb2zn6So-7t_48Wz5SK2xehBpnpaCsQ">
            <a:extLst>
              <a:ext uri="{FF2B5EF4-FFF2-40B4-BE49-F238E27FC236}">
                <a16:creationId xmlns:a16="http://schemas.microsoft.com/office/drawing/2014/main" id="{8EBB3395-A229-4066-84B3-BC0BA98792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640" y="249435"/>
            <a:ext cx="10317480" cy="63792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220560B-A15A-4EC5-A2A7-E873EA8827DA}"/>
              </a:ext>
            </a:extLst>
          </p:cNvPr>
          <p:cNvSpPr txBox="1"/>
          <p:nvPr/>
        </p:nvSpPr>
        <p:spPr>
          <a:xfrm>
            <a:off x="1192184" y="676212"/>
            <a:ext cx="4073236" cy="1569660"/>
          </a:xfrm>
          <a:prstGeom prst="rect">
            <a:avLst/>
          </a:prstGeom>
          <a:noFill/>
        </p:spPr>
        <p:txBody>
          <a:bodyPr wrap="square" rtlCol="0">
            <a:spAutoFit/>
          </a:bodyPr>
          <a:lstStyle/>
          <a:p>
            <a:pPr algn="ctr"/>
            <a:r>
              <a:rPr lang="en-GB" sz="3200" dirty="0" err="1">
                <a:solidFill>
                  <a:schemeClr val="bg1"/>
                </a:solidFill>
              </a:rPr>
              <a:t>Semantische</a:t>
            </a:r>
            <a:r>
              <a:rPr lang="en-GB" sz="3200" dirty="0">
                <a:solidFill>
                  <a:schemeClr val="bg1"/>
                </a:solidFill>
              </a:rPr>
              <a:t> </a:t>
            </a:r>
            <a:r>
              <a:rPr lang="en-GB" sz="3200" dirty="0" err="1">
                <a:solidFill>
                  <a:schemeClr val="bg1"/>
                </a:solidFill>
              </a:rPr>
              <a:t>ruimte</a:t>
            </a:r>
            <a:r>
              <a:rPr lang="en-GB" sz="3200" dirty="0">
                <a:solidFill>
                  <a:schemeClr val="bg1"/>
                </a:solidFill>
              </a:rPr>
              <a:t> op basis van </a:t>
            </a:r>
            <a:r>
              <a:rPr lang="en-GB" sz="3200" dirty="0" err="1">
                <a:solidFill>
                  <a:schemeClr val="bg1"/>
                </a:solidFill>
              </a:rPr>
              <a:t>grammaticale</a:t>
            </a:r>
            <a:r>
              <a:rPr lang="en-GB" sz="3200" dirty="0">
                <a:solidFill>
                  <a:schemeClr val="bg1"/>
                </a:solidFill>
              </a:rPr>
              <a:t> analyse van </a:t>
            </a:r>
            <a:r>
              <a:rPr lang="en-GB" sz="3200" dirty="0" err="1">
                <a:solidFill>
                  <a:schemeClr val="bg1"/>
                </a:solidFill>
              </a:rPr>
              <a:t>zinnen</a:t>
            </a:r>
            <a:endParaRPr lang="en-GB" sz="3200" dirty="0">
              <a:solidFill>
                <a:schemeClr val="bg1"/>
              </a:solidFill>
            </a:endParaRPr>
          </a:p>
        </p:txBody>
      </p:sp>
      <p:cxnSp>
        <p:nvCxnSpPr>
          <p:cNvPr id="5" name="Straight Arrow Connector 4">
            <a:extLst>
              <a:ext uri="{FF2B5EF4-FFF2-40B4-BE49-F238E27FC236}">
                <a16:creationId xmlns:a16="http://schemas.microsoft.com/office/drawing/2014/main" id="{AABC6B53-0AB1-4680-89D3-20B19008C8BF}"/>
              </a:ext>
            </a:extLst>
          </p:cNvPr>
          <p:cNvCxnSpPr/>
          <p:nvPr/>
        </p:nvCxnSpPr>
        <p:spPr>
          <a:xfrm>
            <a:off x="3695700" y="2423160"/>
            <a:ext cx="0" cy="50292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37C33FE5-C897-4C28-886B-7A8F47C1CE7B}"/>
              </a:ext>
            </a:extLst>
          </p:cNvPr>
          <p:cNvCxnSpPr>
            <a:cxnSpLocks/>
          </p:cNvCxnSpPr>
          <p:nvPr/>
        </p:nvCxnSpPr>
        <p:spPr>
          <a:xfrm>
            <a:off x="5265420" y="1280486"/>
            <a:ext cx="1607820" cy="114267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935974C-1991-4E0E-800B-A157E9254DF6}"/>
              </a:ext>
            </a:extLst>
          </p:cNvPr>
          <p:cNvSpPr txBox="1"/>
          <p:nvPr/>
        </p:nvSpPr>
        <p:spPr>
          <a:xfrm>
            <a:off x="7324206" y="2020103"/>
            <a:ext cx="4073236" cy="1569660"/>
          </a:xfrm>
          <a:prstGeom prst="rect">
            <a:avLst/>
          </a:prstGeom>
          <a:noFill/>
        </p:spPr>
        <p:txBody>
          <a:bodyPr wrap="square" rtlCol="0">
            <a:spAutoFit/>
          </a:bodyPr>
          <a:lstStyle/>
          <a:p>
            <a:pPr algn="ctr"/>
            <a:r>
              <a:rPr lang="en-GB" sz="3200" dirty="0" err="1">
                <a:solidFill>
                  <a:schemeClr val="bg1"/>
                </a:solidFill>
              </a:rPr>
              <a:t>Semantische</a:t>
            </a:r>
            <a:r>
              <a:rPr lang="en-GB" sz="3200" dirty="0">
                <a:solidFill>
                  <a:schemeClr val="bg1"/>
                </a:solidFill>
              </a:rPr>
              <a:t> </a:t>
            </a:r>
            <a:r>
              <a:rPr lang="en-GB" sz="3200" dirty="0" err="1">
                <a:solidFill>
                  <a:schemeClr val="bg1"/>
                </a:solidFill>
              </a:rPr>
              <a:t>ruimte</a:t>
            </a:r>
            <a:r>
              <a:rPr lang="en-GB" sz="3200" dirty="0">
                <a:solidFill>
                  <a:schemeClr val="bg1"/>
                </a:solidFill>
              </a:rPr>
              <a:t> op basis van </a:t>
            </a:r>
            <a:r>
              <a:rPr lang="en-GB" sz="3200" dirty="0" err="1">
                <a:solidFill>
                  <a:schemeClr val="bg1"/>
                </a:solidFill>
              </a:rPr>
              <a:t>perceptueel-motorische</a:t>
            </a:r>
            <a:r>
              <a:rPr lang="en-GB" sz="3200" dirty="0">
                <a:solidFill>
                  <a:schemeClr val="bg1"/>
                </a:solidFill>
              </a:rPr>
              <a:t> </a:t>
            </a:r>
            <a:r>
              <a:rPr lang="en-GB" sz="3200" dirty="0" err="1">
                <a:solidFill>
                  <a:schemeClr val="bg1"/>
                </a:solidFill>
              </a:rPr>
              <a:t>associaties</a:t>
            </a:r>
            <a:endParaRPr lang="en-GB" sz="3200" dirty="0">
              <a:solidFill>
                <a:schemeClr val="bg1"/>
              </a:solidFill>
            </a:endParaRPr>
          </a:p>
        </p:txBody>
      </p:sp>
      <p:cxnSp>
        <p:nvCxnSpPr>
          <p:cNvPr id="8" name="Straight Arrow Connector 7">
            <a:extLst>
              <a:ext uri="{FF2B5EF4-FFF2-40B4-BE49-F238E27FC236}">
                <a16:creationId xmlns:a16="http://schemas.microsoft.com/office/drawing/2014/main" id="{4B9D08DD-4225-4DF4-9637-79D1EB4BC1A7}"/>
              </a:ext>
            </a:extLst>
          </p:cNvPr>
          <p:cNvCxnSpPr>
            <a:cxnSpLocks/>
          </p:cNvCxnSpPr>
          <p:nvPr/>
        </p:nvCxnSpPr>
        <p:spPr>
          <a:xfrm flipH="1">
            <a:off x="7597140" y="3589763"/>
            <a:ext cx="1629987" cy="42944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32E2203-91FF-45CE-8206-FB9D77628290}"/>
              </a:ext>
            </a:extLst>
          </p:cNvPr>
          <p:cNvCxnSpPr>
            <a:cxnSpLocks/>
          </p:cNvCxnSpPr>
          <p:nvPr/>
        </p:nvCxnSpPr>
        <p:spPr>
          <a:xfrm flipH="1">
            <a:off x="4405745" y="2823883"/>
            <a:ext cx="2918461" cy="171398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37BD11E-204B-4EC4-B6A5-5A59AE7D3A7D}"/>
              </a:ext>
            </a:extLst>
          </p:cNvPr>
          <p:cNvSpPr txBox="1"/>
          <p:nvPr/>
        </p:nvSpPr>
        <p:spPr>
          <a:xfrm>
            <a:off x="9639301" y="5353049"/>
            <a:ext cx="1607820" cy="923330"/>
          </a:xfrm>
          <a:prstGeom prst="rect">
            <a:avLst/>
          </a:prstGeom>
          <a:noFill/>
        </p:spPr>
        <p:txBody>
          <a:bodyPr wrap="square" rtlCol="0">
            <a:spAutoFit/>
          </a:bodyPr>
          <a:lstStyle/>
          <a:p>
            <a:r>
              <a:rPr lang="en-GB" dirty="0" err="1">
                <a:solidFill>
                  <a:schemeClr val="bg1"/>
                </a:solidFill>
              </a:rPr>
              <a:t>Abnar</a:t>
            </a:r>
            <a:r>
              <a:rPr lang="en-GB" dirty="0">
                <a:solidFill>
                  <a:schemeClr val="bg1"/>
                </a:solidFill>
              </a:rPr>
              <a:t>, Ahmed, </a:t>
            </a:r>
            <a:r>
              <a:rPr lang="en-GB" dirty="0" err="1">
                <a:solidFill>
                  <a:schemeClr val="bg1"/>
                </a:solidFill>
              </a:rPr>
              <a:t>Mijnheer</a:t>
            </a:r>
            <a:r>
              <a:rPr lang="en-GB" dirty="0">
                <a:solidFill>
                  <a:schemeClr val="bg1"/>
                </a:solidFill>
              </a:rPr>
              <a:t> &amp; </a:t>
            </a:r>
            <a:r>
              <a:rPr lang="en-GB" dirty="0" err="1">
                <a:solidFill>
                  <a:schemeClr val="bg1"/>
                </a:solidFill>
              </a:rPr>
              <a:t>Zuidema</a:t>
            </a:r>
            <a:r>
              <a:rPr lang="en-GB" dirty="0">
                <a:solidFill>
                  <a:schemeClr val="bg1"/>
                </a:solidFill>
              </a:rPr>
              <a:t>, 2018</a:t>
            </a:r>
          </a:p>
        </p:txBody>
      </p:sp>
    </p:spTree>
    <p:extLst>
      <p:ext uri="{BB962C8B-B14F-4D97-AF65-F5344CB8AC3E}">
        <p14:creationId xmlns:p14="http://schemas.microsoft.com/office/powerpoint/2010/main" val="206351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ECB0E-DDF8-4D32-8297-7BB1CE9186F5}"/>
              </a:ext>
            </a:extLst>
          </p:cNvPr>
          <p:cNvSpPr>
            <a:spLocks noGrp="1"/>
          </p:cNvSpPr>
          <p:nvPr>
            <p:ph type="title"/>
          </p:nvPr>
        </p:nvSpPr>
        <p:spPr>
          <a:xfrm>
            <a:off x="546100" y="2042"/>
            <a:ext cx="10515600" cy="1325563"/>
          </a:xfrm>
        </p:spPr>
        <p:txBody>
          <a:bodyPr/>
          <a:lstStyle/>
          <a:p>
            <a:r>
              <a:rPr lang="en-GB" dirty="0" err="1"/>
              <a:t>Conclusie</a:t>
            </a:r>
            <a:endParaRPr lang="en-GB" dirty="0"/>
          </a:p>
        </p:txBody>
      </p:sp>
      <p:sp>
        <p:nvSpPr>
          <p:cNvPr id="3" name="Content Placeholder 2">
            <a:extLst>
              <a:ext uri="{FF2B5EF4-FFF2-40B4-BE49-F238E27FC236}">
                <a16:creationId xmlns:a16="http://schemas.microsoft.com/office/drawing/2014/main" id="{6755CCD3-9522-499F-979E-0529925CC829}"/>
              </a:ext>
            </a:extLst>
          </p:cNvPr>
          <p:cNvSpPr>
            <a:spLocks noGrp="1"/>
          </p:cNvSpPr>
          <p:nvPr>
            <p:ph idx="1"/>
          </p:nvPr>
        </p:nvSpPr>
        <p:spPr>
          <a:xfrm>
            <a:off x="1351418" y="1327605"/>
            <a:ext cx="10515600" cy="4351338"/>
          </a:xfrm>
        </p:spPr>
        <p:txBody>
          <a:bodyPr/>
          <a:lstStyle/>
          <a:p>
            <a:r>
              <a:rPr lang="en-GB" dirty="0"/>
              <a:t>Machine learning </a:t>
            </a:r>
            <a:r>
              <a:rPr lang="en-GB" dirty="0" err="1"/>
              <a:t>en</a:t>
            </a:r>
            <a:r>
              <a:rPr lang="en-GB" dirty="0"/>
              <a:t> </a:t>
            </a:r>
            <a:r>
              <a:rPr lang="en-GB" dirty="0" err="1"/>
              <a:t>computationele</a:t>
            </a:r>
            <a:r>
              <a:rPr lang="en-GB" dirty="0"/>
              <a:t> </a:t>
            </a:r>
            <a:r>
              <a:rPr lang="en-GB" dirty="0" err="1"/>
              <a:t>taalkunde</a:t>
            </a:r>
            <a:r>
              <a:rPr lang="en-GB" dirty="0"/>
              <a:t>: </a:t>
            </a:r>
            <a:r>
              <a:rPr lang="en-GB" dirty="0" err="1"/>
              <a:t>meer</a:t>
            </a:r>
            <a:r>
              <a:rPr lang="en-GB" dirty="0"/>
              <a:t> </a:t>
            </a:r>
            <a:r>
              <a:rPr lang="en-GB" dirty="0" err="1"/>
              <a:t>en</a:t>
            </a:r>
            <a:r>
              <a:rPr lang="en-GB" dirty="0"/>
              <a:t> </a:t>
            </a:r>
            <a:r>
              <a:rPr lang="en-GB" dirty="0" err="1"/>
              <a:t>andere</a:t>
            </a:r>
            <a:r>
              <a:rPr lang="en-GB" dirty="0"/>
              <a:t> </a:t>
            </a:r>
            <a:r>
              <a:rPr lang="en-GB" dirty="0" err="1"/>
              <a:t>informatie</a:t>
            </a:r>
            <a:r>
              <a:rPr lang="en-GB" dirty="0"/>
              <a:t> </a:t>
            </a:r>
            <a:r>
              <a:rPr lang="en-GB" dirty="0" err="1"/>
              <a:t>uit</a:t>
            </a:r>
            <a:r>
              <a:rPr lang="en-GB" dirty="0"/>
              <a:t> </a:t>
            </a:r>
            <a:r>
              <a:rPr lang="en-GB" dirty="0" err="1"/>
              <a:t>hersenscans</a:t>
            </a:r>
            <a:r>
              <a:rPr lang="en-GB" dirty="0"/>
              <a:t> </a:t>
            </a:r>
            <a:r>
              <a:rPr lang="en-GB" dirty="0" err="1"/>
              <a:t>gehaald</a:t>
            </a:r>
            <a:endParaRPr lang="en-GB" dirty="0"/>
          </a:p>
          <a:p>
            <a:r>
              <a:rPr lang="en-GB" dirty="0" err="1"/>
              <a:t>Geïnformeerde</a:t>
            </a:r>
            <a:r>
              <a:rPr lang="en-GB" dirty="0"/>
              <a:t> </a:t>
            </a:r>
            <a:r>
              <a:rPr lang="en-GB" dirty="0" err="1"/>
              <a:t>gok</a:t>
            </a:r>
            <a:r>
              <a:rPr lang="en-GB" dirty="0"/>
              <a:t> over </a:t>
            </a:r>
            <a:r>
              <a:rPr lang="en-GB" dirty="0" err="1"/>
              <a:t>welk</a:t>
            </a:r>
            <a:r>
              <a:rPr lang="en-GB" dirty="0"/>
              <a:t> </a:t>
            </a:r>
            <a:r>
              <a:rPr lang="en-GB" dirty="0" err="1"/>
              <a:t>woord</a:t>
            </a:r>
            <a:r>
              <a:rPr lang="en-GB" dirty="0"/>
              <a:t> </a:t>
            </a:r>
            <a:r>
              <a:rPr lang="en-GB" dirty="0" err="1"/>
              <a:t>je</a:t>
            </a:r>
            <a:r>
              <a:rPr lang="en-GB" dirty="0"/>
              <a:t> </a:t>
            </a:r>
            <a:r>
              <a:rPr lang="en-GB" dirty="0" err="1"/>
              <a:t>hebt</a:t>
            </a:r>
            <a:r>
              <a:rPr lang="en-GB" dirty="0"/>
              <a:t> </a:t>
            </a:r>
            <a:r>
              <a:rPr lang="en-GB" dirty="0" err="1"/>
              <a:t>gezien</a:t>
            </a:r>
            <a:r>
              <a:rPr lang="en-GB" dirty="0"/>
              <a:t> – </a:t>
            </a:r>
            <a:r>
              <a:rPr lang="en-GB" dirty="0" err="1"/>
              <a:t>gedachten</a:t>
            </a:r>
            <a:r>
              <a:rPr lang="en-GB" dirty="0"/>
              <a:t> </a:t>
            </a:r>
            <a:r>
              <a:rPr lang="en-GB" dirty="0" err="1"/>
              <a:t>zijn</a:t>
            </a:r>
            <a:r>
              <a:rPr lang="en-GB" dirty="0"/>
              <a:t> nog </a:t>
            </a:r>
            <a:r>
              <a:rPr lang="en-GB" dirty="0" err="1"/>
              <a:t>veilig</a:t>
            </a:r>
            <a:r>
              <a:rPr lang="en-GB" dirty="0"/>
              <a:t> (</a:t>
            </a:r>
            <a:r>
              <a:rPr lang="en-GB" dirty="0" err="1"/>
              <a:t>voorlopig</a:t>
            </a:r>
            <a:r>
              <a:rPr lang="en-GB" dirty="0"/>
              <a:t>!)</a:t>
            </a:r>
          </a:p>
          <a:p>
            <a:r>
              <a:rPr lang="en-GB" dirty="0" err="1"/>
              <a:t>Spannende</a:t>
            </a:r>
            <a:r>
              <a:rPr lang="en-GB" dirty="0"/>
              <a:t> </a:t>
            </a:r>
            <a:r>
              <a:rPr lang="en-GB" dirty="0" err="1"/>
              <a:t>ontwikkeling</a:t>
            </a:r>
            <a:r>
              <a:rPr lang="en-GB" dirty="0"/>
              <a:t> </a:t>
            </a:r>
            <a:r>
              <a:rPr lang="en-GB" dirty="0" err="1"/>
              <a:t>voor</a:t>
            </a:r>
            <a:r>
              <a:rPr lang="en-GB" dirty="0"/>
              <a:t> de </a:t>
            </a:r>
            <a:r>
              <a:rPr lang="en-GB" dirty="0" err="1"/>
              <a:t>taalwetenschap</a:t>
            </a:r>
            <a:r>
              <a:rPr lang="en-GB" dirty="0"/>
              <a:t>: </a:t>
            </a:r>
            <a:r>
              <a:rPr lang="en-GB" dirty="0" err="1"/>
              <a:t>taalmodellen</a:t>
            </a:r>
            <a:r>
              <a:rPr lang="en-GB" dirty="0"/>
              <a:t> </a:t>
            </a:r>
            <a:r>
              <a:rPr lang="en-GB" dirty="0" err="1"/>
              <a:t>toetsen</a:t>
            </a:r>
            <a:r>
              <a:rPr lang="en-GB" dirty="0"/>
              <a:t> </a:t>
            </a:r>
            <a:r>
              <a:rPr lang="en-GB" dirty="0" err="1"/>
              <a:t>aan</a:t>
            </a:r>
            <a:r>
              <a:rPr lang="en-GB" dirty="0"/>
              <a:t> </a:t>
            </a:r>
            <a:r>
              <a:rPr lang="en-GB" dirty="0" err="1"/>
              <a:t>hersendata</a:t>
            </a:r>
            <a:r>
              <a:rPr lang="en-GB" dirty="0"/>
              <a:t>.</a:t>
            </a:r>
          </a:p>
        </p:txBody>
      </p:sp>
      <p:sp>
        <p:nvSpPr>
          <p:cNvPr id="4" name="TextBox 3">
            <a:extLst>
              <a:ext uri="{FF2B5EF4-FFF2-40B4-BE49-F238E27FC236}">
                <a16:creationId xmlns:a16="http://schemas.microsoft.com/office/drawing/2014/main" id="{83A94899-615E-4026-8EBB-5DE29AB81337}"/>
              </a:ext>
            </a:extLst>
          </p:cNvPr>
          <p:cNvSpPr txBox="1"/>
          <p:nvPr/>
        </p:nvSpPr>
        <p:spPr>
          <a:xfrm>
            <a:off x="9816712" y="5397302"/>
            <a:ext cx="1938095" cy="923330"/>
          </a:xfrm>
          <a:prstGeom prst="rect">
            <a:avLst/>
          </a:prstGeom>
          <a:noFill/>
        </p:spPr>
        <p:txBody>
          <a:bodyPr wrap="none" rtlCol="0">
            <a:spAutoFit/>
          </a:bodyPr>
          <a:lstStyle/>
          <a:p>
            <a:pPr algn="ctr"/>
            <a:r>
              <a:rPr lang="en-GB" dirty="0"/>
              <a:t>Bachelor &amp; Master</a:t>
            </a:r>
          </a:p>
          <a:p>
            <a:pPr algn="ctr"/>
            <a:r>
              <a:rPr lang="en-GB" dirty="0" err="1"/>
              <a:t>Kunstmatige</a:t>
            </a:r>
            <a:endParaRPr lang="en-GB" dirty="0"/>
          </a:p>
          <a:p>
            <a:pPr algn="ctr"/>
            <a:r>
              <a:rPr lang="en-GB" dirty="0" err="1"/>
              <a:t>Intelliigentie</a:t>
            </a:r>
            <a:endParaRPr lang="en-GB" dirty="0"/>
          </a:p>
        </p:txBody>
      </p:sp>
      <p:sp>
        <p:nvSpPr>
          <p:cNvPr id="6" name="TextBox 5">
            <a:extLst>
              <a:ext uri="{FF2B5EF4-FFF2-40B4-BE49-F238E27FC236}">
                <a16:creationId xmlns:a16="http://schemas.microsoft.com/office/drawing/2014/main" id="{135B63DF-18B3-4649-A931-B6DA636C72DD}"/>
              </a:ext>
            </a:extLst>
          </p:cNvPr>
          <p:cNvSpPr txBox="1"/>
          <p:nvPr/>
        </p:nvSpPr>
        <p:spPr>
          <a:xfrm>
            <a:off x="8173255" y="5315862"/>
            <a:ext cx="1113766" cy="1200329"/>
          </a:xfrm>
          <a:prstGeom prst="rect">
            <a:avLst/>
          </a:prstGeom>
          <a:noFill/>
        </p:spPr>
        <p:txBody>
          <a:bodyPr wrap="none" rtlCol="0">
            <a:spAutoFit/>
          </a:bodyPr>
          <a:lstStyle/>
          <a:p>
            <a:pPr algn="ctr"/>
            <a:r>
              <a:rPr lang="en-GB" dirty="0"/>
              <a:t>Master</a:t>
            </a:r>
          </a:p>
          <a:p>
            <a:pPr algn="ctr"/>
            <a:r>
              <a:rPr lang="en-GB" dirty="0"/>
              <a:t>Brain &amp;</a:t>
            </a:r>
          </a:p>
          <a:p>
            <a:pPr algn="ctr"/>
            <a:r>
              <a:rPr lang="en-GB" dirty="0" err="1"/>
              <a:t>Cognitiive</a:t>
            </a:r>
            <a:endParaRPr lang="en-GB" dirty="0"/>
          </a:p>
          <a:p>
            <a:pPr algn="ctr"/>
            <a:r>
              <a:rPr lang="en-GB" dirty="0"/>
              <a:t>Science</a:t>
            </a:r>
          </a:p>
        </p:txBody>
      </p:sp>
      <p:sp>
        <p:nvSpPr>
          <p:cNvPr id="7" name="TextBox 6">
            <a:extLst>
              <a:ext uri="{FF2B5EF4-FFF2-40B4-BE49-F238E27FC236}">
                <a16:creationId xmlns:a16="http://schemas.microsoft.com/office/drawing/2014/main" id="{5ED60E9E-0C0B-4EA3-A3F1-7C3C179C3800}"/>
              </a:ext>
            </a:extLst>
          </p:cNvPr>
          <p:cNvSpPr txBox="1"/>
          <p:nvPr/>
        </p:nvSpPr>
        <p:spPr>
          <a:xfrm>
            <a:off x="5970542" y="5315861"/>
            <a:ext cx="1673022" cy="1200329"/>
          </a:xfrm>
          <a:prstGeom prst="rect">
            <a:avLst/>
          </a:prstGeom>
          <a:noFill/>
        </p:spPr>
        <p:txBody>
          <a:bodyPr wrap="none" rtlCol="0">
            <a:spAutoFit/>
          </a:bodyPr>
          <a:lstStyle/>
          <a:p>
            <a:pPr algn="ctr"/>
            <a:r>
              <a:rPr lang="en-GB" dirty="0"/>
              <a:t>Bachelor</a:t>
            </a:r>
          </a:p>
          <a:p>
            <a:pPr algn="ctr"/>
            <a:r>
              <a:rPr lang="en-GB" dirty="0"/>
              <a:t>Cognition, </a:t>
            </a:r>
          </a:p>
          <a:p>
            <a:pPr algn="ctr"/>
            <a:r>
              <a:rPr lang="en-GB" dirty="0"/>
              <a:t>Language &amp; </a:t>
            </a:r>
          </a:p>
          <a:p>
            <a:pPr algn="ctr"/>
            <a:r>
              <a:rPr lang="en-GB" dirty="0"/>
              <a:t>Communication</a:t>
            </a:r>
          </a:p>
        </p:txBody>
      </p:sp>
      <p:sp>
        <p:nvSpPr>
          <p:cNvPr id="8" name="TextBox 7">
            <a:extLst>
              <a:ext uri="{FF2B5EF4-FFF2-40B4-BE49-F238E27FC236}">
                <a16:creationId xmlns:a16="http://schemas.microsoft.com/office/drawing/2014/main" id="{30E064A0-BB61-495B-B749-721A7D4F9E1E}"/>
              </a:ext>
            </a:extLst>
          </p:cNvPr>
          <p:cNvSpPr txBox="1"/>
          <p:nvPr/>
        </p:nvSpPr>
        <p:spPr>
          <a:xfrm>
            <a:off x="2334489" y="4679236"/>
            <a:ext cx="3469411" cy="369332"/>
          </a:xfrm>
          <a:prstGeom prst="rect">
            <a:avLst/>
          </a:prstGeom>
          <a:noFill/>
        </p:spPr>
        <p:txBody>
          <a:bodyPr wrap="none" rtlCol="0">
            <a:spAutoFit/>
          </a:bodyPr>
          <a:lstStyle/>
          <a:p>
            <a:r>
              <a:rPr lang="en-GB" dirty="0"/>
              <a:t>staff.fnwi.uva.nl/</a:t>
            </a:r>
            <a:r>
              <a:rPr lang="en-GB" dirty="0" err="1"/>
              <a:t>w.zuidema</a:t>
            </a:r>
            <a:r>
              <a:rPr lang="en-GB" dirty="0"/>
              <a:t>/</a:t>
            </a:r>
            <a:r>
              <a:rPr lang="en-GB" dirty="0" err="1"/>
              <a:t>clclab</a:t>
            </a:r>
            <a:r>
              <a:rPr lang="en-GB" dirty="0"/>
              <a:t>/</a:t>
            </a:r>
          </a:p>
        </p:txBody>
      </p:sp>
      <p:pic>
        <p:nvPicPr>
          <p:cNvPr id="9" name="Picture 8">
            <a:extLst>
              <a:ext uri="{FF2B5EF4-FFF2-40B4-BE49-F238E27FC236}">
                <a16:creationId xmlns:a16="http://schemas.microsoft.com/office/drawing/2014/main" id="{72839115-27C4-4B59-AF3F-53D4AA1B1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418" y="4499134"/>
            <a:ext cx="4746762" cy="2165668"/>
          </a:xfrm>
          <a:prstGeom prst="rect">
            <a:avLst/>
          </a:prstGeom>
        </p:spPr>
      </p:pic>
    </p:spTree>
    <p:extLst>
      <p:ext uri="{BB962C8B-B14F-4D97-AF65-F5344CB8AC3E}">
        <p14:creationId xmlns:p14="http://schemas.microsoft.com/office/powerpoint/2010/main" val="3806050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3FC14-7976-224B-B669-B8C915C8AC02}"/>
              </a:ext>
            </a:extLst>
          </p:cNvPr>
          <p:cNvSpPr>
            <a:spLocks noGrp="1"/>
          </p:cNvSpPr>
          <p:nvPr>
            <p:ph type="title"/>
          </p:nvPr>
        </p:nvSpPr>
        <p:spPr/>
        <p:txBody>
          <a:bodyPr/>
          <a:lstStyle/>
          <a:p>
            <a:r>
              <a:rPr lang="en-US" dirty="0" err="1"/>
              <a:t>Kan</a:t>
            </a:r>
            <a:r>
              <a:rPr lang="en-US" dirty="0"/>
              <a:t> </a:t>
            </a:r>
            <a:r>
              <a:rPr lang="en-US" dirty="0" err="1"/>
              <a:t>je</a:t>
            </a:r>
            <a:r>
              <a:rPr lang="en-US" dirty="0"/>
              <a:t> </a:t>
            </a:r>
            <a:r>
              <a:rPr lang="en-US" dirty="0" err="1"/>
              <a:t>je</a:t>
            </a:r>
            <a:r>
              <a:rPr lang="en-US" dirty="0"/>
              <a:t> </a:t>
            </a:r>
            <a:r>
              <a:rPr lang="en-US" dirty="0" err="1"/>
              <a:t>gedachten</a:t>
            </a:r>
            <a:r>
              <a:rPr lang="en-US" dirty="0"/>
              <a:t> </a:t>
            </a:r>
            <a:r>
              <a:rPr lang="en-US" dirty="0" err="1"/>
              <a:t>laten</a:t>
            </a:r>
            <a:r>
              <a:rPr lang="en-US" dirty="0"/>
              <a:t> </a:t>
            </a:r>
            <a:r>
              <a:rPr lang="en-US" dirty="0" err="1"/>
              <a:t>lezen</a:t>
            </a:r>
            <a:endParaRPr lang="en-US" dirty="0"/>
          </a:p>
        </p:txBody>
      </p:sp>
      <p:sp>
        <p:nvSpPr>
          <p:cNvPr id="3" name="Content Placeholder 2">
            <a:extLst>
              <a:ext uri="{FF2B5EF4-FFF2-40B4-BE49-F238E27FC236}">
                <a16:creationId xmlns:a16="http://schemas.microsoft.com/office/drawing/2014/main" id="{7770A8CF-29F4-2C4D-81EA-58524DE9C7F7}"/>
              </a:ext>
            </a:extLst>
          </p:cNvPr>
          <p:cNvSpPr>
            <a:spLocks noGrp="1"/>
          </p:cNvSpPr>
          <p:nvPr>
            <p:ph idx="1"/>
          </p:nvPr>
        </p:nvSpPr>
        <p:spPr/>
        <p:txBody>
          <a:bodyPr/>
          <a:lstStyle/>
          <a:p>
            <a:pPr marL="0" indent="0">
              <a:buNone/>
            </a:pPr>
            <a:r>
              <a:rPr lang="en-US" dirty="0"/>
              <a:t>Wat </a:t>
            </a:r>
            <a:r>
              <a:rPr lang="en-US" dirty="0" err="1"/>
              <a:t>eet</a:t>
            </a:r>
            <a:r>
              <a:rPr lang="en-US" dirty="0"/>
              <a:t> Karel? 	vs. 		</a:t>
            </a:r>
            <a:r>
              <a:rPr lang="en-US" dirty="0" err="1"/>
              <a:t>Wie</a:t>
            </a:r>
            <a:r>
              <a:rPr lang="en-US" dirty="0"/>
              <a:t> </a:t>
            </a:r>
            <a:r>
              <a:rPr lang="en-US" dirty="0" err="1"/>
              <a:t>eet</a:t>
            </a:r>
            <a:r>
              <a:rPr lang="en-US" dirty="0"/>
              <a:t> </a:t>
            </a:r>
            <a:r>
              <a:rPr lang="en-US" dirty="0" err="1"/>
              <a:t>er</a:t>
            </a:r>
            <a:r>
              <a:rPr lang="en-US" dirty="0"/>
              <a:t> brood?</a:t>
            </a:r>
          </a:p>
          <a:p>
            <a:pPr marL="0" indent="0">
              <a:buNone/>
            </a:pPr>
            <a:endParaRPr lang="en-US" dirty="0"/>
          </a:p>
          <a:p>
            <a:pPr marL="0" indent="0">
              <a:buNone/>
            </a:pPr>
            <a:endParaRPr lang="en-US" dirty="0"/>
          </a:p>
          <a:p>
            <a:pPr marL="0" indent="0">
              <a:buNone/>
            </a:pPr>
            <a:r>
              <a:rPr lang="en-US" dirty="0"/>
              <a:t>Karel </a:t>
            </a:r>
            <a:r>
              <a:rPr lang="en-US" dirty="0" err="1"/>
              <a:t>eet</a:t>
            </a:r>
            <a:r>
              <a:rPr lang="en-US" dirty="0"/>
              <a:t> brood.</a:t>
            </a:r>
          </a:p>
          <a:p>
            <a:endParaRPr lang="en-US" dirty="0"/>
          </a:p>
        </p:txBody>
      </p:sp>
    </p:spTree>
    <p:extLst>
      <p:ext uri="{BB962C8B-B14F-4D97-AF65-F5344CB8AC3E}">
        <p14:creationId xmlns:p14="http://schemas.microsoft.com/office/powerpoint/2010/main" val="7313228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F60C4-4014-9E43-9921-615B69426F24}"/>
              </a:ext>
            </a:extLst>
          </p:cNvPr>
          <p:cNvSpPr>
            <a:spLocks noGrp="1"/>
          </p:cNvSpPr>
          <p:nvPr>
            <p:ph type="title"/>
          </p:nvPr>
        </p:nvSpPr>
        <p:spPr/>
        <p:txBody>
          <a:bodyPr/>
          <a:lstStyle/>
          <a:p>
            <a:r>
              <a:rPr lang="en-US" dirty="0" err="1"/>
              <a:t>Kan</a:t>
            </a:r>
            <a:r>
              <a:rPr lang="en-US" dirty="0"/>
              <a:t> </a:t>
            </a:r>
            <a:r>
              <a:rPr lang="en-US" dirty="0" err="1"/>
              <a:t>je</a:t>
            </a:r>
            <a:r>
              <a:rPr lang="en-US" dirty="0"/>
              <a:t> </a:t>
            </a:r>
            <a:r>
              <a:rPr lang="en-US" dirty="0" err="1"/>
              <a:t>je</a:t>
            </a:r>
            <a:r>
              <a:rPr lang="en-US" dirty="0"/>
              <a:t> </a:t>
            </a:r>
            <a:r>
              <a:rPr lang="en-US" dirty="0" err="1"/>
              <a:t>gedachten</a:t>
            </a:r>
            <a:r>
              <a:rPr lang="en-US" dirty="0"/>
              <a:t> </a:t>
            </a:r>
            <a:r>
              <a:rPr lang="en-US" dirty="0" err="1"/>
              <a:t>laten</a:t>
            </a:r>
            <a:r>
              <a:rPr lang="en-US" dirty="0"/>
              <a:t> </a:t>
            </a:r>
            <a:r>
              <a:rPr lang="en-US" dirty="0" err="1"/>
              <a:t>lezen</a:t>
            </a:r>
            <a:r>
              <a:rPr lang="en-US" dirty="0"/>
              <a:t>?</a:t>
            </a:r>
          </a:p>
        </p:txBody>
      </p:sp>
      <p:sp>
        <p:nvSpPr>
          <p:cNvPr id="3" name="Content Placeholder 2">
            <a:extLst>
              <a:ext uri="{FF2B5EF4-FFF2-40B4-BE49-F238E27FC236}">
                <a16:creationId xmlns:a16="http://schemas.microsoft.com/office/drawing/2014/main" id="{B0979228-7D17-4C42-95CF-E7AC412B007D}"/>
              </a:ext>
            </a:extLst>
          </p:cNvPr>
          <p:cNvSpPr>
            <a:spLocks noGrp="1"/>
          </p:cNvSpPr>
          <p:nvPr>
            <p:ph idx="1"/>
          </p:nvPr>
        </p:nvSpPr>
        <p:spPr/>
        <p:txBody>
          <a:bodyPr/>
          <a:lstStyle/>
          <a:p>
            <a:pPr marL="0" indent="0">
              <a:buNone/>
            </a:pPr>
            <a:r>
              <a:rPr lang="nl-NL" dirty="0"/>
              <a:t>Stel: één spel kaarten verdeeld over drie mensen</a:t>
            </a:r>
          </a:p>
          <a:p>
            <a:pPr marL="0" indent="0">
              <a:buNone/>
            </a:pPr>
            <a:r>
              <a:rPr lang="nl-NL" dirty="0"/>
              <a:t>Jij hebt drie kaarten: schoppen aas, ruiten aas, harten aas.</a:t>
            </a:r>
          </a:p>
          <a:p>
            <a:pPr marL="0" indent="0">
              <a:buNone/>
            </a:pPr>
            <a:r>
              <a:rPr lang="nl-NL" dirty="0"/>
              <a:t>Je wilt nu de klaver aas, je mag het aan één persoon vragen</a:t>
            </a:r>
          </a:p>
          <a:p>
            <a:pPr marL="0" indent="0">
              <a:buNone/>
            </a:pPr>
            <a:endParaRPr lang="nl-NL" dirty="0"/>
          </a:p>
          <a:p>
            <a:pPr marL="0" indent="0">
              <a:buNone/>
            </a:pPr>
            <a:r>
              <a:rPr lang="nl-NL" dirty="0"/>
              <a:t>Hoe vraag je dat?</a:t>
            </a:r>
          </a:p>
          <a:p>
            <a:pPr marL="0" indent="0">
              <a:buNone/>
            </a:pPr>
            <a:endParaRPr lang="nl-NL" dirty="0"/>
          </a:p>
          <a:p>
            <a:pPr marL="0" indent="0">
              <a:buNone/>
            </a:pPr>
            <a:r>
              <a:rPr lang="nl-NL" dirty="0"/>
              <a:t>[opname]</a:t>
            </a:r>
          </a:p>
        </p:txBody>
      </p:sp>
    </p:spTree>
    <p:extLst>
      <p:ext uri="{BB962C8B-B14F-4D97-AF65-F5344CB8AC3E}">
        <p14:creationId xmlns:p14="http://schemas.microsoft.com/office/powerpoint/2010/main" val="23161393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F60C4-4014-9E43-9921-615B69426F24}"/>
              </a:ext>
            </a:extLst>
          </p:cNvPr>
          <p:cNvSpPr>
            <a:spLocks noGrp="1"/>
          </p:cNvSpPr>
          <p:nvPr>
            <p:ph type="title"/>
          </p:nvPr>
        </p:nvSpPr>
        <p:spPr/>
        <p:txBody>
          <a:bodyPr/>
          <a:lstStyle/>
          <a:p>
            <a:r>
              <a:rPr lang="en-US" dirty="0" err="1"/>
              <a:t>Kan</a:t>
            </a:r>
            <a:r>
              <a:rPr lang="en-US" dirty="0"/>
              <a:t> </a:t>
            </a:r>
            <a:r>
              <a:rPr lang="en-US" dirty="0" err="1"/>
              <a:t>je</a:t>
            </a:r>
            <a:r>
              <a:rPr lang="en-US" dirty="0"/>
              <a:t> </a:t>
            </a:r>
            <a:r>
              <a:rPr lang="en-US" dirty="0" err="1"/>
              <a:t>je</a:t>
            </a:r>
            <a:r>
              <a:rPr lang="en-US" dirty="0"/>
              <a:t> </a:t>
            </a:r>
            <a:r>
              <a:rPr lang="en-US" dirty="0" err="1"/>
              <a:t>gedachten</a:t>
            </a:r>
            <a:r>
              <a:rPr lang="en-US" dirty="0"/>
              <a:t> </a:t>
            </a:r>
            <a:r>
              <a:rPr lang="en-US" dirty="0" err="1"/>
              <a:t>laten</a:t>
            </a:r>
            <a:r>
              <a:rPr lang="en-US" dirty="0"/>
              <a:t> </a:t>
            </a:r>
            <a:r>
              <a:rPr lang="en-US" dirty="0" err="1"/>
              <a:t>lezen</a:t>
            </a:r>
            <a:r>
              <a:rPr lang="en-US" dirty="0"/>
              <a:t>?</a:t>
            </a:r>
          </a:p>
        </p:txBody>
      </p:sp>
      <p:sp>
        <p:nvSpPr>
          <p:cNvPr id="3" name="Content Placeholder 2">
            <a:extLst>
              <a:ext uri="{FF2B5EF4-FFF2-40B4-BE49-F238E27FC236}">
                <a16:creationId xmlns:a16="http://schemas.microsoft.com/office/drawing/2014/main" id="{B0979228-7D17-4C42-95CF-E7AC412B007D}"/>
              </a:ext>
            </a:extLst>
          </p:cNvPr>
          <p:cNvSpPr>
            <a:spLocks noGrp="1"/>
          </p:cNvSpPr>
          <p:nvPr>
            <p:ph idx="1"/>
          </p:nvPr>
        </p:nvSpPr>
        <p:spPr/>
        <p:txBody>
          <a:bodyPr/>
          <a:lstStyle/>
          <a:p>
            <a:pPr marL="0" indent="0">
              <a:buNone/>
            </a:pPr>
            <a:r>
              <a:rPr lang="en-US" dirty="0"/>
              <a:t>Nu:</a:t>
            </a:r>
          </a:p>
          <a:p>
            <a:pPr marL="0" indent="0">
              <a:buNone/>
            </a:pPr>
            <a:r>
              <a:rPr lang="en-US" dirty="0" err="1"/>
              <a:t>Jij</a:t>
            </a:r>
            <a:r>
              <a:rPr lang="en-US" dirty="0"/>
              <a:t> </a:t>
            </a:r>
            <a:r>
              <a:rPr lang="en-US" dirty="0" err="1"/>
              <a:t>hebt</a:t>
            </a:r>
            <a:r>
              <a:rPr lang="en-US" dirty="0"/>
              <a:t> </a:t>
            </a:r>
            <a:r>
              <a:rPr lang="en-US" dirty="0" err="1"/>
              <a:t>drie</a:t>
            </a:r>
            <a:r>
              <a:rPr lang="en-US" dirty="0"/>
              <a:t> </a:t>
            </a:r>
            <a:r>
              <a:rPr lang="en-US" dirty="0" err="1"/>
              <a:t>kaarten</a:t>
            </a:r>
            <a:r>
              <a:rPr lang="en-US" dirty="0"/>
              <a:t>: </a:t>
            </a:r>
            <a:r>
              <a:rPr lang="en-US" dirty="0" err="1"/>
              <a:t>klaver</a:t>
            </a:r>
            <a:r>
              <a:rPr lang="en-US" dirty="0"/>
              <a:t> twee, </a:t>
            </a:r>
            <a:r>
              <a:rPr lang="en-US" dirty="0" err="1"/>
              <a:t>klaver</a:t>
            </a:r>
            <a:r>
              <a:rPr lang="en-US" dirty="0"/>
              <a:t> </a:t>
            </a:r>
            <a:r>
              <a:rPr lang="en-US" dirty="0" err="1"/>
              <a:t>drie</a:t>
            </a:r>
            <a:r>
              <a:rPr lang="en-US" dirty="0"/>
              <a:t>, </a:t>
            </a:r>
            <a:r>
              <a:rPr lang="en-US" dirty="0" err="1"/>
              <a:t>klaver</a:t>
            </a:r>
            <a:r>
              <a:rPr lang="en-US" dirty="0"/>
              <a:t> </a:t>
            </a:r>
            <a:r>
              <a:rPr lang="en-US" dirty="0" err="1"/>
              <a:t>vier</a:t>
            </a:r>
            <a:r>
              <a:rPr lang="en-US" dirty="0"/>
              <a:t>.</a:t>
            </a:r>
          </a:p>
          <a:p>
            <a:pPr marL="0" indent="0">
              <a:buNone/>
            </a:pPr>
            <a:r>
              <a:rPr lang="en-US" dirty="0" err="1"/>
              <a:t>Je</a:t>
            </a:r>
            <a:r>
              <a:rPr lang="en-US" dirty="0"/>
              <a:t> wilt de </a:t>
            </a:r>
            <a:r>
              <a:rPr lang="en-US" dirty="0" err="1"/>
              <a:t>klaver</a:t>
            </a:r>
            <a:r>
              <a:rPr lang="en-US" dirty="0"/>
              <a:t> </a:t>
            </a:r>
            <a:r>
              <a:rPr lang="en-US" dirty="0" err="1"/>
              <a:t>aas</a:t>
            </a:r>
            <a:endParaRPr lang="en-US" dirty="0"/>
          </a:p>
          <a:p>
            <a:pPr marL="0" indent="0">
              <a:buNone/>
            </a:pPr>
            <a:endParaRPr lang="en-US" dirty="0"/>
          </a:p>
          <a:p>
            <a:pPr marL="0" indent="0">
              <a:buNone/>
            </a:pPr>
            <a:r>
              <a:rPr lang="en-US" dirty="0"/>
              <a:t>Hoe </a:t>
            </a:r>
            <a:r>
              <a:rPr lang="en-US" dirty="0" err="1"/>
              <a:t>vraag</a:t>
            </a:r>
            <a:r>
              <a:rPr lang="en-US" dirty="0"/>
              <a:t> </a:t>
            </a:r>
            <a:r>
              <a:rPr lang="en-US" dirty="0" err="1"/>
              <a:t>je</a:t>
            </a:r>
            <a:r>
              <a:rPr lang="en-US" dirty="0"/>
              <a:t> </a:t>
            </a:r>
            <a:r>
              <a:rPr lang="en-US" dirty="0" err="1"/>
              <a:t>dat</a:t>
            </a:r>
            <a:r>
              <a:rPr lang="en-US" dirty="0"/>
              <a:t>?</a:t>
            </a:r>
          </a:p>
          <a:p>
            <a:pPr marL="0" indent="0">
              <a:buNone/>
            </a:pPr>
            <a:endParaRPr lang="en-US" dirty="0"/>
          </a:p>
          <a:p>
            <a:pPr marL="0" indent="0">
              <a:buNone/>
            </a:pPr>
            <a:r>
              <a:rPr lang="en-US" dirty="0"/>
              <a:t>[</a:t>
            </a:r>
            <a:r>
              <a:rPr lang="en-US" dirty="0" err="1"/>
              <a:t>opname</a:t>
            </a:r>
            <a:r>
              <a:rPr lang="en-US" dirty="0"/>
              <a:t>]</a:t>
            </a:r>
          </a:p>
        </p:txBody>
      </p:sp>
    </p:spTree>
    <p:extLst>
      <p:ext uri="{BB962C8B-B14F-4D97-AF65-F5344CB8AC3E}">
        <p14:creationId xmlns:p14="http://schemas.microsoft.com/office/powerpoint/2010/main" val="1709368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6.googleusercontent.com/SHlokMmV0WbRZtLI893_qpPRoNpdw_ZXnBmBzbcPWxgSf5Rbes895QG0mkHPusGdPmOSa3AXmhO3HacMFBMlACDCBEBu6L_XQl8FPArVDE3pYLLBCHMjt3ti3mSdlTGB9NKnzqBP6nI">
            <a:extLst>
              <a:ext uri="{FF2B5EF4-FFF2-40B4-BE49-F238E27FC236}">
                <a16:creationId xmlns:a16="http://schemas.microsoft.com/office/drawing/2014/main" id="{E788AE83-CF71-4CB6-8EC4-C4A6D16E8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444" y="344556"/>
            <a:ext cx="4902270" cy="503514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8E26CF03-0D3C-4BA3-BE38-15BE9C58AD46}"/>
              </a:ext>
            </a:extLst>
          </p:cNvPr>
          <p:cNvSpPr txBox="1">
            <a:spLocks/>
          </p:cNvSpPr>
          <p:nvPr/>
        </p:nvSpPr>
        <p:spPr>
          <a:xfrm>
            <a:off x="2521427" y="5506278"/>
            <a:ext cx="3932237" cy="1600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carrot</a:t>
            </a:r>
          </a:p>
        </p:txBody>
      </p:sp>
    </p:spTree>
    <p:extLst>
      <p:ext uri="{BB962C8B-B14F-4D97-AF65-F5344CB8AC3E}">
        <p14:creationId xmlns:p14="http://schemas.microsoft.com/office/powerpoint/2010/main" val="7804080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18785-5256-0B47-94E0-05FB2A3FC37D}"/>
              </a:ext>
            </a:extLst>
          </p:cNvPr>
          <p:cNvSpPr>
            <a:spLocks noGrp="1"/>
          </p:cNvSpPr>
          <p:nvPr>
            <p:ph type="title"/>
          </p:nvPr>
        </p:nvSpPr>
        <p:spPr/>
        <p:txBody>
          <a:bodyPr/>
          <a:lstStyle/>
          <a:p>
            <a:r>
              <a:rPr lang="en-US" dirty="0" err="1"/>
              <a:t>Prosodie</a:t>
            </a:r>
            <a:r>
              <a:rPr lang="en-US" dirty="0"/>
              <a:t>: </a:t>
            </a:r>
            <a:r>
              <a:rPr lang="en-US" dirty="0" err="1"/>
              <a:t>opnames</a:t>
            </a:r>
            <a:r>
              <a:rPr lang="en-US" dirty="0"/>
              <a:t> </a:t>
            </a:r>
            <a:r>
              <a:rPr lang="en-US" dirty="0" err="1"/>
              <a:t>vergelijken</a:t>
            </a:r>
            <a:endParaRPr lang="en-US" dirty="0"/>
          </a:p>
        </p:txBody>
      </p:sp>
      <p:sp>
        <p:nvSpPr>
          <p:cNvPr id="3" name="Content Placeholder 2">
            <a:extLst>
              <a:ext uri="{FF2B5EF4-FFF2-40B4-BE49-F238E27FC236}">
                <a16:creationId xmlns:a16="http://schemas.microsoft.com/office/drawing/2014/main" id="{43C60AEC-74A7-BD47-A9E2-0A277F5610B2}"/>
              </a:ext>
            </a:extLst>
          </p:cNvPr>
          <p:cNvSpPr>
            <a:spLocks noGrp="1"/>
          </p:cNvSpPr>
          <p:nvPr>
            <p:ph idx="1"/>
          </p:nvPr>
        </p:nvSpPr>
        <p:spPr/>
        <p:txBody>
          <a:bodyPr/>
          <a:lstStyle/>
          <a:p>
            <a:r>
              <a:rPr lang="en-US" dirty="0" err="1"/>
              <a:t>Verlenging</a:t>
            </a:r>
            <a:endParaRPr lang="en-US" dirty="0"/>
          </a:p>
          <a:p>
            <a:r>
              <a:rPr lang="en-US" dirty="0" err="1"/>
              <a:t>Toonhoogte</a:t>
            </a:r>
            <a:endParaRPr lang="en-US" dirty="0"/>
          </a:p>
          <a:p>
            <a:pPr marL="0" indent="0">
              <a:buNone/>
            </a:pPr>
            <a:endParaRPr lang="en-US" dirty="0"/>
          </a:p>
          <a:p>
            <a:pPr marL="0" indent="0">
              <a:buNone/>
            </a:pPr>
            <a:r>
              <a:rPr lang="en-US" dirty="0" err="1"/>
              <a:t>Bekende</a:t>
            </a:r>
            <a:r>
              <a:rPr lang="en-US" dirty="0"/>
              <a:t> </a:t>
            </a:r>
            <a:r>
              <a:rPr lang="en-US" dirty="0" err="1"/>
              <a:t>informatie</a:t>
            </a:r>
            <a:r>
              <a:rPr lang="en-US" dirty="0"/>
              <a:t>:</a:t>
            </a:r>
          </a:p>
          <a:p>
            <a:r>
              <a:rPr lang="en-US" dirty="0" err="1"/>
              <a:t>eerder</a:t>
            </a:r>
            <a:r>
              <a:rPr lang="en-US" dirty="0"/>
              <a:t> in de zin</a:t>
            </a:r>
          </a:p>
          <a:p>
            <a:r>
              <a:rPr lang="en-US" dirty="0"/>
              <a:t>minder prominent (minder </a:t>
            </a:r>
            <a:r>
              <a:rPr lang="en-US" dirty="0" err="1"/>
              <a:t>toonhoogte</a:t>
            </a:r>
            <a:r>
              <a:rPr lang="en-US" dirty="0"/>
              <a:t>, </a:t>
            </a:r>
            <a:r>
              <a:rPr lang="en-US" dirty="0" err="1"/>
              <a:t>korter</a:t>
            </a:r>
            <a:r>
              <a:rPr lang="en-US" dirty="0"/>
              <a:t>)</a:t>
            </a:r>
          </a:p>
        </p:txBody>
      </p:sp>
    </p:spTree>
    <p:extLst>
      <p:ext uri="{BB962C8B-B14F-4D97-AF65-F5344CB8AC3E}">
        <p14:creationId xmlns:p14="http://schemas.microsoft.com/office/powerpoint/2010/main" val="34151141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1FCCF-1F6B-1D48-9BC2-951D8F1FD15E}"/>
              </a:ext>
            </a:extLst>
          </p:cNvPr>
          <p:cNvSpPr>
            <a:spLocks noGrp="1"/>
          </p:cNvSpPr>
          <p:nvPr>
            <p:ph type="title"/>
          </p:nvPr>
        </p:nvSpPr>
        <p:spPr/>
        <p:txBody>
          <a:bodyPr/>
          <a:lstStyle/>
          <a:p>
            <a:r>
              <a:rPr lang="en-US" dirty="0" err="1"/>
              <a:t>Prosodie</a:t>
            </a:r>
            <a:r>
              <a:rPr lang="en-US" dirty="0"/>
              <a:t> </a:t>
            </a:r>
            <a:r>
              <a:rPr lang="en-US" dirty="0" err="1"/>
              <a:t>en</a:t>
            </a:r>
            <a:r>
              <a:rPr lang="en-US" dirty="0"/>
              <a:t> </a:t>
            </a:r>
            <a:r>
              <a:rPr lang="en-US" dirty="0" err="1"/>
              <a:t>cognitie</a:t>
            </a:r>
            <a:endParaRPr lang="en-US" dirty="0"/>
          </a:p>
        </p:txBody>
      </p:sp>
      <p:sp>
        <p:nvSpPr>
          <p:cNvPr id="3" name="Content Placeholder 2">
            <a:extLst>
              <a:ext uri="{FF2B5EF4-FFF2-40B4-BE49-F238E27FC236}">
                <a16:creationId xmlns:a16="http://schemas.microsoft.com/office/drawing/2014/main" id="{0E4FA170-2F9B-3249-A0A7-75F90047E230}"/>
              </a:ext>
            </a:extLst>
          </p:cNvPr>
          <p:cNvSpPr>
            <a:spLocks noGrp="1"/>
          </p:cNvSpPr>
          <p:nvPr>
            <p:ph idx="1"/>
          </p:nvPr>
        </p:nvSpPr>
        <p:spPr/>
        <p:txBody>
          <a:bodyPr/>
          <a:lstStyle/>
          <a:p>
            <a:r>
              <a:rPr lang="en-US" dirty="0" err="1"/>
              <a:t>Doen</a:t>
            </a:r>
            <a:r>
              <a:rPr lang="en-US" dirty="0"/>
              <a:t> </a:t>
            </a:r>
            <a:r>
              <a:rPr lang="en-US" dirty="0" err="1"/>
              <a:t>mensen</a:t>
            </a:r>
            <a:r>
              <a:rPr lang="en-US" dirty="0"/>
              <a:t> </a:t>
            </a:r>
            <a:r>
              <a:rPr lang="en-US" dirty="0" err="1"/>
              <a:t>dit</a:t>
            </a:r>
            <a:r>
              <a:rPr lang="en-US" dirty="0"/>
              <a:t> </a:t>
            </a:r>
            <a:r>
              <a:rPr lang="en-US" dirty="0" err="1"/>
              <a:t>expres</a:t>
            </a:r>
            <a:r>
              <a:rPr lang="en-US" dirty="0"/>
              <a:t>?	</a:t>
            </a:r>
            <a:r>
              <a:rPr lang="en-US" dirty="0" err="1"/>
              <a:t>dan</a:t>
            </a:r>
            <a:r>
              <a:rPr lang="en-US" dirty="0"/>
              <a:t> </a:t>
            </a:r>
            <a:r>
              <a:rPr lang="en-US" dirty="0" err="1"/>
              <a:t>niet</a:t>
            </a:r>
            <a:r>
              <a:rPr lang="en-US" dirty="0"/>
              <a:t> </a:t>
            </a:r>
            <a:r>
              <a:rPr lang="en-US" dirty="0" err="1"/>
              <a:t>bij</a:t>
            </a:r>
            <a:r>
              <a:rPr lang="en-US" dirty="0"/>
              <a:t> </a:t>
            </a:r>
            <a:r>
              <a:rPr lang="en-US" dirty="0" err="1"/>
              <a:t>liegen</a:t>
            </a:r>
            <a:r>
              <a:rPr lang="en-US" dirty="0"/>
              <a:t> / </a:t>
            </a:r>
            <a:r>
              <a:rPr lang="en-US" dirty="0" err="1"/>
              <a:t>verbergen</a:t>
            </a:r>
            <a:endParaRPr lang="en-US" dirty="0"/>
          </a:p>
          <a:p>
            <a:r>
              <a:rPr lang="en-US" dirty="0" err="1"/>
              <a:t>Doen</a:t>
            </a:r>
            <a:r>
              <a:rPr lang="en-US" dirty="0"/>
              <a:t> </a:t>
            </a:r>
            <a:r>
              <a:rPr lang="en-US" dirty="0" err="1"/>
              <a:t>mensen</a:t>
            </a:r>
            <a:r>
              <a:rPr lang="en-US" dirty="0"/>
              <a:t> </a:t>
            </a:r>
            <a:r>
              <a:rPr lang="en-US" dirty="0" err="1"/>
              <a:t>dit</a:t>
            </a:r>
            <a:r>
              <a:rPr lang="en-US" dirty="0"/>
              <a:t> om </a:t>
            </a:r>
            <a:r>
              <a:rPr lang="en-US" dirty="0" err="1"/>
              <a:t>zichzelf</a:t>
            </a:r>
            <a:r>
              <a:rPr lang="en-US" dirty="0"/>
              <a:t> </a:t>
            </a:r>
            <a:r>
              <a:rPr lang="en-US" dirty="0" err="1"/>
              <a:t>te</a:t>
            </a:r>
            <a:r>
              <a:rPr lang="en-US" dirty="0"/>
              <a:t> </a:t>
            </a:r>
            <a:r>
              <a:rPr lang="en-US" dirty="0" err="1"/>
              <a:t>helpen</a:t>
            </a:r>
            <a:r>
              <a:rPr lang="en-US" dirty="0"/>
              <a:t>?	</a:t>
            </a:r>
            <a:r>
              <a:rPr lang="en-US" dirty="0" err="1"/>
              <a:t>dan</a:t>
            </a:r>
            <a:r>
              <a:rPr lang="en-US" dirty="0"/>
              <a:t> per </a:t>
            </a:r>
            <a:r>
              <a:rPr lang="en-US" dirty="0" err="1"/>
              <a:t>taal</a:t>
            </a:r>
            <a:r>
              <a:rPr lang="en-US" dirty="0"/>
              <a:t> </a:t>
            </a:r>
            <a:r>
              <a:rPr lang="en-US" dirty="0" err="1"/>
              <a:t>hetzelfde</a:t>
            </a:r>
            <a:endParaRPr lang="en-US" dirty="0"/>
          </a:p>
        </p:txBody>
      </p:sp>
    </p:spTree>
    <p:extLst>
      <p:ext uri="{BB962C8B-B14F-4D97-AF65-F5344CB8AC3E}">
        <p14:creationId xmlns:p14="http://schemas.microsoft.com/office/powerpoint/2010/main" val="2573151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E26CF03-0D3C-4BA3-BE38-15BE9C58AD46}"/>
              </a:ext>
            </a:extLst>
          </p:cNvPr>
          <p:cNvSpPr txBox="1">
            <a:spLocks/>
          </p:cNvSpPr>
          <p:nvPr/>
        </p:nvSpPr>
        <p:spPr>
          <a:xfrm>
            <a:off x="2521427" y="5506278"/>
            <a:ext cx="3932237" cy="1600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airplane</a:t>
            </a:r>
          </a:p>
        </p:txBody>
      </p:sp>
      <p:pic>
        <p:nvPicPr>
          <p:cNvPr id="4" name="Picture 3">
            <a:extLst>
              <a:ext uri="{FF2B5EF4-FFF2-40B4-BE49-F238E27FC236}">
                <a16:creationId xmlns:a16="http://schemas.microsoft.com/office/drawing/2014/main" id="{A4B60514-A27B-4BD0-8F9E-2B561169C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615" y="0"/>
            <a:ext cx="5366385" cy="6858000"/>
          </a:xfrm>
          <a:prstGeom prst="rect">
            <a:avLst/>
          </a:prstGeom>
        </p:spPr>
      </p:pic>
      <p:pic>
        <p:nvPicPr>
          <p:cNvPr id="7" name="Picture 6">
            <a:extLst>
              <a:ext uri="{FF2B5EF4-FFF2-40B4-BE49-F238E27FC236}">
                <a16:creationId xmlns:a16="http://schemas.microsoft.com/office/drawing/2014/main" id="{6C73E068-A559-4C8D-909E-0156F81913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728" y="1099930"/>
            <a:ext cx="5596549" cy="3962400"/>
          </a:xfrm>
          <a:prstGeom prst="rect">
            <a:avLst/>
          </a:prstGeom>
        </p:spPr>
      </p:pic>
    </p:spTree>
    <p:extLst>
      <p:ext uri="{BB962C8B-B14F-4D97-AF65-F5344CB8AC3E}">
        <p14:creationId xmlns:p14="http://schemas.microsoft.com/office/powerpoint/2010/main" val="137682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2AC9BB-24A7-4D46-BDE5-E602F1E9E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774" y="-3458496"/>
            <a:ext cx="18887767" cy="14165824"/>
          </a:xfrm>
          <a:prstGeom prst="rect">
            <a:avLst/>
          </a:prstGeom>
        </p:spPr>
      </p:pic>
      <p:sp>
        <p:nvSpPr>
          <p:cNvPr id="4" name="Title 3">
            <a:extLst>
              <a:ext uri="{FF2B5EF4-FFF2-40B4-BE49-F238E27FC236}">
                <a16:creationId xmlns:a16="http://schemas.microsoft.com/office/drawing/2014/main" id="{6AC4A685-A633-4998-B79C-033A1F7A218A}"/>
              </a:ext>
            </a:extLst>
          </p:cNvPr>
          <p:cNvSpPr>
            <a:spLocks noGrp="1"/>
          </p:cNvSpPr>
          <p:nvPr>
            <p:ph type="title"/>
          </p:nvPr>
        </p:nvSpPr>
        <p:spPr/>
        <p:txBody>
          <a:bodyPr/>
          <a:lstStyle/>
          <a:p>
            <a:r>
              <a:rPr lang="en-GB" dirty="0"/>
              <a:t>airplane</a:t>
            </a:r>
          </a:p>
        </p:txBody>
      </p:sp>
      <p:sp>
        <p:nvSpPr>
          <p:cNvPr id="2" name="TextBox 1">
            <a:extLst>
              <a:ext uri="{FF2B5EF4-FFF2-40B4-BE49-F238E27FC236}">
                <a16:creationId xmlns:a16="http://schemas.microsoft.com/office/drawing/2014/main" id="{F508E1CD-6201-400F-BDC0-B726E8005447}"/>
              </a:ext>
            </a:extLst>
          </p:cNvPr>
          <p:cNvSpPr txBox="1"/>
          <p:nvPr/>
        </p:nvSpPr>
        <p:spPr>
          <a:xfrm>
            <a:off x="839788" y="6197698"/>
            <a:ext cx="2655535" cy="646331"/>
          </a:xfrm>
          <a:prstGeom prst="rect">
            <a:avLst/>
          </a:prstGeom>
          <a:noFill/>
        </p:spPr>
        <p:txBody>
          <a:bodyPr wrap="none" rtlCol="0">
            <a:spAutoFit/>
          </a:bodyPr>
          <a:lstStyle/>
          <a:p>
            <a:r>
              <a:rPr lang="en-GB" dirty="0"/>
              <a:t>Data: Mitchell et al, 2008;</a:t>
            </a:r>
          </a:p>
          <a:p>
            <a:r>
              <a:rPr lang="en-GB" dirty="0" err="1"/>
              <a:t>Visualisatie</a:t>
            </a:r>
            <a:r>
              <a:rPr lang="en-GB" dirty="0"/>
              <a:t>: Samira </a:t>
            </a:r>
            <a:r>
              <a:rPr lang="en-GB" dirty="0" err="1"/>
              <a:t>Abnar</a:t>
            </a:r>
            <a:endParaRPr lang="en-GB" dirty="0"/>
          </a:p>
        </p:txBody>
      </p:sp>
    </p:spTree>
    <p:extLst>
      <p:ext uri="{BB962C8B-B14F-4D97-AF65-F5344CB8AC3E}">
        <p14:creationId xmlns:p14="http://schemas.microsoft.com/office/powerpoint/2010/main" val="1658037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2AC9BB-24A7-4D46-BDE5-E602F1E9E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774" y="-3458496"/>
            <a:ext cx="18887767" cy="14165823"/>
          </a:xfrm>
          <a:prstGeom prst="rect">
            <a:avLst/>
          </a:prstGeom>
        </p:spPr>
      </p:pic>
      <p:sp>
        <p:nvSpPr>
          <p:cNvPr id="4" name="Title 3">
            <a:extLst>
              <a:ext uri="{FF2B5EF4-FFF2-40B4-BE49-F238E27FC236}">
                <a16:creationId xmlns:a16="http://schemas.microsoft.com/office/drawing/2014/main" id="{6AC4A685-A633-4998-B79C-033A1F7A218A}"/>
              </a:ext>
            </a:extLst>
          </p:cNvPr>
          <p:cNvSpPr>
            <a:spLocks noGrp="1"/>
          </p:cNvSpPr>
          <p:nvPr>
            <p:ph type="title"/>
          </p:nvPr>
        </p:nvSpPr>
        <p:spPr/>
        <p:txBody>
          <a:bodyPr/>
          <a:lstStyle/>
          <a:p>
            <a:r>
              <a:rPr lang="en-GB" dirty="0"/>
              <a:t>car</a:t>
            </a:r>
          </a:p>
        </p:txBody>
      </p:sp>
    </p:spTree>
    <p:extLst>
      <p:ext uri="{BB962C8B-B14F-4D97-AF65-F5344CB8AC3E}">
        <p14:creationId xmlns:p14="http://schemas.microsoft.com/office/powerpoint/2010/main" val="562567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2AC9BB-24A7-4D46-BDE5-E602F1E9E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773" y="-3458496"/>
            <a:ext cx="18887765" cy="14165823"/>
          </a:xfrm>
          <a:prstGeom prst="rect">
            <a:avLst/>
          </a:prstGeom>
        </p:spPr>
      </p:pic>
      <p:sp>
        <p:nvSpPr>
          <p:cNvPr id="4" name="Title 3">
            <a:extLst>
              <a:ext uri="{FF2B5EF4-FFF2-40B4-BE49-F238E27FC236}">
                <a16:creationId xmlns:a16="http://schemas.microsoft.com/office/drawing/2014/main" id="{6AC4A685-A633-4998-B79C-033A1F7A218A}"/>
              </a:ext>
            </a:extLst>
          </p:cNvPr>
          <p:cNvSpPr>
            <a:spLocks noGrp="1"/>
          </p:cNvSpPr>
          <p:nvPr>
            <p:ph type="title"/>
          </p:nvPr>
        </p:nvSpPr>
        <p:spPr/>
        <p:txBody>
          <a:bodyPr/>
          <a:lstStyle/>
          <a:p>
            <a:r>
              <a:rPr lang="en-GB" dirty="0"/>
              <a:t>bicycle</a:t>
            </a:r>
          </a:p>
        </p:txBody>
      </p:sp>
    </p:spTree>
    <p:extLst>
      <p:ext uri="{BB962C8B-B14F-4D97-AF65-F5344CB8AC3E}">
        <p14:creationId xmlns:p14="http://schemas.microsoft.com/office/powerpoint/2010/main" val="68154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2AC9BB-24A7-4D46-BDE5-E602F1E9E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774" y="-3458496"/>
            <a:ext cx="18887768" cy="14165825"/>
          </a:xfrm>
          <a:prstGeom prst="rect">
            <a:avLst/>
          </a:prstGeom>
        </p:spPr>
      </p:pic>
      <p:sp>
        <p:nvSpPr>
          <p:cNvPr id="4" name="Title 3">
            <a:extLst>
              <a:ext uri="{FF2B5EF4-FFF2-40B4-BE49-F238E27FC236}">
                <a16:creationId xmlns:a16="http://schemas.microsoft.com/office/drawing/2014/main" id="{6AC4A685-A633-4998-B79C-033A1F7A218A}"/>
              </a:ext>
            </a:extLst>
          </p:cNvPr>
          <p:cNvSpPr>
            <a:spLocks noGrp="1"/>
          </p:cNvSpPr>
          <p:nvPr>
            <p:ph type="title"/>
          </p:nvPr>
        </p:nvSpPr>
        <p:spPr/>
        <p:txBody>
          <a:bodyPr/>
          <a:lstStyle/>
          <a:p>
            <a:r>
              <a:rPr lang="en-GB" dirty="0"/>
              <a:t>ant</a:t>
            </a:r>
          </a:p>
        </p:txBody>
      </p:sp>
    </p:spTree>
    <p:extLst>
      <p:ext uri="{BB962C8B-B14F-4D97-AF65-F5344CB8AC3E}">
        <p14:creationId xmlns:p14="http://schemas.microsoft.com/office/powerpoint/2010/main" val="2057764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3380</TotalTime>
  <Words>630</Words>
  <Application>Microsoft Macintosh PowerPoint</Application>
  <PresentationFormat>Widescreen</PresentationFormat>
  <Paragraphs>229</Paragraphs>
  <Slides>41</Slides>
  <Notes>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Calibri Light</vt:lpstr>
      <vt:lpstr>Office Theme</vt:lpstr>
      <vt:lpstr>Taal in je hoofd: Kunnen we afluisteren wat je denkt?</vt:lpstr>
      <vt:lpstr>PowerPoint Presentation</vt:lpstr>
      <vt:lpstr>Hersenscans (MRI)</vt:lpstr>
      <vt:lpstr>PowerPoint Presentation</vt:lpstr>
      <vt:lpstr>PowerPoint Presentation</vt:lpstr>
      <vt:lpstr>airplane</vt:lpstr>
      <vt:lpstr>car</vt:lpstr>
      <vt:lpstr>bicycle</vt:lpstr>
      <vt:lpstr>ant</vt:lpstr>
      <vt:lpstr>dog</vt:lpstr>
      <vt:lpstr>arm</vt:lpstr>
      <vt:lpstr>leg</vt:lpstr>
      <vt:lpstr>hand</vt:lpstr>
      <vt:lpstr>foot</vt:lpstr>
      <vt:lpstr>De klassieke ‘subtractive method’</vt:lpstr>
      <vt:lpstr>PowerPoint Presentation</vt:lpstr>
      <vt:lpstr>Nieuwe aanpak: leren voorspellen</vt:lpstr>
      <vt:lpstr>arm</vt:lpstr>
      <vt:lpstr>PowerPoint Presentation</vt:lpstr>
      <vt:lpstr>Betekenisruimte</vt:lpstr>
      <vt:lpstr>Perceptuele-motorische associaties</vt:lpstr>
      <vt:lpstr>PowerPoint Presentation</vt:lpstr>
      <vt:lpstr>PowerPoint Presentation</vt:lpstr>
      <vt:lpstr>PowerPoint Presentation</vt:lpstr>
      <vt:lpstr>PowerPoint Presentation</vt:lpstr>
      <vt:lpstr>Woord-brein mapping</vt:lpstr>
      <vt:lpstr>PowerPoint Presentation</vt:lpstr>
      <vt:lpstr>PowerPoint Presentation</vt:lpstr>
      <vt:lpstr>PowerPoint Presentation</vt:lpstr>
      <vt:lpstr>PowerPoint Presentation</vt:lpstr>
      <vt:lpstr>Zijn je gedachten veilig?</vt:lpstr>
      <vt:lpstr>PowerPoint Presentation</vt:lpstr>
      <vt:lpstr>Denk je aan een kat of een hond?</vt:lpstr>
      <vt:lpstr>Kansen voor fundamenteel onderzoek?</vt:lpstr>
      <vt:lpstr>PowerPoint Presentation</vt:lpstr>
      <vt:lpstr>Conclusie</vt:lpstr>
      <vt:lpstr>Kan je je gedachten laten lezen</vt:lpstr>
      <vt:lpstr>Kan je je gedachten laten lezen?</vt:lpstr>
      <vt:lpstr>Kan je je gedachten laten lezen?</vt:lpstr>
      <vt:lpstr>Prosodie: opnames vergelijken</vt:lpstr>
      <vt:lpstr>Prosodie en cognitie</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Zijn uw gedachten nog veilig?</dc:title>
  <dc:creator>jelle</dc:creator>
  <cp:lastModifiedBy>Microsoft Office User</cp:lastModifiedBy>
  <cp:revision>61</cp:revision>
  <dcterms:created xsi:type="dcterms:W3CDTF">2017-11-16T10:49:15Z</dcterms:created>
  <dcterms:modified xsi:type="dcterms:W3CDTF">2018-04-18T12:45:53Z</dcterms:modified>
</cp:coreProperties>
</file>