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880" r:id="rId2"/>
    <p:sldId id="1069" r:id="rId3"/>
    <p:sldId id="311" r:id="rId4"/>
    <p:sldId id="325" r:id="rId5"/>
    <p:sldId id="327" r:id="rId6"/>
    <p:sldId id="328" r:id="rId7"/>
    <p:sldId id="1048" r:id="rId8"/>
    <p:sldId id="703" r:id="rId9"/>
    <p:sldId id="704" r:id="rId10"/>
    <p:sldId id="702" r:id="rId11"/>
    <p:sldId id="705" r:id="rId12"/>
    <p:sldId id="707" r:id="rId13"/>
    <p:sldId id="708" r:id="rId14"/>
    <p:sldId id="706" r:id="rId15"/>
    <p:sldId id="1049" r:id="rId16"/>
    <p:sldId id="722" r:id="rId17"/>
    <p:sldId id="724" r:id="rId18"/>
    <p:sldId id="725" r:id="rId19"/>
    <p:sldId id="726" r:id="rId20"/>
    <p:sldId id="1050" r:id="rId21"/>
    <p:sldId id="1051" r:id="rId22"/>
    <p:sldId id="1052" r:id="rId23"/>
    <p:sldId id="1053" r:id="rId24"/>
    <p:sldId id="1054" r:id="rId25"/>
    <p:sldId id="1055" r:id="rId26"/>
    <p:sldId id="1056" r:id="rId27"/>
    <p:sldId id="1057" r:id="rId28"/>
    <p:sldId id="900" r:id="rId29"/>
    <p:sldId id="918" r:id="rId30"/>
    <p:sldId id="899" r:id="rId31"/>
    <p:sldId id="1060" r:id="rId32"/>
    <p:sldId id="902" r:id="rId33"/>
    <p:sldId id="903" r:id="rId34"/>
    <p:sldId id="1062" r:id="rId35"/>
    <p:sldId id="847" r:id="rId36"/>
    <p:sldId id="904" r:id="rId37"/>
    <p:sldId id="914" r:id="rId38"/>
    <p:sldId id="915" r:id="rId39"/>
    <p:sldId id="916" r:id="rId40"/>
    <p:sldId id="917" r:id="rId41"/>
    <p:sldId id="804" r:id="rId42"/>
    <p:sldId id="805" r:id="rId43"/>
    <p:sldId id="806" r:id="rId44"/>
    <p:sldId id="835" r:id="rId45"/>
    <p:sldId id="866" r:id="rId46"/>
    <p:sldId id="869" r:id="rId47"/>
    <p:sldId id="840" r:id="rId48"/>
    <p:sldId id="807" r:id="rId49"/>
    <p:sldId id="1070" r:id="rId50"/>
    <p:sldId id="1071" r:id="rId51"/>
    <p:sldId id="813" r:id="rId52"/>
    <p:sldId id="814" r:id="rId53"/>
    <p:sldId id="815" r:id="rId54"/>
    <p:sldId id="1063" r:id="rId55"/>
    <p:sldId id="1064" r:id="rId56"/>
    <p:sldId id="1065" r:id="rId57"/>
    <p:sldId id="1066" r:id="rId58"/>
    <p:sldId id="892" r:id="rId59"/>
    <p:sldId id="894" r:id="rId60"/>
    <p:sldId id="826" r:id="rId61"/>
    <p:sldId id="832" r:id="rId62"/>
    <p:sldId id="842" r:id="rId63"/>
    <p:sldId id="1067" r:id="rId64"/>
    <p:sldId id="1017" r:id="rId65"/>
    <p:sldId id="1016" r:id="rId66"/>
    <p:sldId id="1015" r:id="rId67"/>
    <p:sldId id="1068" r:id="rId68"/>
    <p:sldId id="941" r:id="rId69"/>
    <p:sldId id="940" r:id="rId70"/>
    <p:sldId id="939" r:id="rId71"/>
    <p:sldId id="938" r:id="rId72"/>
    <p:sldId id="937" r:id="rId73"/>
    <p:sldId id="728" r:id="rId74"/>
    <p:sldId id="898" r:id="rId7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D1"/>
    <a:srgbClr val="DEE2FA"/>
    <a:srgbClr val="E8EBFC"/>
    <a:srgbClr val="D3D8F9"/>
    <a:srgbClr val="FFEBEB"/>
    <a:srgbClr val="EFF5FB"/>
    <a:srgbClr val="F0FFEF"/>
    <a:srgbClr val="CCFF99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6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D375D-FA06-4D91-BBC3-53454F321898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01F2A-BEAE-4C19-8D7E-1F175CCBA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1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F5CE9-AEA8-465E-ACFA-22AD401A2C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6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F5CE9-AEA8-465E-ACFA-22AD401A2C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5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F5CE9-AEA8-465E-ACFA-22AD401A2C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90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F5CE9-AEA8-465E-ACFA-22AD401A2C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TTwo purposes: Give an overview of real-world data sources + learn something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F5CE9-AEA8-465E-ACFA-22AD401A2CB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8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9E1601-F853-4905-88B1-4C65948F8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38205AB-E280-421E-B748-908D73BEF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856A1A3-A3C8-4527-BF18-DC999AB3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295E89-DACC-4395-B069-51A735CA0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904287-D0B7-4354-9CA3-BFD942EB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55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C82F49-6B8C-425B-B52E-464FA84E2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E467F5-6038-4A7B-986C-AEBD681C6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C722D0-D046-4066-8380-E509D631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AFE099-F2A7-482B-A1DF-6E1098A28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4897C7-526B-49C1-936B-15D4652C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265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1A0AEA1-EBAA-477F-9721-2119010EC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F864042-8E54-4C2A-8C36-53D4D205A4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EDBEA8-1FD6-4D9E-9493-F50D9839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47A2D63-9514-44AE-BB1F-76C513F71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ADD3C1-D8DA-428C-A26A-CC9392A0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600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E455E8-9F38-4841-ABDC-A6A2A32C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8814155" cy="65253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92709C-118A-4ADB-A813-33AA41CE8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54" y="1129433"/>
            <a:ext cx="8814155" cy="548748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43157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07468C-0B07-4197-9C8C-56D70A15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64AD48D-8EC7-4E1C-8F99-70A0314C3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5F55EE-8094-4712-A930-7A4654C3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699616B-218B-4027-9B1F-AA3C782DD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9A3357-125B-4745-843A-7F491CF05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35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929E02-3330-48DD-B104-4FF405FFD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0515D0-BD9C-476C-8222-013EB2A1F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D39F8F-3670-4B8D-8FF0-A2769150D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EDEEDFB-9403-46A8-892E-CBA0C010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AF32286-442B-4696-BB74-518F66D6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DF0641-14F6-4A4F-82E8-EAB061BB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21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8676C2-82E8-4E4A-9EEA-352E965E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1D742D7-0FFF-4F72-8CC5-80BB09F48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9A4E632-334F-4676-A281-D8CC92266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7DB437-ED0C-41F7-A338-F1EB9DFEA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F8AEF64-4C3B-4607-9F7E-B9E77DBB61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092177C-81FC-4FDC-898A-D8251FC0D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FD9847B-D350-4837-B8F3-8B3061E7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4D243EF-631B-40D6-A2D1-D37AD352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127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E90FBB-1890-40D1-8F77-FA18B2113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85F1F3A-5FC8-4CCC-BC9D-910E1070E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254757B-EC49-4399-BF2C-B0F607A0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C7B5DEC-0D6C-48CE-AA50-4022181DB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35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A8CCAD7-243F-4342-8C8E-35978CB3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4391934-E138-49C7-A5D0-1BA0E12A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E887883-E0CF-482D-984A-AE53E7AB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743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8BF3AA-FF9C-4BC2-B593-305B58D7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5294B2-DF24-44D4-A646-A6E7B705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7BDBE40-BF01-4B5B-9CFC-E205D86C2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AF1EE6-6ED1-49F5-B2B0-9BBCA0208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6208D88-530D-4FF7-92A8-4E7002E0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7AA242B-CFF7-474B-9D31-67B18E4E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13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23B84D-47BB-47A7-BC80-96149962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60127CD-7D6D-4368-8A0A-5FD0DC547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2CA0438-F251-42AE-9014-FB597D02C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77F9730-58D8-4813-9FE4-36CF471A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EAAE14E-FE9A-423A-98C3-4F7695C2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7FE556C-E64F-4C41-B79C-DB5D2B90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727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34520A-B9F1-441E-90A6-9E22192C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3B3D42B-9D65-4B76-B064-51B1F36BE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20A1C3-320A-4B58-ADF1-B91FC2074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12B9-CE03-48DC-B994-30736201E170}" type="datetimeFigureOut">
              <a:rPr lang="pl-PL" smtClean="0"/>
              <a:t>20.07.2023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00E1D7-623F-4571-82BB-6CF825659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95AC4C-D25B-4C40-8120-7C77F5DE0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21A7-A7FE-4B22-8560-5D3AE147DF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27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12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jpeg"/><Relationship Id="rId1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17" Type="http://schemas.openxmlformats.org/officeDocument/2006/relationships/image" Target="../media/image15.jpeg"/><Relationship Id="rId2" Type="http://schemas.openxmlformats.org/officeDocument/2006/relationships/image" Target="../media/image2.jpeg"/><Relationship Id="rId16" Type="http://schemas.openxmlformats.org/officeDocument/2006/relationships/image" Target="../media/image14.wmf"/><Relationship Id="rId20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oleObject" Target="../embeddings/oleObject2.bin"/><Relationship Id="rId10" Type="http://schemas.microsoft.com/office/2007/relationships/hdphoto" Target="../media/hdphoto1.wdp"/><Relationship Id="rId19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30.wmf"/><Relationship Id="rId7" Type="http://schemas.openxmlformats.org/officeDocument/2006/relationships/image" Target="../media/image32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18.bin"/><Relationship Id="rId12" Type="http://schemas.openxmlformats.org/officeDocument/2006/relationships/image" Target="../media/image3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38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1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57.png"/><Relationship Id="rId4" Type="http://schemas.openxmlformats.org/officeDocument/2006/relationships/image" Target="../media/image19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57.png"/><Relationship Id="rId4" Type="http://schemas.openxmlformats.org/officeDocument/2006/relationships/image" Target="../media/image19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57.png"/><Relationship Id="rId4" Type="http://schemas.openxmlformats.org/officeDocument/2006/relationships/image" Target="../media/image19.png"/><Relationship Id="rId9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5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58.png"/><Relationship Id="rId5" Type="http://schemas.openxmlformats.org/officeDocument/2006/relationships/image" Target="../media/image20.svg"/><Relationship Id="rId10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6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53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18.svg"/><Relationship Id="rId9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6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53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18.svg"/><Relationship Id="rId9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70.wmf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65.wmf"/><Relationship Id="rId21" Type="http://schemas.openxmlformats.org/officeDocument/2006/relationships/image" Target="../media/image74.wmf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72.wmf"/><Relationship Id="rId25" Type="http://schemas.openxmlformats.org/officeDocument/2006/relationships/image" Target="../media/image76.wmf"/><Relationship Id="rId2" Type="http://schemas.openxmlformats.org/officeDocument/2006/relationships/oleObject" Target="../embeddings/oleObject23.bin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69.wmf"/><Relationship Id="rId24" Type="http://schemas.openxmlformats.org/officeDocument/2006/relationships/oleObject" Target="../embeddings/oleObject34.bin"/><Relationship Id="rId5" Type="http://schemas.openxmlformats.org/officeDocument/2006/relationships/image" Target="../media/image66.wmf"/><Relationship Id="rId15" Type="http://schemas.openxmlformats.org/officeDocument/2006/relationships/image" Target="../media/image71.wmf"/><Relationship Id="rId23" Type="http://schemas.openxmlformats.org/officeDocument/2006/relationships/image" Target="../media/image75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73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29.bin"/><Relationship Id="rId22" Type="http://schemas.openxmlformats.org/officeDocument/2006/relationships/oleObject" Target="../embeddings/oleObject3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0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openxmlformats.org/officeDocument/2006/relationships/image" Target="../media/image5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52.png"/><Relationship Id="rId4" Type="http://schemas.openxmlformats.org/officeDocument/2006/relationships/image" Target="../media/image23.png"/><Relationship Id="rId9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0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openxmlformats.org/officeDocument/2006/relationships/image" Target="../media/image5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52.png"/><Relationship Id="rId4" Type="http://schemas.openxmlformats.org/officeDocument/2006/relationships/image" Target="../media/image23.png"/><Relationship Id="rId9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60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12" Type="http://schemas.openxmlformats.org/officeDocument/2006/relationships/image" Target="../media/image5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52.png"/><Relationship Id="rId4" Type="http://schemas.openxmlformats.org/officeDocument/2006/relationships/image" Target="../media/image23.png"/><Relationship Id="rId9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6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53.png"/><Relationship Id="rId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18.svg"/><Relationship Id="rId9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6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1.png"/><Relationship Id="rId17" Type="http://schemas.openxmlformats.org/officeDocument/2006/relationships/image" Target="../media/image94.png"/><Relationship Id="rId2" Type="http://schemas.openxmlformats.org/officeDocument/2006/relationships/image" Target="../media/image60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53.png"/><Relationship Id="rId5" Type="http://schemas.openxmlformats.org/officeDocument/2006/relationships/image" Target="../media/image19.png"/><Relationship Id="rId15" Type="http://schemas.openxmlformats.org/officeDocument/2006/relationships/image" Target="../media/image92.png"/><Relationship Id="rId10" Type="http://schemas.openxmlformats.org/officeDocument/2006/relationships/image" Target="../media/image52.png"/><Relationship Id="rId4" Type="http://schemas.openxmlformats.org/officeDocument/2006/relationships/image" Target="../media/image18.svg"/><Relationship Id="rId9" Type="http://schemas.openxmlformats.org/officeDocument/2006/relationships/image" Target="../media/image51.png"/><Relationship Id="rId1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37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99.wmf"/><Relationship Id="rId7" Type="http://schemas.openxmlformats.org/officeDocument/2006/relationships/image" Target="../media/image100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39.bin"/><Relationship Id="rId9" Type="http://schemas.openxmlformats.org/officeDocument/2006/relationships/image" Target="../media/image101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3E26F07-4186-4D0C-8E77-89B3E4722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4" y="2579574"/>
            <a:ext cx="12108025" cy="2195840"/>
          </a:xfrm>
        </p:spPr>
        <p:txBody>
          <a:bodyPr anchor="t" anchorCtr="0">
            <a:normAutofit/>
          </a:bodyPr>
          <a:lstStyle/>
          <a:p>
            <a:r>
              <a:rPr lang="pl-PL" sz="5400" b="1" dirty="0">
                <a:effectLst/>
              </a:rPr>
              <a:t>Using the Map of </a:t>
            </a:r>
            <a:r>
              <a:rPr lang="pl-PL" sz="5400" b="1" dirty="0" err="1">
                <a:effectLst/>
              </a:rPr>
              <a:t>Elections</a:t>
            </a:r>
            <a:br>
              <a:rPr lang="pl-PL" sz="5400" b="1" dirty="0">
                <a:effectLst/>
              </a:rPr>
            </a:br>
            <a:r>
              <a:rPr lang="pl-PL" sz="3600" b="1" dirty="0">
                <a:effectLst/>
              </a:rPr>
              <a:t>Piotr Faliszewski</a:t>
            </a:r>
            <a:endParaRPr lang="pl-PL" sz="1200" dirty="0">
              <a:cs typeface="Aharoni" panose="020B0604020202020204" pitchFamily="2" charset="-79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83CC3C2-E833-4A90-78CF-C00B6F5FBA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106883"/>
              </p:ext>
            </p:extLst>
          </p:nvPr>
        </p:nvGraphicFramePr>
        <p:xfrm>
          <a:off x="10523536" y="72286"/>
          <a:ext cx="1553554" cy="727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933560" imgH="905040" progId="PBrush">
                  <p:embed/>
                </p:oleObj>
              </mc:Choice>
              <mc:Fallback>
                <p:oleObj name="Bitmap Image" r:id="rId2" imgW="1933560" imgH="905040" progId="PBrush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83CC3C2-E833-4A90-78CF-C00B6F5FBA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523536" y="72286"/>
                        <a:ext cx="1553554" cy="727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9278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F5C0B2-9B34-485D-9000-9B1126EE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1925"/>
            <a:ext cx="9058276" cy="844550"/>
          </a:xfrm>
        </p:spPr>
        <p:txBody>
          <a:bodyPr/>
          <a:lstStyle/>
          <a:p>
            <a:r>
              <a:rPr lang="pl-PL"/>
              <a:t>Statistical </a:t>
            </a:r>
            <a:r>
              <a:rPr lang="pl-PL" err="1"/>
              <a:t>Cultures</a:t>
            </a:r>
            <a:endParaRPr lang="pl-PL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D46752A0-A299-4939-9CC8-7D3670D68F19}"/>
              </a:ext>
            </a:extLst>
          </p:cNvPr>
          <p:cNvGrpSpPr/>
          <p:nvPr/>
        </p:nvGrpSpPr>
        <p:grpSpPr>
          <a:xfrm>
            <a:off x="4805363" y="1138823"/>
            <a:ext cx="4167020" cy="2648641"/>
            <a:chOff x="4721058" y="971203"/>
            <a:chExt cx="4167020" cy="2648641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041A930-10C9-4953-B3B6-FB762CEA3CE4}"/>
                </a:ext>
              </a:extLst>
            </p:cNvPr>
            <p:cNvSpPr/>
            <p:nvPr/>
          </p:nvSpPr>
          <p:spPr>
            <a:xfrm>
              <a:off x="4721058" y="971203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2000" b="1"/>
                    <a:t>Mallows Model:</a:t>
                  </a:r>
                  <a:r>
                    <a:rPr lang="pl-PL" sz="2000"/>
                    <a:t> </a:t>
                  </a:r>
                  <a:r>
                    <a:rPr lang="pl-PL" sz="2000" err="1"/>
                    <a:t>Choose</a:t>
                  </a:r>
                  <a:r>
                    <a:rPr lang="pl-PL" sz="2000"/>
                    <a:t> a </a:t>
                  </a:r>
                  <a:r>
                    <a:rPr lang="pl-PL" sz="2000" err="1"/>
                    <a:t>center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u. The </a:t>
                  </a:r>
                  <a:r>
                    <a:rPr lang="pl-PL" sz="2000" err="1"/>
                    <a:t>probability</a:t>
                  </a:r>
                  <a:r>
                    <a:rPr lang="pl-PL" sz="2000"/>
                    <a:t> of </a:t>
                  </a:r>
                  <a:r>
                    <a:rPr lang="pl-PL" sz="2000" err="1"/>
                    <a:t>generating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v </a:t>
                  </a:r>
                  <a:r>
                    <a:rPr lang="pl-PL" sz="2000" err="1"/>
                    <a:t>is</a:t>
                  </a:r>
                  <a:r>
                    <a:rPr lang="pl-PL" sz="200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2000"/>
                </a:p>
                <a:p>
                  <a:r>
                    <a:rPr lang="pl-PL" sz="2000"/>
                    <a:t>(</a:t>
                  </a:r>
                  <a:r>
                    <a:rPr lang="pl-PL" sz="2000" err="1"/>
                    <a:t>There</a:t>
                  </a:r>
                  <a:r>
                    <a:rPr lang="pl-PL" sz="2000"/>
                    <a:t> </a:t>
                  </a:r>
                  <a:r>
                    <a:rPr lang="pl-PL" sz="2000" err="1"/>
                    <a:t>are</a:t>
                  </a:r>
                  <a:r>
                    <a:rPr lang="pl-PL" sz="2000"/>
                    <a:t> </a:t>
                  </a:r>
                  <a:r>
                    <a:rPr lang="pl-PL" sz="2000" err="1"/>
                    <a:t>some</a:t>
                  </a:r>
                  <a:r>
                    <a:rPr lang="pl-PL" sz="2000"/>
                    <a:t> </a:t>
                  </a:r>
                  <a:r>
                    <a:rPr lang="pl-PL" sz="2000" err="1"/>
                    <a:t>algorithms</a:t>
                  </a:r>
                  <a:r>
                    <a:rPr lang="pl-PL" sz="2000"/>
                    <a:t> </a:t>
                  </a:r>
                  <a:r>
                    <a:rPr lang="pl-PL" sz="2000" err="1"/>
                    <a:t>that</a:t>
                  </a:r>
                  <a:r>
                    <a:rPr lang="pl-PL" sz="2000"/>
                    <a:t> </a:t>
                  </a:r>
                  <a:r>
                    <a:rPr lang="pl-PL" sz="2000" err="1"/>
                    <a:t>generate</a:t>
                  </a:r>
                  <a:r>
                    <a:rPr lang="pl-PL" sz="2000"/>
                    <a:t> </a:t>
                  </a:r>
                  <a:r>
                    <a:rPr lang="pl-PL" sz="2000" err="1"/>
                    <a:t>votes</a:t>
                  </a:r>
                  <a:r>
                    <a:rPr lang="pl-PL" sz="2000"/>
                    <a:t> from </a:t>
                  </a:r>
                  <a:r>
                    <a:rPr lang="pl-PL" sz="2000" err="1"/>
                    <a:t>this</a:t>
                  </a:r>
                  <a:r>
                    <a:rPr lang="pl-PL" sz="2000"/>
                    <a:t> </a:t>
                  </a:r>
                  <a:r>
                    <a:rPr lang="pl-PL" sz="2000" err="1"/>
                    <a:t>distribution</a:t>
                  </a:r>
                  <a:r>
                    <a:rPr lang="pl-PL" sz="2000"/>
                    <a:t>… </a:t>
                  </a:r>
                  <a:r>
                    <a:rPr lang="pl-PL" sz="2000" err="1"/>
                    <a:t>effectively</a:t>
                  </a:r>
                  <a:r>
                    <a:rPr lang="pl-PL" sz="2000"/>
                    <a:t>.)</a:t>
                  </a:r>
                </a:p>
              </p:txBody>
            </p:sp>
          </mc:Choice>
          <mc:Fallback xmlns="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  <a:blipFill>
                  <a:blip r:embed="rId2"/>
                  <a:stretch>
                    <a:fillRect l="-1652" t="-1211" b="-3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6545E65B-1EF2-4C20-BD78-1F938A61879C}"/>
              </a:ext>
            </a:extLst>
          </p:cNvPr>
          <p:cNvGrpSpPr/>
          <p:nvPr/>
        </p:nvGrpSpPr>
        <p:grpSpPr>
          <a:xfrm>
            <a:off x="400051" y="2887065"/>
            <a:ext cx="4128941" cy="2578167"/>
            <a:chOff x="350745" y="2658465"/>
            <a:chExt cx="4128941" cy="2578167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73A4E7-CB8A-41D3-A452-946F0CE80297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B105BD0-ED40-480C-B9A5-9FF9F04DEF38}"/>
                </a:ext>
              </a:extLst>
            </p:cNvPr>
            <p:cNvSpPr/>
            <p:nvPr/>
          </p:nvSpPr>
          <p:spPr>
            <a:xfrm>
              <a:off x="361950" y="2818538"/>
              <a:ext cx="39243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Polya-Eggenberger</a:t>
              </a:r>
              <a:r>
                <a:rPr lang="pl-PL" sz="2000" b="1"/>
                <a:t> Urn Model:</a:t>
              </a:r>
              <a:r>
                <a:rPr lang="pl-PL" sz="2000"/>
                <a:t> Form </a:t>
              </a:r>
              <a:r>
                <a:rPr lang="pl-PL" sz="2000" err="1"/>
                <a:t>an</a:t>
              </a:r>
              <a:r>
                <a:rPr lang="pl-PL" sz="2000"/>
                <a:t> urn of </a:t>
              </a:r>
              <a:r>
                <a:rPr lang="pl-PL" sz="2000" b="1" err="1">
                  <a:solidFill>
                    <a:srgbClr val="00B0F0"/>
                  </a:solidFill>
                </a:rPr>
                <a:t>all</a:t>
              </a:r>
              <a:r>
                <a:rPr lang="pl-PL" sz="2000" b="1">
                  <a:solidFill>
                    <a:srgbClr val="00B0F0"/>
                  </a:solidFill>
                </a:rPr>
                <a:t> </a:t>
              </a:r>
              <a:r>
                <a:rPr lang="pl-PL" sz="2000" b="1" err="1">
                  <a:solidFill>
                    <a:srgbClr val="00B0F0"/>
                  </a:solidFill>
                </a:rPr>
                <a:t>possible</a:t>
              </a:r>
              <a:r>
                <a:rPr lang="pl-PL" sz="2000" b="1">
                  <a:solidFill>
                    <a:srgbClr val="00B0F0"/>
                  </a:solidFill>
                </a:rPr>
                <a:t> m! </a:t>
              </a:r>
              <a:r>
                <a:rPr lang="pl-PL" sz="2000" b="1" err="1">
                  <a:solidFill>
                    <a:srgbClr val="00B0F0"/>
                  </a:solidFill>
                </a:rPr>
                <a:t>votes</a:t>
              </a:r>
              <a:r>
                <a:rPr lang="pl-PL" sz="2000"/>
                <a:t>. To </a:t>
              </a:r>
              <a:r>
                <a:rPr lang="pl-PL" sz="2000" err="1"/>
                <a:t>generate</a:t>
              </a:r>
              <a:r>
                <a:rPr lang="pl-PL" sz="2000"/>
                <a:t> a </a:t>
              </a:r>
              <a:r>
                <a:rPr lang="pl-PL" sz="2000" err="1"/>
                <a:t>vote</a:t>
              </a:r>
              <a:r>
                <a:rPr lang="pl-PL" sz="2000"/>
                <a:t>:</a:t>
              </a:r>
            </a:p>
            <a:p>
              <a:pPr marL="342900" indent="-342900">
                <a:buAutoNum type="arabicParenR"/>
              </a:pPr>
              <a:r>
                <a:rPr lang="pl-PL" sz="2000" err="1"/>
                <a:t>Choose</a:t>
              </a:r>
              <a:r>
                <a:rPr lang="pl-PL" sz="2000"/>
                <a:t> a </a:t>
              </a:r>
              <a:r>
                <a:rPr lang="pl-PL" sz="2000" err="1"/>
                <a:t>vote</a:t>
              </a:r>
              <a:r>
                <a:rPr lang="pl-PL" sz="2000"/>
                <a:t> from the urn and </a:t>
              </a:r>
              <a:r>
                <a:rPr lang="pl-PL" sz="2000" err="1"/>
                <a:t>add</a:t>
              </a:r>
              <a:r>
                <a:rPr lang="pl-PL" sz="2000"/>
                <a:t> </a:t>
              </a:r>
              <a:r>
                <a:rPr lang="pl-PL" sz="2000" err="1"/>
                <a:t>it</a:t>
              </a:r>
              <a:r>
                <a:rPr lang="pl-PL" sz="2000"/>
                <a:t> to </a:t>
              </a:r>
              <a:r>
                <a:rPr lang="pl-PL" sz="2000" err="1"/>
                <a:t>your</a:t>
              </a:r>
              <a:r>
                <a:rPr lang="pl-PL" sz="2000"/>
                <a:t> </a:t>
              </a:r>
              <a:r>
                <a:rPr lang="pl-PL" sz="2000" err="1"/>
                <a:t>election</a:t>
              </a:r>
              <a:endParaRPr lang="pl-PL" sz="2000"/>
            </a:p>
            <a:p>
              <a:pPr marL="342900" indent="-342900">
                <a:buAutoNum type="arabicParenR"/>
              </a:pP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2000"/>
                <a:t>the </a:t>
              </a:r>
              <a:r>
                <a:rPr lang="pl-PL" sz="2000" err="1"/>
                <a:t>vote</a:t>
              </a:r>
              <a:r>
                <a:rPr lang="pl-PL" sz="2000"/>
                <a:t> to the urn, </a:t>
              </a:r>
              <a:r>
                <a:rPr lang="pl-PL" sz="2000" err="1"/>
                <a:t>together</a:t>
              </a:r>
              <a:r>
                <a:rPr lang="pl-PL" sz="2000"/>
                <a:t> with </a:t>
              </a:r>
              <a:r>
                <a:rPr lang="el-GR" sz="2000" b="1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2000" b="1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2000" b="1"/>
                <a:t>.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A4AB62C5-F323-4CC1-A02E-BC93C235F475}"/>
              </a:ext>
            </a:extLst>
          </p:cNvPr>
          <p:cNvGrpSpPr/>
          <p:nvPr/>
        </p:nvGrpSpPr>
        <p:grpSpPr>
          <a:xfrm>
            <a:off x="400050" y="1138823"/>
            <a:ext cx="4128942" cy="1409785"/>
            <a:chOff x="352425" y="976898"/>
            <a:chExt cx="4128942" cy="1409785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5262307-4419-4EF2-B131-98B7877A379B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|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C924A22-5FC3-4930-A358-F9BF5137D749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Impartial</a:t>
              </a:r>
              <a:r>
                <a:rPr lang="pl-PL" sz="2000" b="1"/>
                <a:t> </a:t>
              </a:r>
              <a:r>
                <a:rPr lang="pl-PL" sz="2000" b="1" err="1"/>
                <a:t>Culture</a:t>
              </a:r>
              <a:r>
                <a:rPr lang="pl-PL" sz="2000" b="1"/>
                <a:t> (IC):</a:t>
              </a:r>
              <a:r>
                <a:rPr lang="pl-PL" sz="2000"/>
                <a:t> </a:t>
              </a:r>
              <a:r>
                <a:rPr lang="pl-PL" sz="2000" err="1"/>
                <a:t>Every</a:t>
              </a:r>
              <a:r>
                <a:rPr lang="pl-PL" sz="2000"/>
                <a:t> </a:t>
              </a:r>
              <a:r>
                <a:rPr lang="pl-PL" sz="2000" err="1"/>
                <a:t>preference</a:t>
              </a:r>
              <a:r>
                <a:rPr lang="pl-PL" sz="2000"/>
                <a:t> order </a:t>
              </a:r>
              <a:r>
                <a:rPr lang="pl-PL" sz="2000" err="1"/>
                <a:t>comes</a:t>
              </a:r>
              <a:r>
                <a:rPr lang="pl-PL" sz="2000"/>
                <a:t> with the same </a:t>
              </a:r>
              <a:r>
                <a:rPr lang="pl-PL" sz="2000" err="1"/>
                <a:t>proba-bility</a:t>
              </a:r>
              <a:r>
                <a:rPr lang="pl-PL" sz="2000"/>
                <a:t> (</a:t>
              </a:r>
              <a:r>
                <a:rPr lang="pl-PL" sz="2000" err="1"/>
                <a:t>a.k.a</a:t>
              </a:r>
              <a:r>
                <a:rPr lang="pl-PL" sz="2000"/>
                <a:t>. </a:t>
              </a:r>
              <a:r>
                <a:rPr lang="pl-PL" sz="2000" b="1">
                  <a:solidFill>
                    <a:srgbClr val="00B0F0"/>
                  </a:solidFill>
                </a:rPr>
                <a:t>uniform </a:t>
              </a:r>
              <a:r>
                <a:rPr lang="pl-PL" sz="2000" b="1" err="1">
                  <a:solidFill>
                    <a:srgbClr val="00B0F0"/>
                  </a:solidFill>
                </a:rPr>
                <a:t>distribution</a:t>
              </a:r>
              <a:r>
                <a:rPr lang="pl-PL" sz="200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11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D46752A0-A299-4939-9CC8-7D3670D68F19}"/>
              </a:ext>
            </a:extLst>
          </p:cNvPr>
          <p:cNvGrpSpPr/>
          <p:nvPr/>
        </p:nvGrpSpPr>
        <p:grpSpPr>
          <a:xfrm>
            <a:off x="4805363" y="1138823"/>
            <a:ext cx="4167020" cy="2648641"/>
            <a:chOff x="4721058" y="971203"/>
            <a:chExt cx="4167020" cy="2648641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041A930-10C9-4953-B3B6-FB762CEA3CE4}"/>
                </a:ext>
              </a:extLst>
            </p:cNvPr>
            <p:cNvSpPr/>
            <p:nvPr/>
          </p:nvSpPr>
          <p:spPr>
            <a:xfrm>
              <a:off x="4721058" y="971203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2000" b="1" dirty="0"/>
                    <a:t>Mallows Model: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Choose</a:t>
                  </a:r>
                  <a:r>
                    <a:rPr lang="pl-PL" sz="2000" dirty="0"/>
                    <a:t> a </a:t>
                  </a:r>
                  <a:r>
                    <a:rPr lang="pl-PL" sz="2000" dirty="0" err="1"/>
                    <a:t>center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</a:t>
                  </a:r>
                  <a:r>
                    <a:rPr lang="pl-PL" sz="2000" dirty="0"/>
                    <a:t> u. The </a:t>
                  </a:r>
                  <a:r>
                    <a:rPr lang="pl-PL" sz="2000" dirty="0" err="1"/>
                    <a:t>probability</a:t>
                  </a:r>
                  <a:r>
                    <a:rPr lang="pl-PL" sz="2000" dirty="0"/>
                    <a:t> of </a:t>
                  </a:r>
                  <a:r>
                    <a:rPr lang="pl-PL" sz="2000" dirty="0" err="1"/>
                    <a:t>generating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</a:t>
                  </a:r>
                  <a:r>
                    <a:rPr lang="pl-PL" sz="2000" dirty="0"/>
                    <a:t> v </a:t>
                  </a:r>
                  <a:r>
                    <a:rPr lang="pl-PL" sz="2000" dirty="0" err="1"/>
                    <a:t>is</a:t>
                  </a:r>
                  <a:r>
                    <a:rPr lang="pl-PL" sz="2000" dirty="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2000" dirty="0"/>
                </a:p>
                <a:p>
                  <a:r>
                    <a:rPr lang="pl-PL" sz="2000" dirty="0"/>
                    <a:t>(</a:t>
                  </a:r>
                  <a:r>
                    <a:rPr lang="pl-PL" sz="2000" dirty="0" err="1"/>
                    <a:t>There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are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some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algorithms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that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generate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votes</a:t>
                  </a:r>
                  <a:r>
                    <a:rPr lang="pl-PL" sz="2000" dirty="0"/>
                    <a:t> from </a:t>
                  </a:r>
                  <a:r>
                    <a:rPr lang="pl-PL" sz="2000" dirty="0" err="1"/>
                    <a:t>this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distribution</a:t>
                  </a:r>
                  <a:r>
                    <a:rPr lang="pl-PL" sz="2000" dirty="0"/>
                    <a:t>… </a:t>
                  </a:r>
                  <a:r>
                    <a:rPr lang="pl-PL" sz="2000" dirty="0" err="1"/>
                    <a:t>effectively</a:t>
                  </a:r>
                  <a:r>
                    <a:rPr lang="pl-PL" sz="2000" dirty="0"/>
                    <a:t>.)</a:t>
                  </a:r>
                </a:p>
              </p:txBody>
            </p:sp>
          </mc:Choice>
          <mc:Fallback xmlns="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  <a:blipFill>
                  <a:blip r:embed="rId2"/>
                  <a:stretch>
                    <a:fillRect l="-1652" t="-1211" b="-3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6545E65B-1EF2-4C20-BD78-1F938A61879C}"/>
              </a:ext>
            </a:extLst>
          </p:cNvPr>
          <p:cNvGrpSpPr/>
          <p:nvPr/>
        </p:nvGrpSpPr>
        <p:grpSpPr>
          <a:xfrm>
            <a:off x="400051" y="2887065"/>
            <a:ext cx="4128941" cy="2578167"/>
            <a:chOff x="350745" y="2658465"/>
            <a:chExt cx="4128941" cy="2578167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73A4E7-CB8A-41D3-A452-946F0CE80297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rgbClr val="E5F4F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B105BD0-ED40-480C-B9A5-9FF9F04DEF38}"/>
                </a:ext>
              </a:extLst>
            </p:cNvPr>
            <p:cNvSpPr/>
            <p:nvPr/>
          </p:nvSpPr>
          <p:spPr>
            <a:xfrm>
              <a:off x="361950" y="2818538"/>
              <a:ext cx="39243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 err="1"/>
                <a:t>Polya-Eggenberger</a:t>
              </a:r>
              <a:r>
                <a:rPr lang="pl-PL" sz="2000" b="1" dirty="0"/>
                <a:t> Urn Model:</a:t>
              </a:r>
              <a:r>
                <a:rPr lang="pl-PL" sz="2000" dirty="0"/>
                <a:t> Form </a:t>
              </a:r>
              <a:r>
                <a:rPr lang="pl-PL" sz="2000" dirty="0" err="1"/>
                <a:t>an</a:t>
              </a:r>
              <a:r>
                <a:rPr lang="pl-PL" sz="2000" dirty="0"/>
                <a:t> urn of </a:t>
              </a:r>
              <a:r>
                <a:rPr lang="pl-PL" sz="2000" b="1" dirty="0" err="1">
                  <a:solidFill>
                    <a:srgbClr val="00B0F0"/>
                  </a:solidFill>
                </a:rPr>
                <a:t>all</a:t>
              </a:r>
              <a:r>
                <a:rPr lang="pl-PL" sz="2000" b="1" dirty="0">
                  <a:solidFill>
                    <a:srgbClr val="00B0F0"/>
                  </a:solidFill>
                </a:rPr>
                <a:t> </a:t>
              </a:r>
              <a:r>
                <a:rPr lang="pl-PL" sz="2000" b="1" dirty="0" err="1">
                  <a:solidFill>
                    <a:srgbClr val="00B0F0"/>
                  </a:solidFill>
                </a:rPr>
                <a:t>possible</a:t>
              </a:r>
              <a:r>
                <a:rPr lang="pl-PL" sz="2000" b="1" dirty="0">
                  <a:solidFill>
                    <a:srgbClr val="00B0F0"/>
                  </a:solidFill>
                </a:rPr>
                <a:t> m! </a:t>
              </a:r>
              <a:r>
                <a:rPr lang="pl-PL" sz="2000" b="1" dirty="0" err="1">
                  <a:solidFill>
                    <a:srgbClr val="00B0F0"/>
                  </a:solidFill>
                </a:rPr>
                <a:t>votes</a:t>
              </a:r>
              <a:r>
                <a:rPr lang="pl-PL" sz="2000" dirty="0"/>
                <a:t>. To </a:t>
              </a:r>
              <a:r>
                <a:rPr lang="pl-PL" sz="2000" dirty="0" err="1"/>
                <a:t>generate</a:t>
              </a:r>
              <a:r>
                <a:rPr lang="pl-PL" sz="2000" dirty="0"/>
                <a:t> a </a:t>
              </a:r>
              <a:r>
                <a:rPr lang="pl-PL" sz="2000" dirty="0" err="1"/>
                <a:t>vote</a:t>
              </a:r>
              <a:r>
                <a:rPr lang="pl-PL" sz="2000" dirty="0"/>
                <a:t>:</a:t>
              </a:r>
            </a:p>
            <a:p>
              <a:pPr marL="342900" indent="-342900">
                <a:buAutoNum type="arabicParenR"/>
              </a:pPr>
              <a:r>
                <a:rPr lang="pl-PL" sz="2000" dirty="0" err="1"/>
                <a:t>Choose</a:t>
              </a:r>
              <a:r>
                <a:rPr lang="pl-PL" sz="2000" dirty="0"/>
                <a:t> a </a:t>
              </a:r>
              <a:r>
                <a:rPr lang="pl-PL" sz="2000" dirty="0" err="1"/>
                <a:t>vote</a:t>
              </a:r>
              <a:r>
                <a:rPr lang="pl-PL" sz="2000" dirty="0"/>
                <a:t> from the urn and </a:t>
              </a:r>
              <a:r>
                <a:rPr lang="pl-PL" sz="2000" dirty="0" err="1"/>
                <a:t>add</a:t>
              </a:r>
              <a:r>
                <a:rPr lang="pl-PL" sz="2000" dirty="0"/>
                <a:t> </a:t>
              </a:r>
              <a:r>
                <a:rPr lang="pl-PL" sz="2000" dirty="0" err="1"/>
                <a:t>it</a:t>
              </a:r>
              <a:r>
                <a:rPr lang="pl-PL" sz="2000" dirty="0"/>
                <a:t> to </a:t>
              </a:r>
              <a:r>
                <a:rPr lang="pl-PL" sz="2000" dirty="0" err="1"/>
                <a:t>your</a:t>
              </a:r>
              <a:r>
                <a:rPr lang="pl-PL" sz="2000" dirty="0"/>
                <a:t> </a:t>
              </a:r>
              <a:r>
                <a:rPr lang="pl-PL" sz="2000" dirty="0" err="1"/>
                <a:t>election</a:t>
              </a:r>
              <a:endParaRPr lang="pl-PL" sz="2000" dirty="0"/>
            </a:p>
            <a:p>
              <a:pPr marL="342900" indent="-342900">
                <a:buAutoNum type="arabicParenR"/>
              </a:pPr>
              <a:r>
                <a:rPr lang="pl-PL" sz="2000" b="1" dirty="0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2000" dirty="0"/>
                <a:t>the </a:t>
              </a:r>
              <a:r>
                <a:rPr lang="pl-PL" sz="2000" dirty="0" err="1"/>
                <a:t>vote</a:t>
              </a:r>
              <a:r>
                <a:rPr lang="pl-PL" sz="2000" dirty="0"/>
                <a:t> to the urn, </a:t>
              </a:r>
              <a:r>
                <a:rPr lang="pl-PL" sz="2000" dirty="0" err="1"/>
                <a:t>together</a:t>
              </a:r>
              <a:r>
                <a:rPr lang="pl-PL" sz="2000" dirty="0"/>
                <a:t> with </a:t>
              </a:r>
              <a:r>
                <a:rPr lang="el-GR" sz="2000" b="1" dirty="0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2000" b="1" dirty="0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2000" b="1" dirty="0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2000" b="1" dirty="0"/>
                <a:t>.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A4AB62C5-F323-4CC1-A02E-BC93C235F475}"/>
              </a:ext>
            </a:extLst>
          </p:cNvPr>
          <p:cNvGrpSpPr/>
          <p:nvPr/>
        </p:nvGrpSpPr>
        <p:grpSpPr>
          <a:xfrm>
            <a:off x="400050" y="1138823"/>
            <a:ext cx="4128942" cy="1409785"/>
            <a:chOff x="352425" y="976898"/>
            <a:chExt cx="4128942" cy="1409785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5262307-4419-4EF2-B131-98B7877A379B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rgbClr val="D5EDF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|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C924A22-5FC3-4930-A358-F9BF5137D749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 err="1"/>
                <a:t>Impartial</a:t>
              </a:r>
              <a:r>
                <a:rPr lang="pl-PL" sz="2000" b="1" dirty="0"/>
                <a:t> </a:t>
              </a:r>
              <a:r>
                <a:rPr lang="pl-PL" sz="2000" b="1" dirty="0" err="1"/>
                <a:t>Culture</a:t>
              </a:r>
              <a:r>
                <a:rPr lang="pl-PL" sz="2000" b="1" dirty="0"/>
                <a:t> (IC):</a:t>
              </a:r>
              <a:r>
                <a:rPr lang="pl-PL" sz="2000" dirty="0"/>
                <a:t> </a:t>
              </a:r>
              <a:r>
                <a:rPr lang="pl-PL" sz="2000" dirty="0" err="1"/>
                <a:t>Every</a:t>
              </a:r>
              <a:r>
                <a:rPr lang="pl-PL" sz="2000" dirty="0"/>
                <a:t> </a:t>
              </a:r>
              <a:r>
                <a:rPr lang="pl-PL" sz="2000" dirty="0" err="1"/>
                <a:t>preference</a:t>
              </a:r>
              <a:r>
                <a:rPr lang="pl-PL" sz="2000" dirty="0"/>
                <a:t> order </a:t>
              </a:r>
              <a:r>
                <a:rPr lang="pl-PL" sz="2000" dirty="0" err="1"/>
                <a:t>comes</a:t>
              </a:r>
              <a:r>
                <a:rPr lang="pl-PL" sz="2000" dirty="0"/>
                <a:t> with the same </a:t>
              </a:r>
              <a:r>
                <a:rPr lang="pl-PL" sz="2000" dirty="0" err="1"/>
                <a:t>proba-bility</a:t>
              </a:r>
              <a:r>
                <a:rPr lang="pl-PL" sz="2000" dirty="0"/>
                <a:t> (</a:t>
              </a:r>
              <a:r>
                <a:rPr lang="pl-PL" sz="2000" dirty="0" err="1"/>
                <a:t>a.k.a</a:t>
              </a:r>
              <a:r>
                <a:rPr lang="pl-PL" sz="2000" dirty="0"/>
                <a:t>. </a:t>
              </a:r>
              <a:r>
                <a:rPr lang="pl-PL" sz="2000" b="1" dirty="0">
                  <a:solidFill>
                    <a:srgbClr val="00B0F0"/>
                  </a:solidFill>
                </a:rPr>
                <a:t>uniform </a:t>
              </a:r>
              <a:r>
                <a:rPr lang="pl-PL" sz="2000" b="1" dirty="0" err="1">
                  <a:solidFill>
                    <a:srgbClr val="00B0F0"/>
                  </a:solidFill>
                </a:rPr>
                <a:t>distribution</a:t>
              </a:r>
              <a:r>
                <a:rPr lang="pl-PL" sz="2000" dirty="0"/>
                <a:t>) </a:t>
              </a:r>
            </a:p>
          </p:txBody>
        </p:sp>
      </p:grpSp>
      <p:sp>
        <p:nvSpPr>
          <p:cNvPr id="106" name="Prostokąt: zaokrąglone rogi 105">
            <a:extLst>
              <a:ext uri="{FF2B5EF4-FFF2-40B4-BE49-F238E27FC236}">
                <a16:creationId xmlns:a16="http://schemas.microsoft.com/office/drawing/2014/main" id="{A7D6910B-EC08-44D5-9845-44B66941E2B3}"/>
              </a:ext>
            </a:extLst>
          </p:cNvPr>
          <p:cNvSpPr/>
          <p:nvPr/>
        </p:nvSpPr>
        <p:spPr>
          <a:xfrm>
            <a:off x="427372" y="532765"/>
            <a:ext cx="8493369" cy="6039485"/>
          </a:xfrm>
          <a:prstGeom prst="roundRect">
            <a:avLst>
              <a:gd name="adj" fmla="val 375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5625721-706F-4D3F-A791-C7C047E6C521}"/>
              </a:ext>
            </a:extLst>
          </p:cNvPr>
          <p:cNvGrpSpPr/>
          <p:nvPr/>
        </p:nvGrpSpPr>
        <p:grpSpPr>
          <a:xfrm>
            <a:off x="385495" y="525278"/>
            <a:ext cx="8520999" cy="6039008"/>
            <a:chOff x="385495" y="525278"/>
            <a:chExt cx="8520999" cy="6039008"/>
          </a:xfrm>
        </p:grpSpPr>
        <p:sp>
          <p:nvSpPr>
            <p:cNvPr id="17" name="Prostokąt: zaokrąglone rogi 16">
              <a:extLst>
                <a:ext uri="{FF2B5EF4-FFF2-40B4-BE49-F238E27FC236}">
                  <a16:creationId xmlns:a16="http://schemas.microsoft.com/office/drawing/2014/main" id="{1C5CBEE3-2793-412C-960A-16FFFDD1376A}"/>
                </a:ext>
              </a:extLst>
            </p:cNvPr>
            <p:cNvSpPr/>
            <p:nvPr/>
          </p:nvSpPr>
          <p:spPr>
            <a:xfrm>
              <a:off x="413125" y="525278"/>
              <a:ext cx="8493369" cy="6039008"/>
            </a:xfrm>
            <a:prstGeom prst="roundRect">
              <a:avLst>
                <a:gd name="adj" fmla="val 4175"/>
              </a:avLst>
            </a:prstGeom>
            <a:gradFill flip="none" rotWithShape="1">
              <a:gsLst>
                <a:gs pos="0">
                  <a:srgbClr val="FF8B8B"/>
                </a:gs>
                <a:gs pos="80000">
                  <a:srgbClr val="FF8B8B"/>
                </a:gs>
                <a:gs pos="100000">
                  <a:srgbClr val="FF1515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FB96104C-FC56-466D-B794-91170B09B9CC}"/>
                </a:ext>
              </a:extLst>
            </p:cNvPr>
            <p:cNvGrpSpPr/>
            <p:nvPr/>
          </p:nvGrpSpPr>
          <p:grpSpPr>
            <a:xfrm rot="18759748">
              <a:off x="7099232" y="5040077"/>
              <a:ext cx="2100090" cy="544530"/>
              <a:chOff x="6865602" y="5970890"/>
              <a:chExt cx="2100090" cy="544530"/>
            </a:xfrm>
          </p:grpSpPr>
          <p:sp>
            <p:nvSpPr>
              <p:cNvPr id="38" name="pole tekstowe 37">
                <a:extLst>
                  <a:ext uri="{FF2B5EF4-FFF2-40B4-BE49-F238E27FC236}">
                    <a16:creationId xmlns:a16="http://schemas.microsoft.com/office/drawing/2014/main" id="{87F9CD8A-18A6-4379-A049-E7766A100983}"/>
                  </a:ext>
                </a:extLst>
              </p:cNvPr>
              <p:cNvSpPr txBox="1"/>
              <p:nvPr/>
            </p:nvSpPr>
            <p:spPr>
              <a:xfrm>
                <a:off x="7166538" y="604603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39" name="Obraz 38">
                <a:extLst>
                  <a:ext uri="{FF2B5EF4-FFF2-40B4-BE49-F238E27FC236}">
                    <a16:creationId xmlns:a16="http://schemas.microsoft.com/office/drawing/2014/main" id="{26C1DD9D-AA5F-41A2-8151-C5EA67D4A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7550" y="6008665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40" name="Picture 4">
                <a:extLst>
                  <a:ext uri="{FF2B5EF4-FFF2-40B4-BE49-F238E27FC236}">
                    <a16:creationId xmlns:a16="http://schemas.microsoft.com/office/drawing/2014/main" id="{06A02F08-FB8D-4DB8-93C5-9165C2160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5671" y="6079957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Obraz 40">
                <a:extLst>
                  <a:ext uri="{FF2B5EF4-FFF2-40B4-BE49-F238E27FC236}">
                    <a16:creationId xmlns:a16="http://schemas.microsoft.com/office/drawing/2014/main" id="{8AB1657E-A169-48B7-8CA2-3B7011B63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5602" y="603928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9EF4AB5F-C3C6-42B3-998E-15F032FBF2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7267" y="597089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EAD0B462-2EDF-4486-B0DD-030452F5D62E}"/>
                </a:ext>
              </a:extLst>
            </p:cNvPr>
            <p:cNvGrpSpPr/>
            <p:nvPr/>
          </p:nvGrpSpPr>
          <p:grpSpPr>
            <a:xfrm rot="2247637">
              <a:off x="385495" y="5319442"/>
              <a:ext cx="2055084" cy="521008"/>
              <a:chOff x="457182" y="5378819"/>
              <a:chExt cx="2055084" cy="521008"/>
            </a:xfrm>
          </p:grpSpPr>
          <p:sp>
            <p:nvSpPr>
              <p:cNvPr id="33" name="pole tekstowe 32">
                <a:extLst>
                  <a:ext uri="{FF2B5EF4-FFF2-40B4-BE49-F238E27FC236}">
                    <a16:creationId xmlns:a16="http://schemas.microsoft.com/office/drawing/2014/main" id="{8DE9C3D6-201F-4BAB-9EF1-00E930A20FB3}"/>
                  </a:ext>
                </a:extLst>
              </p:cNvPr>
              <p:cNvSpPr txBox="1"/>
              <p:nvPr/>
            </p:nvSpPr>
            <p:spPr>
              <a:xfrm>
                <a:off x="718071" y="544207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34" name="Obraz 33">
                <a:extLst>
                  <a:ext uri="{FF2B5EF4-FFF2-40B4-BE49-F238E27FC236}">
                    <a16:creationId xmlns:a16="http://schemas.microsoft.com/office/drawing/2014/main" id="{7AF2594D-D9DD-4867-987B-C7687651B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6278" y="5378819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35" name="Picture 4">
                <a:extLst>
                  <a:ext uri="{FF2B5EF4-FFF2-40B4-BE49-F238E27FC236}">
                    <a16:creationId xmlns:a16="http://schemas.microsoft.com/office/drawing/2014/main" id="{91E173C1-B374-4012-899E-C87305506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9262" y="543708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Obraz 35">
                <a:extLst>
                  <a:ext uri="{FF2B5EF4-FFF2-40B4-BE49-F238E27FC236}">
                    <a16:creationId xmlns:a16="http://schemas.microsoft.com/office/drawing/2014/main" id="{5CD52E5F-2B40-4947-8483-ABD6E8C6A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1888" y="5417379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F61CDCAC-815E-41DC-AF94-B4EB8B77A9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82" y="539508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6B904ACB-1076-4E6E-AD41-2812F18FA763}"/>
                </a:ext>
              </a:extLst>
            </p:cNvPr>
            <p:cNvGrpSpPr/>
            <p:nvPr/>
          </p:nvGrpSpPr>
          <p:grpSpPr>
            <a:xfrm rot="1952360">
              <a:off x="6630479" y="1138586"/>
              <a:ext cx="2188300" cy="504743"/>
              <a:chOff x="6418875" y="878354"/>
              <a:chExt cx="2188300" cy="504743"/>
            </a:xfrm>
          </p:grpSpPr>
          <p:sp>
            <p:nvSpPr>
              <p:cNvPr id="28" name="pole tekstowe 27">
                <a:extLst>
                  <a:ext uri="{FF2B5EF4-FFF2-40B4-BE49-F238E27FC236}">
                    <a16:creationId xmlns:a16="http://schemas.microsoft.com/office/drawing/2014/main" id="{101B83D3-A901-40FA-855D-4ADAF1A69C9E}"/>
                  </a:ext>
                </a:extLst>
              </p:cNvPr>
              <p:cNvSpPr txBox="1"/>
              <p:nvPr/>
            </p:nvSpPr>
            <p:spPr>
              <a:xfrm>
                <a:off x="6793312" y="951380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29" name="Obraz 28">
                <a:extLst>
                  <a:ext uri="{FF2B5EF4-FFF2-40B4-BE49-F238E27FC236}">
                    <a16:creationId xmlns:a16="http://schemas.microsoft.com/office/drawing/2014/main" id="{7E246AFA-38D6-4984-AA03-5BF23291F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875" y="939033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5B0664BD-01A3-4E48-A4FB-4EB746BA4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4215" y="900140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Obraz 30">
                <a:extLst>
                  <a:ext uri="{FF2B5EF4-FFF2-40B4-BE49-F238E27FC236}">
                    <a16:creationId xmlns:a16="http://schemas.microsoft.com/office/drawing/2014/main" id="{1DBFCC01-8675-4764-9D1D-5BE3EAB88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0914" y="90097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35A85840-3AA1-447D-B7F0-9604BFA225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8750" y="87835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0A4BFAA6-3037-488C-954A-C45C6642FE1A}"/>
                </a:ext>
              </a:extLst>
            </p:cNvPr>
            <p:cNvGrpSpPr/>
            <p:nvPr/>
          </p:nvGrpSpPr>
          <p:grpSpPr>
            <a:xfrm rot="19587572">
              <a:off x="448898" y="1100264"/>
              <a:ext cx="2242023" cy="530005"/>
              <a:chOff x="3440148" y="710503"/>
              <a:chExt cx="2242023" cy="530005"/>
            </a:xfrm>
          </p:grpSpPr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D5F8DCAD-517F-4230-B685-C284EBB3997B}"/>
                  </a:ext>
                </a:extLst>
              </p:cNvPr>
              <p:cNvSpPr txBox="1"/>
              <p:nvPr/>
            </p:nvSpPr>
            <p:spPr>
              <a:xfrm>
                <a:off x="3814584" y="776727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24" name="Obraz 23">
                <a:extLst>
                  <a:ext uri="{FF2B5EF4-FFF2-40B4-BE49-F238E27FC236}">
                    <a16:creationId xmlns:a16="http://schemas.microsoft.com/office/drawing/2014/main" id="{53B928FA-48BE-4806-B2D6-9D6B6DFA3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0148" y="764380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9F228EF8-D8AA-49FF-9675-939FEAFB9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130" y="80504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Obraz 25">
                <a:extLst>
                  <a:ext uri="{FF2B5EF4-FFF2-40B4-BE49-F238E27FC236}">
                    <a16:creationId xmlns:a16="http://schemas.microsoft.com/office/drawing/2014/main" id="{BFB56837-ADB8-4E56-8FDD-E86B2FE7E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8284" y="74275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76C00347-7B12-487D-86D9-7FC17A4188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227" y="710503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pole tekstowe 21">
                  <a:extLst>
                    <a:ext uri="{FF2B5EF4-FFF2-40B4-BE49-F238E27FC236}">
                      <a16:creationId xmlns:a16="http://schemas.microsoft.com/office/drawing/2014/main" id="{511941E0-4A9C-4246-A2FC-B8F35CC0805D}"/>
                    </a:ext>
                  </a:extLst>
                </p:cNvPr>
                <p:cNvSpPr txBox="1"/>
                <p:nvPr/>
              </p:nvSpPr>
              <p:spPr>
                <a:xfrm>
                  <a:off x="4112622" y="6201302"/>
                  <a:ext cx="990977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z-Cyrl-AZ" b="1" i="1" smtClean="0">
                            <a:latin typeface="Cambria Math" panose="02040503050406030204" pitchFamily="18" charset="0"/>
                          </a:rPr>
                          <m:t>Ф</m:t>
                        </m:r>
                        <m:r>
                          <a:rPr lang="pl-PL" b="1" i="1" baseline="30000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+ …</m:t>
                        </m:r>
                      </m:oMath>
                    </m:oMathPara>
                  </a14:m>
                  <a:endParaRPr lang="pl-PL" b="1" baseline="30000" dirty="0"/>
                </a:p>
              </p:txBody>
            </p:sp>
          </mc:Choice>
          <mc:Fallback xmlns="">
            <p:sp>
              <p:nvSpPr>
                <p:cNvPr id="22" name="pole tekstowe 21">
                  <a:extLst>
                    <a:ext uri="{FF2B5EF4-FFF2-40B4-BE49-F238E27FC236}">
                      <a16:creationId xmlns:a16="http://schemas.microsoft.com/office/drawing/2014/main" id="{511941E0-4A9C-4246-A2FC-B8F35CC08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2622" y="6201302"/>
                  <a:ext cx="990977" cy="36298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8F47516F-388D-4E52-8319-8DCAC72F10FE}"/>
              </a:ext>
            </a:extLst>
          </p:cNvPr>
          <p:cNvGrpSpPr/>
          <p:nvPr/>
        </p:nvGrpSpPr>
        <p:grpSpPr>
          <a:xfrm>
            <a:off x="655782" y="795624"/>
            <a:ext cx="7869382" cy="5383503"/>
            <a:chOff x="655782" y="795624"/>
            <a:chExt cx="7869382" cy="5383503"/>
          </a:xfrm>
        </p:grpSpPr>
        <p:sp>
          <p:nvSpPr>
            <p:cNvPr id="44" name="Owal 43">
              <a:extLst>
                <a:ext uri="{FF2B5EF4-FFF2-40B4-BE49-F238E27FC236}">
                  <a16:creationId xmlns:a16="http://schemas.microsoft.com/office/drawing/2014/main" id="{6396A311-BA98-46AA-B9C3-CE5AE21EBC9A}"/>
                </a:ext>
              </a:extLst>
            </p:cNvPr>
            <p:cNvSpPr/>
            <p:nvPr/>
          </p:nvSpPr>
          <p:spPr>
            <a:xfrm>
              <a:off x="655782" y="795624"/>
              <a:ext cx="7869382" cy="5383503"/>
            </a:xfrm>
            <a:prstGeom prst="ellipse">
              <a:avLst/>
            </a:prstGeom>
            <a:solidFill>
              <a:srgbClr val="FFB9B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4D29B0F7-076A-4B13-A4E1-3A4EF2EC1FEF}"/>
                </a:ext>
              </a:extLst>
            </p:cNvPr>
            <p:cNvGrpSpPr/>
            <p:nvPr/>
          </p:nvGrpSpPr>
          <p:grpSpPr>
            <a:xfrm rot="20093670">
              <a:off x="1793163" y="1462790"/>
              <a:ext cx="2168631" cy="504743"/>
              <a:chOff x="3440148" y="710503"/>
              <a:chExt cx="2168631" cy="504743"/>
            </a:xfrm>
          </p:grpSpPr>
          <p:sp>
            <p:nvSpPr>
              <p:cNvPr id="71" name="pole tekstowe 70">
                <a:extLst>
                  <a:ext uri="{FF2B5EF4-FFF2-40B4-BE49-F238E27FC236}">
                    <a16:creationId xmlns:a16="http://schemas.microsoft.com/office/drawing/2014/main" id="{2F7FD2F0-85D2-4591-A90F-592A235D3210}"/>
                  </a:ext>
                </a:extLst>
              </p:cNvPr>
              <p:cNvSpPr txBox="1"/>
              <p:nvPr/>
            </p:nvSpPr>
            <p:spPr>
              <a:xfrm>
                <a:off x="3814584" y="776727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72" name="Obraz 71">
                <a:extLst>
                  <a:ext uri="{FF2B5EF4-FFF2-40B4-BE49-F238E27FC236}">
                    <a16:creationId xmlns:a16="http://schemas.microsoft.com/office/drawing/2014/main" id="{1E8D748E-3CF2-4E22-8123-08E0E0C4D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0148" y="764380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73" name="Picture 4">
                <a:extLst>
                  <a:ext uri="{FF2B5EF4-FFF2-40B4-BE49-F238E27FC236}">
                    <a16:creationId xmlns:a16="http://schemas.microsoft.com/office/drawing/2014/main" id="{2FF89901-1970-46F0-B331-16B5B1E37F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8520" y="749484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Obraz 73">
                <a:extLst>
                  <a:ext uri="{FF2B5EF4-FFF2-40B4-BE49-F238E27FC236}">
                    <a16:creationId xmlns:a16="http://schemas.microsoft.com/office/drawing/2014/main" id="{661D5A3E-A719-4BA8-95DC-F98B523B3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8401" y="752035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75" name="Picture 2">
                <a:extLst>
                  <a:ext uri="{FF2B5EF4-FFF2-40B4-BE49-F238E27FC236}">
                    <a16:creationId xmlns:a16="http://schemas.microsoft.com/office/drawing/2014/main" id="{2A58D02F-F947-453F-99E8-414A11C1D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227" y="710503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id="{35D3F4F7-33E2-4463-A96D-9E75FAFDDC7A}"/>
                </a:ext>
              </a:extLst>
            </p:cNvPr>
            <p:cNvGrpSpPr/>
            <p:nvPr/>
          </p:nvGrpSpPr>
          <p:grpSpPr>
            <a:xfrm rot="1602156">
              <a:off x="5466897" y="1544280"/>
              <a:ext cx="2188300" cy="504743"/>
              <a:chOff x="6418875" y="878354"/>
              <a:chExt cx="2188300" cy="504743"/>
            </a:xfrm>
          </p:grpSpPr>
          <p:sp>
            <p:nvSpPr>
              <p:cNvPr id="66" name="pole tekstowe 65">
                <a:extLst>
                  <a:ext uri="{FF2B5EF4-FFF2-40B4-BE49-F238E27FC236}">
                    <a16:creationId xmlns:a16="http://schemas.microsoft.com/office/drawing/2014/main" id="{F49EED82-AC86-402F-964D-AF80087009BB}"/>
                  </a:ext>
                </a:extLst>
              </p:cNvPr>
              <p:cNvSpPr txBox="1"/>
              <p:nvPr/>
            </p:nvSpPr>
            <p:spPr>
              <a:xfrm>
                <a:off x="6793311" y="951380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67" name="Obraz 66">
                <a:extLst>
                  <a:ext uri="{FF2B5EF4-FFF2-40B4-BE49-F238E27FC236}">
                    <a16:creationId xmlns:a16="http://schemas.microsoft.com/office/drawing/2014/main" id="{163E0FA7-881D-412C-A317-3C96546C5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875" y="939033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68" name="Picture 4">
                <a:extLst>
                  <a:ext uri="{FF2B5EF4-FFF2-40B4-BE49-F238E27FC236}">
                    <a16:creationId xmlns:a16="http://schemas.microsoft.com/office/drawing/2014/main" id="{D61D3510-4645-4099-B101-1925CA469A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2156" y="93903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Obraz 68">
                <a:extLst>
                  <a:ext uri="{FF2B5EF4-FFF2-40B4-BE49-F238E27FC236}">
                    <a16:creationId xmlns:a16="http://schemas.microsoft.com/office/drawing/2014/main" id="{235F7037-4115-43FB-BDD4-F80E00C2D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1064" y="90596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70" name="Picture 2">
                <a:extLst>
                  <a:ext uri="{FF2B5EF4-FFF2-40B4-BE49-F238E27FC236}">
                    <a16:creationId xmlns:a16="http://schemas.microsoft.com/office/drawing/2014/main" id="{DC517F7D-42B2-4F8C-BE18-1091E3E1E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8750" y="87835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7BAA54DF-06E2-462D-8508-94C04FD56EC4}"/>
                </a:ext>
              </a:extLst>
            </p:cNvPr>
            <p:cNvGrpSpPr/>
            <p:nvPr/>
          </p:nvGrpSpPr>
          <p:grpSpPr>
            <a:xfrm rot="2767352">
              <a:off x="873052" y="4298100"/>
              <a:ext cx="2055084" cy="504743"/>
              <a:chOff x="457182" y="5395084"/>
              <a:chExt cx="2055084" cy="504743"/>
            </a:xfrm>
          </p:grpSpPr>
          <p:sp>
            <p:nvSpPr>
              <p:cNvPr id="61" name="pole tekstowe 60">
                <a:extLst>
                  <a:ext uri="{FF2B5EF4-FFF2-40B4-BE49-F238E27FC236}">
                    <a16:creationId xmlns:a16="http://schemas.microsoft.com/office/drawing/2014/main" id="{C9B8B44B-0774-4520-890E-57ED8C4CC84D}"/>
                  </a:ext>
                </a:extLst>
              </p:cNvPr>
              <p:cNvSpPr txBox="1"/>
              <p:nvPr/>
            </p:nvSpPr>
            <p:spPr>
              <a:xfrm>
                <a:off x="718071" y="544207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63" name="Picture 4">
                <a:extLst>
                  <a:ext uri="{FF2B5EF4-FFF2-40B4-BE49-F238E27FC236}">
                    <a16:creationId xmlns:a16="http://schemas.microsoft.com/office/drawing/2014/main" id="{B8C6342F-9EAC-4FB4-8990-A43A47EBC1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376" y="542972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Obraz 63">
                <a:extLst>
                  <a:ext uri="{FF2B5EF4-FFF2-40B4-BE49-F238E27FC236}">
                    <a16:creationId xmlns:a16="http://schemas.microsoft.com/office/drawing/2014/main" id="{4BDD9207-9FDE-4CA7-B8E0-DA70CB464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1888" y="5417379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A8BCEF14-28F1-4459-8A9D-0E3CB873AE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82" y="539508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8" name="Grupa 47">
              <a:extLst>
                <a:ext uri="{FF2B5EF4-FFF2-40B4-BE49-F238E27FC236}">
                  <a16:creationId xmlns:a16="http://schemas.microsoft.com/office/drawing/2014/main" id="{6802B73E-BB40-4B00-B8A5-C594231E2B69}"/>
                </a:ext>
              </a:extLst>
            </p:cNvPr>
            <p:cNvGrpSpPr/>
            <p:nvPr/>
          </p:nvGrpSpPr>
          <p:grpSpPr>
            <a:xfrm>
              <a:off x="3444726" y="5539534"/>
              <a:ext cx="2263781" cy="504743"/>
              <a:chOff x="3533155" y="5536921"/>
              <a:chExt cx="2263781" cy="504743"/>
            </a:xfrm>
          </p:grpSpPr>
          <p:sp>
            <p:nvSpPr>
              <p:cNvPr id="56" name="pole tekstowe 55">
                <a:extLst>
                  <a:ext uri="{FF2B5EF4-FFF2-40B4-BE49-F238E27FC236}">
                    <a16:creationId xmlns:a16="http://schemas.microsoft.com/office/drawing/2014/main" id="{B3F32A85-1B4F-496C-816C-54CCE18F3011}"/>
                  </a:ext>
                </a:extLst>
              </p:cNvPr>
              <p:cNvSpPr txBox="1"/>
              <p:nvPr/>
            </p:nvSpPr>
            <p:spPr>
              <a:xfrm>
                <a:off x="3864196" y="5596993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57" name="Obraz 56">
                <a:extLst>
                  <a:ext uri="{FF2B5EF4-FFF2-40B4-BE49-F238E27FC236}">
                    <a16:creationId xmlns:a16="http://schemas.microsoft.com/office/drawing/2014/main" id="{C8C6C93A-26C2-4ECE-9D78-D4DFD8510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1521" y="5567260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58" name="Picture 4">
                <a:extLst>
                  <a:ext uri="{FF2B5EF4-FFF2-40B4-BE49-F238E27FC236}">
                    <a16:creationId xmlns:a16="http://schemas.microsoft.com/office/drawing/2014/main" id="{5E582F4F-7263-4AE0-BF28-63BC12C186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155" y="559699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Obraz 58">
                <a:extLst>
                  <a:ext uri="{FF2B5EF4-FFF2-40B4-BE49-F238E27FC236}">
                    <a16:creationId xmlns:a16="http://schemas.microsoft.com/office/drawing/2014/main" id="{934C0FF1-17B8-4B78-8FD1-83DAFB2E0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4646" y="556152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60" name="Picture 2">
                <a:extLst>
                  <a:ext uri="{FF2B5EF4-FFF2-40B4-BE49-F238E27FC236}">
                    <a16:creationId xmlns:a16="http://schemas.microsoft.com/office/drawing/2014/main" id="{7602D2A3-0691-4D8F-9484-E68C107552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1051" y="5536921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0B87C3A5-9278-4F4B-AFE5-E97073666AC2}"/>
                </a:ext>
              </a:extLst>
            </p:cNvPr>
            <p:cNvGrpSpPr/>
            <p:nvPr/>
          </p:nvGrpSpPr>
          <p:grpSpPr>
            <a:xfrm rot="18725144">
              <a:off x="6120794" y="4201032"/>
              <a:ext cx="2130195" cy="510943"/>
              <a:chOff x="6835497" y="5970890"/>
              <a:chExt cx="2130195" cy="510943"/>
            </a:xfrm>
          </p:grpSpPr>
          <p:sp>
            <p:nvSpPr>
              <p:cNvPr id="51" name="pole tekstowe 50">
                <a:extLst>
                  <a:ext uri="{FF2B5EF4-FFF2-40B4-BE49-F238E27FC236}">
                    <a16:creationId xmlns:a16="http://schemas.microsoft.com/office/drawing/2014/main" id="{C2708213-E384-4730-B635-E28FE83E5EE0}"/>
                  </a:ext>
                </a:extLst>
              </p:cNvPr>
              <p:cNvSpPr txBox="1"/>
              <p:nvPr/>
            </p:nvSpPr>
            <p:spPr>
              <a:xfrm>
                <a:off x="7166538" y="604603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52" name="Obraz 51">
                <a:extLst>
                  <a:ext uri="{FF2B5EF4-FFF2-40B4-BE49-F238E27FC236}">
                    <a16:creationId xmlns:a16="http://schemas.microsoft.com/office/drawing/2014/main" id="{EDED5199-9DCF-4D10-A2C5-DAD7C40C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7550" y="6008665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53" name="Picture 4">
                <a:extLst>
                  <a:ext uri="{FF2B5EF4-FFF2-40B4-BE49-F238E27FC236}">
                    <a16:creationId xmlns:a16="http://schemas.microsoft.com/office/drawing/2014/main" id="{B5B7EEDE-233D-48AD-9134-DF34CA9CE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497" y="6046031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Obraz 53">
                <a:extLst>
                  <a:ext uri="{FF2B5EF4-FFF2-40B4-BE49-F238E27FC236}">
                    <a16:creationId xmlns:a16="http://schemas.microsoft.com/office/drawing/2014/main" id="{3D957BBF-7E63-45A3-98D2-64921F0B1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5877" y="602167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55" name="Picture 2">
                <a:extLst>
                  <a:ext uri="{FF2B5EF4-FFF2-40B4-BE49-F238E27FC236}">
                    <a16:creationId xmlns:a16="http://schemas.microsoft.com/office/drawing/2014/main" id="{F1089D45-6515-4FA1-B6F6-B48ED77EE1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7267" y="597089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pole tekstowe 49">
                  <a:extLst>
                    <a:ext uri="{FF2B5EF4-FFF2-40B4-BE49-F238E27FC236}">
                      <a16:creationId xmlns:a16="http://schemas.microsoft.com/office/drawing/2014/main" id="{7B836584-6E6C-4CDF-A445-D597B871F91D}"/>
                    </a:ext>
                  </a:extLst>
                </p:cNvPr>
                <p:cNvSpPr txBox="1"/>
                <p:nvPr/>
              </p:nvSpPr>
              <p:spPr>
                <a:xfrm>
                  <a:off x="4345314" y="5226486"/>
                  <a:ext cx="490840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z-Cyrl-AZ" b="1" i="1" smtClean="0">
                            <a:latin typeface="Cambria Math" panose="02040503050406030204" pitchFamily="18" charset="0"/>
                          </a:rPr>
                          <m:t>Ф</m:t>
                        </m:r>
                        <m:r>
                          <a:rPr lang="pl-PL" b="1" i="1" baseline="30000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pl-PL" b="1" baseline="30000" dirty="0"/>
                </a:p>
              </p:txBody>
            </p:sp>
          </mc:Choice>
          <mc:Fallback xmlns="">
            <p:sp>
              <p:nvSpPr>
                <p:cNvPr id="50" name="pole tekstowe 49">
                  <a:extLst>
                    <a:ext uri="{FF2B5EF4-FFF2-40B4-BE49-F238E27FC236}">
                      <a16:creationId xmlns:a16="http://schemas.microsoft.com/office/drawing/2014/main" id="{7B836584-6E6C-4CDF-A445-D597B871F9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314" y="5226486"/>
                  <a:ext cx="490840" cy="36298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upa 75">
            <a:extLst>
              <a:ext uri="{FF2B5EF4-FFF2-40B4-BE49-F238E27FC236}">
                <a16:creationId xmlns:a16="http://schemas.microsoft.com/office/drawing/2014/main" id="{FA16E4F9-FFB8-4E86-BF8D-EAD16C34F354}"/>
              </a:ext>
            </a:extLst>
          </p:cNvPr>
          <p:cNvGrpSpPr/>
          <p:nvPr/>
        </p:nvGrpSpPr>
        <p:grpSpPr>
          <a:xfrm>
            <a:off x="1958108" y="1722518"/>
            <a:ext cx="5237019" cy="3454401"/>
            <a:chOff x="1958108" y="1722518"/>
            <a:chExt cx="5237019" cy="3454401"/>
          </a:xfrm>
        </p:grpSpPr>
        <p:sp>
          <p:nvSpPr>
            <p:cNvPr id="77" name="Owal 76">
              <a:extLst>
                <a:ext uri="{FF2B5EF4-FFF2-40B4-BE49-F238E27FC236}">
                  <a16:creationId xmlns:a16="http://schemas.microsoft.com/office/drawing/2014/main" id="{119D502C-BF26-456B-AAB3-355423D168EA}"/>
                </a:ext>
              </a:extLst>
            </p:cNvPr>
            <p:cNvSpPr/>
            <p:nvPr/>
          </p:nvSpPr>
          <p:spPr>
            <a:xfrm>
              <a:off x="1958108" y="1722518"/>
              <a:ext cx="5237019" cy="3454401"/>
            </a:xfrm>
            <a:prstGeom prst="ellipse">
              <a:avLst/>
            </a:prstGeom>
            <a:solidFill>
              <a:srgbClr val="FFD9D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38F468D1-96DA-4D9B-9BA0-9332426DB859}"/>
                </a:ext>
              </a:extLst>
            </p:cNvPr>
            <p:cNvGrpSpPr/>
            <p:nvPr/>
          </p:nvGrpSpPr>
          <p:grpSpPr>
            <a:xfrm>
              <a:off x="3518106" y="2017018"/>
              <a:ext cx="2168631" cy="504743"/>
              <a:chOff x="3429565" y="1068777"/>
              <a:chExt cx="2168631" cy="504743"/>
            </a:xfrm>
          </p:grpSpPr>
          <p:sp>
            <p:nvSpPr>
              <p:cNvPr id="92" name="pole tekstowe 91">
                <a:extLst>
                  <a:ext uri="{FF2B5EF4-FFF2-40B4-BE49-F238E27FC236}">
                    <a16:creationId xmlns:a16="http://schemas.microsoft.com/office/drawing/2014/main" id="{2584F84A-8A8E-4E64-B44B-622BF1DD8B08}"/>
                  </a:ext>
                </a:extLst>
              </p:cNvPr>
              <p:cNvSpPr txBox="1"/>
              <p:nvPr/>
            </p:nvSpPr>
            <p:spPr>
              <a:xfrm>
                <a:off x="3804001" y="1133824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93" name="Obraz 92">
                <a:extLst>
                  <a:ext uri="{FF2B5EF4-FFF2-40B4-BE49-F238E27FC236}">
                    <a16:creationId xmlns:a16="http://schemas.microsoft.com/office/drawing/2014/main" id="{D5C771AD-ED30-4310-AE1D-E17A446D5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9565" y="1121477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94" name="Picture 4">
                <a:extLst>
                  <a:ext uri="{FF2B5EF4-FFF2-40B4-BE49-F238E27FC236}">
                    <a16:creationId xmlns:a16="http://schemas.microsoft.com/office/drawing/2014/main" id="{A7B0E395-BB65-4345-AED4-4B3B9ACF00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2846" y="1121477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5" name="Obraz 94">
                <a:extLst>
                  <a:ext uri="{FF2B5EF4-FFF2-40B4-BE49-F238E27FC236}">
                    <a16:creationId xmlns:a16="http://schemas.microsoft.com/office/drawing/2014/main" id="{A7D1533F-3E55-4FA7-BE77-A0D447F9A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818" y="1109132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96" name="Picture 2">
                <a:extLst>
                  <a:ext uri="{FF2B5EF4-FFF2-40B4-BE49-F238E27FC236}">
                    <a16:creationId xmlns:a16="http://schemas.microsoft.com/office/drawing/2014/main" id="{15B5A9FA-6DEC-4A65-8188-F0E7044741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734" y="1068777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4669D9F3-3EDB-4D91-B70C-F96FFB81C64A}"/>
                </a:ext>
              </a:extLst>
            </p:cNvPr>
            <p:cNvGrpSpPr/>
            <p:nvPr/>
          </p:nvGrpSpPr>
          <p:grpSpPr>
            <a:xfrm rot="2186055">
              <a:off x="1981873" y="3726649"/>
              <a:ext cx="2125236" cy="504743"/>
              <a:chOff x="1981099" y="5075120"/>
              <a:chExt cx="2125236" cy="504743"/>
            </a:xfrm>
          </p:grpSpPr>
          <p:sp>
            <p:nvSpPr>
              <p:cNvPr id="87" name="pole tekstowe 86">
                <a:extLst>
                  <a:ext uri="{FF2B5EF4-FFF2-40B4-BE49-F238E27FC236}">
                    <a16:creationId xmlns:a16="http://schemas.microsoft.com/office/drawing/2014/main" id="{84DB80CB-ABA1-41DE-8BBF-5C6DB18280FC}"/>
                  </a:ext>
                </a:extLst>
              </p:cNvPr>
              <p:cNvSpPr txBox="1"/>
              <p:nvPr/>
            </p:nvSpPr>
            <p:spPr>
              <a:xfrm>
                <a:off x="2312140" y="5135192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88" name="Obraz 87">
                <a:extLst>
                  <a:ext uri="{FF2B5EF4-FFF2-40B4-BE49-F238E27FC236}">
                    <a16:creationId xmlns:a16="http://schemas.microsoft.com/office/drawing/2014/main" id="{3D13A4A1-3250-46E1-9613-AE0FAC9A9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7189" y="5097826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89" name="Picture 4">
                <a:extLst>
                  <a:ext uri="{FF2B5EF4-FFF2-40B4-BE49-F238E27FC236}">
                    <a16:creationId xmlns:a16="http://schemas.microsoft.com/office/drawing/2014/main" id="{406C775A-EC77-4530-B781-2C3B285F3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099" y="5135192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Obraz 89">
                <a:extLst>
                  <a:ext uri="{FF2B5EF4-FFF2-40B4-BE49-F238E27FC236}">
                    <a16:creationId xmlns:a16="http://schemas.microsoft.com/office/drawing/2014/main" id="{A15B39E2-D6A0-41A3-AC8E-36D8CCCEE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5957" y="5110500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91" name="Picture 2">
                <a:extLst>
                  <a:ext uri="{FF2B5EF4-FFF2-40B4-BE49-F238E27FC236}">
                    <a16:creationId xmlns:a16="http://schemas.microsoft.com/office/drawing/2014/main" id="{688651AC-D48E-4C9D-8294-0C1FD76BA7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8995" y="507512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0" name="Grupa 79">
              <a:extLst>
                <a:ext uri="{FF2B5EF4-FFF2-40B4-BE49-F238E27FC236}">
                  <a16:creationId xmlns:a16="http://schemas.microsoft.com/office/drawing/2014/main" id="{9DB06791-2DEF-4C98-8689-344A4DB2E70E}"/>
                </a:ext>
              </a:extLst>
            </p:cNvPr>
            <p:cNvGrpSpPr/>
            <p:nvPr/>
          </p:nvGrpSpPr>
          <p:grpSpPr>
            <a:xfrm rot="19532133">
              <a:off x="5042389" y="3773119"/>
              <a:ext cx="2130195" cy="510604"/>
              <a:chOff x="5548167" y="5201704"/>
              <a:chExt cx="2130195" cy="510604"/>
            </a:xfrm>
          </p:grpSpPr>
          <p:sp>
            <p:nvSpPr>
              <p:cNvPr id="82" name="pole tekstowe 81">
                <a:extLst>
                  <a:ext uri="{FF2B5EF4-FFF2-40B4-BE49-F238E27FC236}">
                    <a16:creationId xmlns:a16="http://schemas.microsoft.com/office/drawing/2014/main" id="{6F0077AE-93C4-474B-9201-BCA3DC5488CE}"/>
                  </a:ext>
                </a:extLst>
              </p:cNvPr>
              <p:cNvSpPr txBox="1"/>
              <p:nvPr/>
            </p:nvSpPr>
            <p:spPr>
              <a:xfrm>
                <a:off x="5879208" y="5276845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83" name="Obraz 82">
                <a:extLst>
                  <a:ext uri="{FF2B5EF4-FFF2-40B4-BE49-F238E27FC236}">
                    <a16:creationId xmlns:a16="http://schemas.microsoft.com/office/drawing/2014/main" id="{83244A34-743C-4DBC-B173-1523DD27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5867" y="5242138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84" name="Picture 4">
                <a:extLst>
                  <a:ext uri="{FF2B5EF4-FFF2-40B4-BE49-F238E27FC236}">
                    <a16:creationId xmlns:a16="http://schemas.microsoft.com/office/drawing/2014/main" id="{2933BC1B-A612-48A6-B6D0-DD4E0B7499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167" y="527684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5" name="Obraz 84">
                <a:extLst>
                  <a:ext uri="{FF2B5EF4-FFF2-40B4-BE49-F238E27FC236}">
                    <a16:creationId xmlns:a16="http://schemas.microsoft.com/office/drawing/2014/main" id="{004F4770-1558-433B-A09C-15BF1B3F1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4438" y="525215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86" name="Picture 2">
                <a:extLst>
                  <a:ext uri="{FF2B5EF4-FFF2-40B4-BE49-F238E27FC236}">
                    <a16:creationId xmlns:a16="http://schemas.microsoft.com/office/drawing/2014/main" id="{DFD28AC7-42AD-4888-BD04-E95E7CC22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9937" y="520170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pole tekstowe 80">
                  <a:extLst>
                    <a:ext uri="{FF2B5EF4-FFF2-40B4-BE49-F238E27FC236}">
                      <a16:creationId xmlns:a16="http://schemas.microsoft.com/office/drawing/2014/main" id="{B9D01CF9-89C5-453C-86E4-56976925B30F}"/>
                    </a:ext>
                  </a:extLst>
                </p:cNvPr>
                <p:cNvSpPr txBox="1"/>
                <p:nvPr/>
              </p:nvSpPr>
              <p:spPr>
                <a:xfrm>
                  <a:off x="4359694" y="4676031"/>
                  <a:ext cx="4171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z-Cyrl-AZ" b="1" i="1">
                            <a:latin typeface="Cambria Math" panose="02040503050406030204" pitchFamily="18" charset="0"/>
                          </a:rPr>
                          <m:t>Ф</m:t>
                        </m:r>
                      </m:oMath>
                    </m:oMathPara>
                  </a14:m>
                  <a:endParaRPr lang="pl-PL" b="1" dirty="0"/>
                </a:p>
              </p:txBody>
            </p:sp>
          </mc:Choice>
          <mc:Fallback xmlns="">
            <p:sp>
              <p:nvSpPr>
                <p:cNvPr id="81" name="pole tekstowe 80">
                  <a:extLst>
                    <a:ext uri="{FF2B5EF4-FFF2-40B4-BE49-F238E27FC236}">
                      <a16:creationId xmlns:a16="http://schemas.microsoft.com/office/drawing/2014/main" id="{B9D01CF9-89C5-453C-86E4-56976925B3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694" y="4676031"/>
                  <a:ext cx="417101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upa 96">
            <a:extLst>
              <a:ext uri="{FF2B5EF4-FFF2-40B4-BE49-F238E27FC236}">
                <a16:creationId xmlns:a16="http://schemas.microsoft.com/office/drawing/2014/main" id="{8E573DFA-F1A2-4872-A0A7-2C9A2D706B3E}"/>
              </a:ext>
            </a:extLst>
          </p:cNvPr>
          <p:cNvGrpSpPr/>
          <p:nvPr/>
        </p:nvGrpSpPr>
        <p:grpSpPr>
          <a:xfrm>
            <a:off x="3269673" y="2604655"/>
            <a:ext cx="2613891" cy="1616363"/>
            <a:chOff x="3269673" y="2604655"/>
            <a:chExt cx="2613891" cy="1616363"/>
          </a:xfrm>
        </p:grpSpPr>
        <p:sp>
          <p:nvSpPr>
            <p:cNvPr id="98" name="Owal 97">
              <a:extLst>
                <a:ext uri="{FF2B5EF4-FFF2-40B4-BE49-F238E27FC236}">
                  <a16:creationId xmlns:a16="http://schemas.microsoft.com/office/drawing/2014/main" id="{CE3E5D78-C967-499E-8F16-9B7209A0805F}"/>
                </a:ext>
              </a:extLst>
            </p:cNvPr>
            <p:cNvSpPr/>
            <p:nvPr/>
          </p:nvSpPr>
          <p:spPr>
            <a:xfrm>
              <a:off x="3269673" y="2604655"/>
              <a:ext cx="2613891" cy="1616363"/>
            </a:xfrm>
            <a:prstGeom prst="ellipse">
              <a:avLst/>
            </a:prstGeom>
            <a:solidFill>
              <a:srgbClr val="FFEBE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45A041EF-B845-4DBB-9837-B29EDD2ABD3C}"/>
                </a:ext>
              </a:extLst>
            </p:cNvPr>
            <p:cNvGrpSpPr/>
            <p:nvPr/>
          </p:nvGrpSpPr>
          <p:grpSpPr>
            <a:xfrm>
              <a:off x="3472960" y="3179287"/>
              <a:ext cx="2125236" cy="504743"/>
              <a:chOff x="3472960" y="3179287"/>
              <a:chExt cx="2125236" cy="504743"/>
            </a:xfrm>
          </p:grpSpPr>
          <p:pic>
            <p:nvPicPr>
              <p:cNvPr id="101" name="Obraz 100">
                <a:extLst>
                  <a:ext uri="{FF2B5EF4-FFF2-40B4-BE49-F238E27FC236}">
                    <a16:creationId xmlns:a16="http://schemas.microsoft.com/office/drawing/2014/main" id="{1157ABDA-6408-4A8F-A357-510321282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0660" y="3209627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02" name="Picture 4">
                <a:extLst>
                  <a:ext uri="{FF2B5EF4-FFF2-40B4-BE49-F238E27FC236}">
                    <a16:creationId xmlns:a16="http://schemas.microsoft.com/office/drawing/2014/main" id="{3598A535-FC9F-413D-A4E0-57A9620588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960" y="3244334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" name="Obraz 102">
                <a:extLst>
                  <a:ext uri="{FF2B5EF4-FFF2-40B4-BE49-F238E27FC236}">
                    <a16:creationId xmlns:a16="http://schemas.microsoft.com/office/drawing/2014/main" id="{2CFDB694-8B7D-4785-A782-4E5024216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818" y="3219642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04" name="Picture 2">
                <a:extLst>
                  <a:ext uri="{FF2B5EF4-FFF2-40B4-BE49-F238E27FC236}">
                    <a16:creationId xmlns:a16="http://schemas.microsoft.com/office/drawing/2014/main" id="{3CBE5085-90AD-48CE-B1CC-F40945663B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734" y="3179287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5" name="pole tekstowe 104">
                <a:extLst>
                  <a:ext uri="{FF2B5EF4-FFF2-40B4-BE49-F238E27FC236}">
                    <a16:creationId xmlns:a16="http://schemas.microsoft.com/office/drawing/2014/main" id="{3F1449AF-95B3-4424-A7CA-182FB5E8F413}"/>
                  </a:ext>
                </a:extLst>
              </p:cNvPr>
              <p:cNvSpPr txBox="1"/>
              <p:nvPr/>
            </p:nvSpPr>
            <p:spPr>
              <a:xfrm>
                <a:off x="3804001" y="3244334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</p:grp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92EBDC65-E212-4695-80F8-ED444EBF1CA4}"/>
                </a:ext>
              </a:extLst>
            </p:cNvPr>
            <p:cNvSpPr txBox="1"/>
            <p:nvPr/>
          </p:nvSpPr>
          <p:spPr>
            <a:xfrm>
              <a:off x="4417440" y="38033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/>
                <a:t>1</a:t>
              </a:r>
            </a:p>
          </p:txBody>
        </p:sp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4D2D55D9-0A10-40AF-A5A0-FD7DEBEE6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109">
            <a:off x="1961355" y="4563929"/>
            <a:ext cx="415415" cy="444064"/>
          </a:xfrm>
          <a:prstGeom prst="rect">
            <a:avLst/>
          </a:prstGeom>
        </p:spPr>
      </p:pic>
      <p:grpSp>
        <p:nvGrpSpPr>
          <p:cNvPr id="10" name="Grupa 4">
            <a:extLst>
              <a:ext uri="{FF2B5EF4-FFF2-40B4-BE49-F238E27FC236}">
                <a16:creationId xmlns:a16="http://schemas.microsoft.com/office/drawing/2014/main" id="{F1A3BB87-1DEF-5D88-330E-5FFB3AEDCD2A}"/>
              </a:ext>
            </a:extLst>
          </p:cNvPr>
          <p:cNvGrpSpPr/>
          <p:nvPr/>
        </p:nvGrpSpPr>
        <p:grpSpPr>
          <a:xfrm>
            <a:off x="9038024" y="2565227"/>
            <a:ext cx="2982525" cy="3368848"/>
            <a:chOff x="4731247" y="981544"/>
            <a:chExt cx="4156831" cy="2648641"/>
          </a:xfrm>
        </p:grpSpPr>
        <p:sp>
          <p:nvSpPr>
            <p:cNvPr id="62" name="Prostokąt 15">
              <a:extLst>
                <a:ext uri="{FF2B5EF4-FFF2-40B4-BE49-F238E27FC236}">
                  <a16:creationId xmlns:a16="http://schemas.microsoft.com/office/drawing/2014/main" id="{53C89EC7-FECA-4F3B-2C9C-123DB1D6C0F3}"/>
                </a:ext>
              </a:extLst>
            </p:cNvPr>
            <p:cNvSpPr/>
            <p:nvPr/>
          </p:nvSpPr>
          <p:spPr>
            <a:xfrm>
              <a:off x="4731247" y="981544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Prostokąt 5">
                  <a:extLst>
                    <a:ext uri="{FF2B5EF4-FFF2-40B4-BE49-F238E27FC236}">
                      <a16:creationId xmlns:a16="http://schemas.microsoft.com/office/drawing/2014/main" id="{BC807E54-C7A7-34EA-74A3-CCE150AAB5D1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23456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2000" b="1"/>
                    <a:t>Mallows Model:</a:t>
                  </a:r>
                  <a:r>
                    <a:rPr lang="pl-PL" sz="2000"/>
                    <a:t> </a:t>
                  </a:r>
                  <a:r>
                    <a:rPr lang="pl-PL" sz="2000" err="1"/>
                    <a:t>Choose</a:t>
                  </a:r>
                  <a:r>
                    <a:rPr lang="pl-PL" sz="2000"/>
                    <a:t> a </a:t>
                  </a:r>
                  <a:r>
                    <a:rPr lang="pl-PL" sz="2000" err="1"/>
                    <a:t>center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u. The </a:t>
                  </a:r>
                  <a:r>
                    <a:rPr lang="pl-PL" sz="2000" err="1"/>
                    <a:t>probability</a:t>
                  </a:r>
                  <a:r>
                    <a:rPr lang="pl-PL" sz="2000"/>
                    <a:t> of </a:t>
                  </a:r>
                  <a:r>
                    <a:rPr lang="pl-PL" sz="2000" err="1"/>
                    <a:t>generating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v </a:t>
                  </a:r>
                  <a:r>
                    <a:rPr lang="pl-PL" sz="2000" err="1"/>
                    <a:t>is</a:t>
                  </a:r>
                  <a:r>
                    <a:rPr lang="pl-PL" sz="2000"/>
                    <a:t>:</a:t>
                  </a:r>
                </a:p>
                <a:p>
                  <a:endParaRPr lang="pl-PL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2000"/>
                </a:p>
                <a:p>
                  <a:endParaRPr lang="pl-PL" sz="2000"/>
                </a:p>
                <a:p>
                  <a:r>
                    <a:rPr lang="pl-PL" sz="2000" err="1"/>
                    <a:t>There</a:t>
                  </a:r>
                  <a:r>
                    <a:rPr lang="pl-PL" sz="2000"/>
                    <a:t> </a:t>
                  </a:r>
                  <a:r>
                    <a:rPr lang="pl-PL" sz="2000" err="1"/>
                    <a:t>are</a:t>
                  </a:r>
                  <a:r>
                    <a:rPr lang="pl-PL" sz="2000"/>
                    <a:t> fast </a:t>
                  </a:r>
                  <a:r>
                    <a:rPr lang="pl-PL" sz="2000" err="1"/>
                    <a:t>sampling</a:t>
                  </a:r>
                  <a:r>
                    <a:rPr lang="pl-PL" sz="2000"/>
                    <a:t> </a:t>
                  </a:r>
                  <a:r>
                    <a:rPr lang="pl-PL" sz="2000" err="1"/>
                    <a:t>algorithms</a:t>
                  </a:r>
                  <a:r>
                    <a:rPr lang="pl-PL" sz="2000"/>
                    <a:t>.</a:t>
                  </a:r>
                </a:p>
              </p:txBody>
            </p:sp>
          </mc:Choice>
          <mc:Fallback xmlns="">
            <p:sp>
              <p:nvSpPr>
                <p:cNvPr id="107" name="Prostokąt 5">
                  <a:extLst>
                    <a:ext uri="{FF2B5EF4-FFF2-40B4-BE49-F238E27FC236}">
                      <a16:creationId xmlns:a16="http://schemas.microsoft.com/office/drawing/2014/main" id="{BC807E54-C7A7-34EA-74A3-CCE150AAB5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2345602"/>
                </a:xfrm>
                <a:prstGeom prst="rect">
                  <a:avLst/>
                </a:prstGeom>
                <a:blipFill>
                  <a:blip r:embed="rId10"/>
                  <a:stretch>
                    <a:fillRect l="-2301" t="-1020" r="-3347" b="-75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upa 2">
            <a:extLst>
              <a:ext uri="{FF2B5EF4-FFF2-40B4-BE49-F238E27FC236}">
                <a16:creationId xmlns:a16="http://schemas.microsoft.com/office/drawing/2014/main" id="{20D58103-83BE-95F0-C99D-2481B73A965D}"/>
              </a:ext>
            </a:extLst>
          </p:cNvPr>
          <p:cNvGrpSpPr/>
          <p:nvPr/>
        </p:nvGrpSpPr>
        <p:grpSpPr>
          <a:xfrm>
            <a:off x="9048245" y="500733"/>
            <a:ext cx="2976335" cy="1896860"/>
            <a:chOff x="352425" y="976898"/>
            <a:chExt cx="4128942" cy="1409785"/>
          </a:xfrm>
        </p:grpSpPr>
        <p:sp>
          <p:nvSpPr>
            <p:cNvPr id="109" name="Prostokąt 13">
              <a:extLst>
                <a:ext uri="{FF2B5EF4-FFF2-40B4-BE49-F238E27FC236}">
                  <a16:creationId xmlns:a16="http://schemas.microsoft.com/office/drawing/2014/main" id="{3F2616D8-FFEA-5D9C-0E9A-704C18907A04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|</a:t>
              </a:r>
            </a:p>
          </p:txBody>
        </p:sp>
        <p:sp>
          <p:nvSpPr>
            <p:cNvPr id="110" name="Prostokąt 14">
              <a:extLst>
                <a:ext uri="{FF2B5EF4-FFF2-40B4-BE49-F238E27FC236}">
                  <a16:creationId xmlns:a16="http://schemas.microsoft.com/office/drawing/2014/main" id="{0B9292BB-CB8B-DC4A-E779-EC6179ED11D0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Impartial</a:t>
              </a:r>
              <a:r>
                <a:rPr lang="pl-PL" sz="2000" b="1"/>
                <a:t> </a:t>
              </a:r>
              <a:r>
                <a:rPr lang="pl-PL" sz="2000" b="1" err="1"/>
                <a:t>Culture</a:t>
              </a:r>
              <a:r>
                <a:rPr lang="pl-PL" sz="2000" b="1"/>
                <a:t> (IC):</a:t>
              </a:r>
              <a:r>
                <a:rPr lang="pl-PL" sz="2000"/>
                <a:t> </a:t>
              </a:r>
              <a:r>
                <a:rPr lang="pl-PL" sz="2000" err="1"/>
                <a:t>Every</a:t>
              </a:r>
              <a:r>
                <a:rPr lang="pl-PL" sz="2000"/>
                <a:t> </a:t>
              </a:r>
              <a:r>
                <a:rPr lang="pl-PL" sz="2000" err="1"/>
                <a:t>preference</a:t>
              </a:r>
              <a:r>
                <a:rPr lang="pl-PL" sz="2000"/>
                <a:t> order </a:t>
              </a:r>
              <a:r>
                <a:rPr lang="pl-PL" sz="2000" err="1"/>
                <a:t>comes</a:t>
              </a:r>
              <a:r>
                <a:rPr lang="pl-PL" sz="2000"/>
                <a:t> with the same </a:t>
              </a:r>
              <a:r>
                <a:rPr lang="pl-PL" sz="2000" err="1"/>
                <a:t>proba-bility</a:t>
              </a:r>
              <a:r>
                <a:rPr lang="pl-PL" sz="2000"/>
                <a:t> (</a:t>
              </a:r>
              <a:r>
                <a:rPr lang="pl-PL" sz="2000" err="1"/>
                <a:t>a.k.a</a:t>
              </a:r>
              <a:r>
                <a:rPr lang="pl-PL" sz="2000"/>
                <a:t>. </a:t>
              </a:r>
              <a:r>
                <a:rPr lang="pl-PL" sz="2000" b="1">
                  <a:solidFill>
                    <a:srgbClr val="00B0F0"/>
                  </a:solidFill>
                </a:rPr>
                <a:t>uniform </a:t>
              </a:r>
              <a:r>
                <a:rPr lang="pl-PL" sz="2000" b="1" err="1">
                  <a:solidFill>
                    <a:srgbClr val="00B0F0"/>
                  </a:solidFill>
                </a:rPr>
                <a:t>distribution</a:t>
              </a:r>
              <a:r>
                <a:rPr lang="pl-PL" sz="200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17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D46752A0-A299-4939-9CC8-7D3670D68F19}"/>
              </a:ext>
            </a:extLst>
          </p:cNvPr>
          <p:cNvGrpSpPr/>
          <p:nvPr/>
        </p:nvGrpSpPr>
        <p:grpSpPr>
          <a:xfrm>
            <a:off x="4805363" y="1138823"/>
            <a:ext cx="4167020" cy="2648641"/>
            <a:chOff x="4721058" y="971203"/>
            <a:chExt cx="4167020" cy="2648641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041A930-10C9-4953-B3B6-FB762CEA3CE4}"/>
                </a:ext>
              </a:extLst>
            </p:cNvPr>
            <p:cNvSpPr/>
            <p:nvPr/>
          </p:nvSpPr>
          <p:spPr>
            <a:xfrm>
              <a:off x="4721058" y="971203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2000" b="1" dirty="0"/>
                    <a:t>Mallows Model: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Choose</a:t>
                  </a:r>
                  <a:r>
                    <a:rPr lang="pl-PL" sz="2000" dirty="0"/>
                    <a:t> a </a:t>
                  </a:r>
                  <a:r>
                    <a:rPr lang="pl-PL" sz="2000" dirty="0" err="1"/>
                    <a:t>center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</a:t>
                  </a:r>
                  <a:r>
                    <a:rPr lang="pl-PL" sz="2000" dirty="0"/>
                    <a:t> u. The </a:t>
                  </a:r>
                  <a:r>
                    <a:rPr lang="pl-PL" sz="2000" dirty="0" err="1"/>
                    <a:t>probability</a:t>
                  </a:r>
                  <a:r>
                    <a:rPr lang="pl-PL" sz="2000" dirty="0"/>
                    <a:t> of </a:t>
                  </a:r>
                  <a:r>
                    <a:rPr lang="pl-PL" sz="2000" dirty="0" err="1"/>
                    <a:t>generating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</a:t>
                  </a:r>
                  <a:r>
                    <a:rPr lang="pl-PL" sz="2000" dirty="0"/>
                    <a:t> v </a:t>
                  </a:r>
                  <a:r>
                    <a:rPr lang="pl-PL" sz="2000" dirty="0" err="1"/>
                    <a:t>is</a:t>
                  </a:r>
                  <a:r>
                    <a:rPr lang="pl-PL" sz="2000" dirty="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2000" dirty="0"/>
                </a:p>
                <a:p>
                  <a:r>
                    <a:rPr lang="pl-PL" sz="2000" dirty="0"/>
                    <a:t>(</a:t>
                  </a:r>
                  <a:r>
                    <a:rPr lang="pl-PL" sz="2000" dirty="0" err="1"/>
                    <a:t>There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are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some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algorithms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that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generate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votes</a:t>
                  </a:r>
                  <a:r>
                    <a:rPr lang="pl-PL" sz="2000" dirty="0"/>
                    <a:t> from </a:t>
                  </a:r>
                  <a:r>
                    <a:rPr lang="pl-PL" sz="2000" dirty="0" err="1"/>
                    <a:t>this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distribution</a:t>
                  </a:r>
                  <a:r>
                    <a:rPr lang="pl-PL" sz="2000" dirty="0"/>
                    <a:t>… </a:t>
                  </a:r>
                  <a:r>
                    <a:rPr lang="pl-PL" sz="2000" dirty="0" err="1"/>
                    <a:t>effectively</a:t>
                  </a:r>
                  <a:r>
                    <a:rPr lang="pl-PL" sz="2000" dirty="0"/>
                    <a:t>.)</a:t>
                  </a:r>
                </a:p>
              </p:txBody>
            </p:sp>
          </mc:Choice>
          <mc:Fallback xmlns="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  <a:blipFill>
                  <a:blip r:embed="rId2"/>
                  <a:stretch>
                    <a:fillRect l="-1652" t="-1211" b="-3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6545E65B-1EF2-4C20-BD78-1F938A61879C}"/>
              </a:ext>
            </a:extLst>
          </p:cNvPr>
          <p:cNvGrpSpPr/>
          <p:nvPr/>
        </p:nvGrpSpPr>
        <p:grpSpPr>
          <a:xfrm>
            <a:off x="400051" y="2887065"/>
            <a:ext cx="4128941" cy="2578167"/>
            <a:chOff x="350745" y="2658465"/>
            <a:chExt cx="4128941" cy="2578167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73A4E7-CB8A-41D3-A452-946F0CE80297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rgbClr val="E5F4F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B105BD0-ED40-480C-B9A5-9FF9F04DEF38}"/>
                </a:ext>
              </a:extLst>
            </p:cNvPr>
            <p:cNvSpPr/>
            <p:nvPr/>
          </p:nvSpPr>
          <p:spPr>
            <a:xfrm>
              <a:off x="361950" y="2818538"/>
              <a:ext cx="39243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 err="1"/>
                <a:t>Polya-Eggenberger</a:t>
              </a:r>
              <a:r>
                <a:rPr lang="pl-PL" sz="2000" b="1" dirty="0"/>
                <a:t> Urn Model:</a:t>
              </a:r>
              <a:r>
                <a:rPr lang="pl-PL" sz="2000" dirty="0"/>
                <a:t> Form </a:t>
              </a:r>
              <a:r>
                <a:rPr lang="pl-PL" sz="2000" dirty="0" err="1"/>
                <a:t>an</a:t>
              </a:r>
              <a:r>
                <a:rPr lang="pl-PL" sz="2000" dirty="0"/>
                <a:t> urn of </a:t>
              </a:r>
              <a:r>
                <a:rPr lang="pl-PL" sz="2000" b="1" dirty="0" err="1">
                  <a:solidFill>
                    <a:srgbClr val="00B0F0"/>
                  </a:solidFill>
                </a:rPr>
                <a:t>all</a:t>
              </a:r>
              <a:r>
                <a:rPr lang="pl-PL" sz="2000" b="1" dirty="0">
                  <a:solidFill>
                    <a:srgbClr val="00B0F0"/>
                  </a:solidFill>
                </a:rPr>
                <a:t> </a:t>
              </a:r>
              <a:r>
                <a:rPr lang="pl-PL" sz="2000" b="1" dirty="0" err="1">
                  <a:solidFill>
                    <a:srgbClr val="00B0F0"/>
                  </a:solidFill>
                </a:rPr>
                <a:t>possible</a:t>
              </a:r>
              <a:r>
                <a:rPr lang="pl-PL" sz="2000" b="1" dirty="0">
                  <a:solidFill>
                    <a:srgbClr val="00B0F0"/>
                  </a:solidFill>
                </a:rPr>
                <a:t> m! </a:t>
              </a:r>
              <a:r>
                <a:rPr lang="pl-PL" sz="2000" b="1" dirty="0" err="1">
                  <a:solidFill>
                    <a:srgbClr val="00B0F0"/>
                  </a:solidFill>
                </a:rPr>
                <a:t>votes</a:t>
              </a:r>
              <a:r>
                <a:rPr lang="pl-PL" sz="2000" dirty="0"/>
                <a:t>. To </a:t>
              </a:r>
              <a:r>
                <a:rPr lang="pl-PL" sz="2000" dirty="0" err="1"/>
                <a:t>generate</a:t>
              </a:r>
              <a:r>
                <a:rPr lang="pl-PL" sz="2000" dirty="0"/>
                <a:t> a </a:t>
              </a:r>
              <a:r>
                <a:rPr lang="pl-PL" sz="2000" dirty="0" err="1"/>
                <a:t>vote</a:t>
              </a:r>
              <a:r>
                <a:rPr lang="pl-PL" sz="2000" dirty="0"/>
                <a:t>:</a:t>
              </a:r>
            </a:p>
            <a:p>
              <a:pPr marL="342900" indent="-342900">
                <a:buAutoNum type="arabicParenR"/>
              </a:pPr>
              <a:r>
                <a:rPr lang="pl-PL" sz="2000" dirty="0" err="1"/>
                <a:t>Choose</a:t>
              </a:r>
              <a:r>
                <a:rPr lang="pl-PL" sz="2000" dirty="0"/>
                <a:t> a </a:t>
              </a:r>
              <a:r>
                <a:rPr lang="pl-PL" sz="2000" dirty="0" err="1"/>
                <a:t>vote</a:t>
              </a:r>
              <a:r>
                <a:rPr lang="pl-PL" sz="2000" dirty="0"/>
                <a:t> from the urn and </a:t>
              </a:r>
              <a:r>
                <a:rPr lang="pl-PL" sz="2000" dirty="0" err="1"/>
                <a:t>add</a:t>
              </a:r>
              <a:r>
                <a:rPr lang="pl-PL" sz="2000" dirty="0"/>
                <a:t> </a:t>
              </a:r>
              <a:r>
                <a:rPr lang="pl-PL" sz="2000" dirty="0" err="1"/>
                <a:t>it</a:t>
              </a:r>
              <a:r>
                <a:rPr lang="pl-PL" sz="2000" dirty="0"/>
                <a:t> to </a:t>
              </a:r>
              <a:r>
                <a:rPr lang="pl-PL" sz="2000" dirty="0" err="1"/>
                <a:t>your</a:t>
              </a:r>
              <a:r>
                <a:rPr lang="pl-PL" sz="2000" dirty="0"/>
                <a:t> </a:t>
              </a:r>
              <a:r>
                <a:rPr lang="pl-PL" sz="2000" dirty="0" err="1"/>
                <a:t>election</a:t>
              </a:r>
              <a:endParaRPr lang="pl-PL" sz="2000" dirty="0"/>
            </a:p>
            <a:p>
              <a:pPr marL="342900" indent="-342900">
                <a:buAutoNum type="arabicParenR"/>
              </a:pPr>
              <a:r>
                <a:rPr lang="pl-PL" sz="2000" b="1" dirty="0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2000" dirty="0"/>
                <a:t>the </a:t>
              </a:r>
              <a:r>
                <a:rPr lang="pl-PL" sz="2000" dirty="0" err="1"/>
                <a:t>vote</a:t>
              </a:r>
              <a:r>
                <a:rPr lang="pl-PL" sz="2000" dirty="0"/>
                <a:t> to the urn, </a:t>
              </a:r>
              <a:r>
                <a:rPr lang="pl-PL" sz="2000" dirty="0" err="1"/>
                <a:t>together</a:t>
              </a:r>
              <a:r>
                <a:rPr lang="pl-PL" sz="2000" dirty="0"/>
                <a:t> with </a:t>
              </a:r>
              <a:r>
                <a:rPr lang="el-GR" sz="2000" b="1" dirty="0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2000" b="1" dirty="0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2000" b="1" dirty="0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2000" b="1" dirty="0"/>
                <a:t>.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A4AB62C5-F323-4CC1-A02E-BC93C235F475}"/>
              </a:ext>
            </a:extLst>
          </p:cNvPr>
          <p:cNvGrpSpPr/>
          <p:nvPr/>
        </p:nvGrpSpPr>
        <p:grpSpPr>
          <a:xfrm>
            <a:off x="400050" y="1138823"/>
            <a:ext cx="4128942" cy="1409785"/>
            <a:chOff x="352425" y="976898"/>
            <a:chExt cx="4128942" cy="1409785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5262307-4419-4EF2-B131-98B7877A379B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rgbClr val="D5EDF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|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C924A22-5FC3-4930-A358-F9BF5137D749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 err="1"/>
                <a:t>Impartial</a:t>
              </a:r>
              <a:r>
                <a:rPr lang="pl-PL" sz="2000" b="1" dirty="0"/>
                <a:t> </a:t>
              </a:r>
              <a:r>
                <a:rPr lang="pl-PL" sz="2000" b="1" dirty="0" err="1"/>
                <a:t>Culture</a:t>
              </a:r>
              <a:r>
                <a:rPr lang="pl-PL" sz="2000" b="1" dirty="0"/>
                <a:t> (IC):</a:t>
              </a:r>
              <a:r>
                <a:rPr lang="pl-PL" sz="2000" dirty="0"/>
                <a:t> </a:t>
              </a:r>
              <a:r>
                <a:rPr lang="pl-PL" sz="2000" dirty="0" err="1"/>
                <a:t>Every</a:t>
              </a:r>
              <a:r>
                <a:rPr lang="pl-PL" sz="2000" dirty="0"/>
                <a:t> </a:t>
              </a:r>
              <a:r>
                <a:rPr lang="pl-PL" sz="2000" dirty="0" err="1"/>
                <a:t>preference</a:t>
              </a:r>
              <a:r>
                <a:rPr lang="pl-PL" sz="2000" dirty="0"/>
                <a:t> order </a:t>
              </a:r>
              <a:r>
                <a:rPr lang="pl-PL" sz="2000" dirty="0" err="1"/>
                <a:t>comes</a:t>
              </a:r>
              <a:r>
                <a:rPr lang="pl-PL" sz="2000" dirty="0"/>
                <a:t> with the same </a:t>
              </a:r>
              <a:r>
                <a:rPr lang="pl-PL" sz="2000" dirty="0" err="1"/>
                <a:t>proba-bility</a:t>
              </a:r>
              <a:r>
                <a:rPr lang="pl-PL" sz="2000" dirty="0"/>
                <a:t> (</a:t>
              </a:r>
              <a:r>
                <a:rPr lang="pl-PL" sz="2000" dirty="0" err="1"/>
                <a:t>a.k.a</a:t>
              </a:r>
              <a:r>
                <a:rPr lang="pl-PL" sz="2000" dirty="0"/>
                <a:t>. </a:t>
              </a:r>
              <a:r>
                <a:rPr lang="pl-PL" sz="2000" b="1" dirty="0">
                  <a:solidFill>
                    <a:srgbClr val="00B0F0"/>
                  </a:solidFill>
                </a:rPr>
                <a:t>uniform </a:t>
              </a:r>
              <a:r>
                <a:rPr lang="pl-PL" sz="2000" b="1" dirty="0" err="1">
                  <a:solidFill>
                    <a:srgbClr val="00B0F0"/>
                  </a:solidFill>
                </a:rPr>
                <a:t>distribution</a:t>
              </a:r>
              <a:r>
                <a:rPr lang="pl-PL" sz="2000" dirty="0"/>
                <a:t>) </a:t>
              </a:r>
            </a:p>
          </p:txBody>
        </p:sp>
      </p:grpSp>
      <p:sp>
        <p:nvSpPr>
          <p:cNvPr id="106" name="Prostokąt: zaokrąglone rogi 105">
            <a:extLst>
              <a:ext uri="{FF2B5EF4-FFF2-40B4-BE49-F238E27FC236}">
                <a16:creationId xmlns:a16="http://schemas.microsoft.com/office/drawing/2014/main" id="{A7D6910B-EC08-44D5-9845-44B66941E2B3}"/>
              </a:ext>
            </a:extLst>
          </p:cNvPr>
          <p:cNvSpPr/>
          <p:nvPr/>
        </p:nvSpPr>
        <p:spPr>
          <a:xfrm>
            <a:off x="427372" y="532765"/>
            <a:ext cx="8493369" cy="6039485"/>
          </a:xfrm>
          <a:prstGeom prst="roundRect">
            <a:avLst>
              <a:gd name="adj" fmla="val 375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5625721-706F-4D3F-A791-C7C047E6C521}"/>
              </a:ext>
            </a:extLst>
          </p:cNvPr>
          <p:cNvGrpSpPr/>
          <p:nvPr/>
        </p:nvGrpSpPr>
        <p:grpSpPr>
          <a:xfrm>
            <a:off x="385495" y="525278"/>
            <a:ext cx="8520999" cy="6039008"/>
            <a:chOff x="385495" y="525278"/>
            <a:chExt cx="8520999" cy="6039008"/>
          </a:xfrm>
        </p:grpSpPr>
        <p:sp>
          <p:nvSpPr>
            <p:cNvPr id="17" name="Prostokąt: zaokrąglone rogi 16">
              <a:extLst>
                <a:ext uri="{FF2B5EF4-FFF2-40B4-BE49-F238E27FC236}">
                  <a16:creationId xmlns:a16="http://schemas.microsoft.com/office/drawing/2014/main" id="{1C5CBEE3-2793-412C-960A-16FFFDD1376A}"/>
                </a:ext>
              </a:extLst>
            </p:cNvPr>
            <p:cNvSpPr/>
            <p:nvPr/>
          </p:nvSpPr>
          <p:spPr>
            <a:xfrm>
              <a:off x="413125" y="525278"/>
              <a:ext cx="8493369" cy="6039008"/>
            </a:xfrm>
            <a:prstGeom prst="roundRect">
              <a:avLst>
                <a:gd name="adj" fmla="val 4175"/>
              </a:avLst>
            </a:prstGeom>
            <a:gradFill flip="none" rotWithShape="1">
              <a:gsLst>
                <a:gs pos="0">
                  <a:srgbClr val="FF8B8B"/>
                </a:gs>
                <a:gs pos="80000">
                  <a:srgbClr val="FF8B8B"/>
                </a:gs>
                <a:gs pos="100000">
                  <a:srgbClr val="FF1515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FB96104C-FC56-466D-B794-91170B09B9CC}"/>
                </a:ext>
              </a:extLst>
            </p:cNvPr>
            <p:cNvGrpSpPr/>
            <p:nvPr/>
          </p:nvGrpSpPr>
          <p:grpSpPr>
            <a:xfrm rot="18759748">
              <a:off x="7099232" y="5040077"/>
              <a:ext cx="2100090" cy="544530"/>
              <a:chOff x="6865602" y="5970890"/>
              <a:chExt cx="2100090" cy="544530"/>
            </a:xfrm>
          </p:grpSpPr>
          <p:sp>
            <p:nvSpPr>
              <p:cNvPr id="38" name="pole tekstowe 37">
                <a:extLst>
                  <a:ext uri="{FF2B5EF4-FFF2-40B4-BE49-F238E27FC236}">
                    <a16:creationId xmlns:a16="http://schemas.microsoft.com/office/drawing/2014/main" id="{87F9CD8A-18A6-4379-A049-E7766A100983}"/>
                  </a:ext>
                </a:extLst>
              </p:cNvPr>
              <p:cNvSpPr txBox="1"/>
              <p:nvPr/>
            </p:nvSpPr>
            <p:spPr>
              <a:xfrm>
                <a:off x="7166538" y="604603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39" name="Obraz 38">
                <a:extLst>
                  <a:ext uri="{FF2B5EF4-FFF2-40B4-BE49-F238E27FC236}">
                    <a16:creationId xmlns:a16="http://schemas.microsoft.com/office/drawing/2014/main" id="{26C1DD9D-AA5F-41A2-8151-C5EA67D4A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7550" y="6008665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40" name="Picture 4">
                <a:extLst>
                  <a:ext uri="{FF2B5EF4-FFF2-40B4-BE49-F238E27FC236}">
                    <a16:creationId xmlns:a16="http://schemas.microsoft.com/office/drawing/2014/main" id="{06A02F08-FB8D-4DB8-93C5-9165C21603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5671" y="6079957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Obraz 40">
                <a:extLst>
                  <a:ext uri="{FF2B5EF4-FFF2-40B4-BE49-F238E27FC236}">
                    <a16:creationId xmlns:a16="http://schemas.microsoft.com/office/drawing/2014/main" id="{8AB1657E-A169-48B7-8CA2-3B7011B63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5602" y="603928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9EF4AB5F-C3C6-42B3-998E-15F032FBF2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7267" y="597089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EAD0B462-2EDF-4486-B0DD-030452F5D62E}"/>
                </a:ext>
              </a:extLst>
            </p:cNvPr>
            <p:cNvGrpSpPr/>
            <p:nvPr/>
          </p:nvGrpSpPr>
          <p:grpSpPr>
            <a:xfrm rot="2247637">
              <a:off x="385495" y="5319442"/>
              <a:ext cx="2055084" cy="521008"/>
              <a:chOff x="457182" y="5378819"/>
              <a:chExt cx="2055084" cy="521008"/>
            </a:xfrm>
          </p:grpSpPr>
          <p:sp>
            <p:nvSpPr>
              <p:cNvPr id="33" name="pole tekstowe 32">
                <a:extLst>
                  <a:ext uri="{FF2B5EF4-FFF2-40B4-BE49-F238E27FC236}">
                    <a16:creationId xmlns:a16="http://schemas.microsoft.com/office/drawing/2014/main" id="{8DE9C3D6-201F-4BAB-9EF1-00E930A20FB3}"/>
                  </a:ext>
                </a:extLst>
              </p:cNvPr>
              <p:cNvSpPr txBox="1"/>
              <p:nvPr/>
            </p:nvSpPr>
            <p:spPr>
              <a:xfrm>
                <a:off x="718071" y="544207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34" name="Obraz 33">
                <a:extLst>
                  <a:ext uri="{FF2B5EF4-FFF2-40B4-BE49-F238E27FC236}">
                    <a16:creationId xmlns:a16="http://schemas.microsoft.com/office/drawing/2014/main" id="{7AF2594D-D9DD-4867-987B-C7687651B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6278" y="5378819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35" name="Picture 4">
                <a:extLst>
                  <a:ext uri="{FF2B5EF4-FFF2-40B4-BE49-F238E27FC236}">
                    <a16:creationId xmlns:a16="http://schemas.microsoft.com/office/drawing/2014/main" id="{91E173C1-B374-4012-899E-C87305506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9262" y="543708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Obraz 35">
                <a:extLst>
                  <a:ext uri="{FF2B5EF4-FFF2-40B4-BE49-F238E27FC236}">
                    <a16:creationId xmlns:a16="http://schemas.microsoft.com/office/drawing/2014/main" id="{5CD52E5F-2B40-4947-8483-ABD6E8C6A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1888" y="5417379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F61CDCAC-815E-41DC-AF94-B4EB8B77A9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82" y="539508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6B904ACB-1076-4E6E-AD41-2812F18FA763}"/>
                </a:ext>
              </a:extLst>
            </p:cNvPr>
            <p:cNvGrpSpPr/>
            <p:nvPr/>
          </p:nvGrpSpPr>
          <p:grpSpPr>
            <a:xfrm rot="1952360">
              <a:off x="6630479" y="1138586"/>
              <a:ext cx="2188300" cy="504743"/>
              <a:chOff x="6418875" y="878354"/>
              <a:chExt cx="2188300" cy="504743"/>
            </a:xfrm>
          </p:grpSpPr>
          <p:sp>
            <p:nvSpPr>
              <p:cNvPr id="28" name="pole tekstowe 27">
                <a:extLst>
                  <a:ext uri="{FF2B5EF4-FFF2-40B4-BE49-F238E27FC236}">
                    <a16:creationId xmlns:a16="http://schemas.microsoft.com/office/drawing/2014/main" id="{101B83D3-A901-40FA-855D-4ADAF1A69C9E}"/>
                  </a:ext>
                </a:extLst>
              </p:cNvPr>
              <p:cNvSpPr txBox="1"/>
              <p:nvPr/>
            </p:nvSpPr>
            <p:spPr>
              <a:xfrm>
                <a:off x="6793312" y="951380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29" name="Obraz 28">
                <a:extLst>
                  <a:ext uri="{FF2B5EF4-FFF2-40B4-BE49-F238E27FC236}">
                    <a16:creationId xmlns:a16="http://schemas.microsoft.com/office/drawing/2014/main" id="{7E246AFA-38D6-4984-AA03-5BF23291F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875" y="939033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5B0664BD-01A3-4E48-A4FB-4EB746BA4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4215" y="900140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Obraz 30">
                <a:extLst>
                  <a:ext uri="{FF2B5EF4-FFF2-40B4-BE49-F238E27FC236}">
                    <a16:creationId xmlns:a16="http://schemas.microsoft.com/office/drawing/2014/main" id="{1DBFCC01-8675-4764-9D1D-5BE3EAB88F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0914" y="90097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32" name="Picture 2">
                <a:extLst>
                  <a:ext uri="{FF2B5EF4-FFF2-40B4-BE49-F238E27FC236}">
                    <a16:creationId xmlns:a16="http://schemas.microsoft.com/office/drawing/2014/main" id="{35A85840-3AA1-447D-B7F0-9604BFA225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8750" y="87835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0A4BFAA6-3037-488C-954A-C45C6642FE1A}"/>
                </a:ext>
              </a:extLst>
            </p:cNvPr>
            <p:cNvGrpSpPr/>
            <p:nvPr/>
          </p:nvGrpSpPr>
          <p:grpSpPr>
            <a:xfrm rot="19587572">
              <a:off x="448898" y="1100264"/>
              <a:ext cx="2242023" cy="530005"/>
              <a:chOff x="3440148" y="710503"/>
              <a:chExt cx="2242023" cy="530005"/>
            </a:xfrm>
          </p:grpSpPr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D5F8DCAD-517F-4230-B685-C284EBB3997B}"/>
                  </a:ext>
                </a:extLst>
              </p:cNvPr>
              <p:cNvSpPr txBox="1"/>
              <p:nvPr/>
            </p:nvSpPr>
            <p:spPr>
              <a:xfrm>
                <a:off x="3814584" y="776727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24" name="Obraz 23">
                <a:extLst>
                  <a:ext uri="{FF2B5EF4-FFF2-40B4-BE49-F238E27FC236}">
                    <a16:creationId xmlns:a16="http://schemas.microsoft.com/office/drawing/2014/main" id="{53B928FA-48BE-4806-B2D6-9D6B6DFA3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0148" y="764380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9F228EF8-D8AA-49FF-9675-939FEAFB9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130" y="80504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Obraz 25">
                <a:extLst>
                  <a:ext uri="{FF2B5EF4-FFF2-40B4-BE49-F238E27FC236}">
                    <a16:creationId xmlns:a16="http://schemas.microsoft.com/office/drawing/2014/main" id="{BFB56837-ADB8-4E56-8FDD-E86B2FE7E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8284" y="74275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76C00347-7B12-487D-86D9-7FC17A4188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227" y="710503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pole tekstowe 21">
                  <a:extLst>
                    <a:ext uri="{FF2B5EF4-FFF2-40B4-BE49-F238E27FC236}">
                      <a16:creationId xmlns:a16="http://schemas.microsoft.com/office/drawing/2014/main" id="{511941E0-4A9C-4246-A2FC-B8F35CC0805D}"/>
                    </a:ext>
                  </a:extLst>
                </p:cNvPr>
                <p:cNvSpPr txBox="1"/>
                <p:nvPr/>
              </p:nvSpPr>
              <p:spPr>
                <a:xfrm>
                  <a:off x="4112622" y="6201302"/>
                  <a:ext cx="990977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z-Cyrl-AZ" b="1" i="1" smtClean="0">
                            <a:latin typeface="Cambria Math" panose="02040503050406030204" pitchFamily="18" charset="0"/>
                          </a:rPr>
                          <m:t>Ф</m:t>
                        </m:r>
                        <m:r>
                          <a:rPr lang="pl-PL" b="1" i="1" baseline="30000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+ …</m:t>
                        </m:r>
                      </m:oMath>
                    </m:oMathPara>
                  </a14:m>
                  <a:endParaRPr lang="pl-PL" b="1" baseline="30000" dirty="0"/>
                </a:p>
              </p:txBody>
            </p:sp>
          </mc:Choice>
          <mc:Fallback xmlns="">
            <p:sp>
              <p:nvSpPr>
                <p:cNvPr id="22" name="pole tekstowe 21">
                  <a:extLst>
                    <a:ext uri="{FF2B5EF4-FFF2-40B4-BE49-F238E27FC236}">
                      <a16:creationId xmlns:a16="http://schemas.microsoft.com/office/drawing/2014/main" id="{511941E0-4A9C-4246-A2FC-B8F35CC080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2622" y="6201302"/>
                  <a:ext cx="990977" cy="36298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8F47516F-388D-4E52-8319-8DCAC72F10FE}"/>
              </a:ext>
            </a:extLst>
          </p:cNvPr>
          <p:cNvGrpSpPr/>
          <p:nvPr/>
        </p:nvGrpSpPr>
        <p:grpSpPr>
          <a:xfrm>
            <a:off x="655782" y="795624"/>
            <a:ext cx="7869382" cy="5383503"/>
            <a:chOff x="655782" y="795624"/>
            <a:chExt cx="7869382" cy="5383503"/>
          </a:xfrm>
        </p:grpSpPr>
        <p:sp>
          <p:nvSpPr>
            <p:cNvPr id="44" name="Owal 43">
              <a:extLst>
                <a:ext uri="{FF2B5EF4-FFF2-40B4-BE49-F238E27FC236}">
                  <a16:creationId xmlns:a16="http://schemas.microsoft.com/office/drawing/2014/main" id="{6396A311-BA98-46AA-B9C3-CE5AE21EBC9A}"/>
                </a:ext>
              </a:extLst>
            </p:cNvPr>
            <p:cNvSpPr/>
            <p:nvPr/>
          </p:nvSpPr>
          <p:spPr>
            <a:xfrm>
              <a:off x="655782" y="795624"/>
              <a:ext cx="7869382" cy="5383503"/>
            </a:xfrm>
            <a:prstGeom prst="ellipse">
              <a:avLst/>
            </a:prstGeom>
            <a:solidFill>
              <a:srgbClr val="FFB9B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4D29B0F7-076A-4B13-A4E1-3A4EF2EC1FEF}"/>
                </a:ext>
              </a:extLst>
            </p:cNvPr>
            <p:cNvGrpSpPr/>
            <p:nvPr/>
          </p:nvGrpSpPr>
          <p:grpSpPr>
            <a:xfrm rot="20093670">
              <a:off x="1793163" y="1462790"/>
              <a:ext cx="2168631" cy="504743"/>
              <a:chOff x="3440148" y="710503"/>
              <a:chExt cx="2168631" cy="504743"/>
            </a:xfrm>
          </p:grpSpPr>
          <p:sp>
            <p:nvSpPr>
              <p:cNvPr id="71" name="pole tekstowe 70">
                <a:extLst>
                  <a:ext uri="{FF2B5EF4-FFF2-40B4-BE49-F238E27FC236}">
                    <a16:creationId xmlns:a16="http://schemas.microsoft.com/office/drawing/2014/main" id="{2F7FD2F0-85D2-4591-A90F-592A235D3210}"/>
                  </a:ext>
                </a:extLst>
              </p:cNvPr>
              <p:cNvSpPr txBox="1"/>
              <p:nvPr/>
            </p:nvSpPr>
            <p:spPr>
              <a:xfrm>
                <a:off x="3814584" y="776727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72" name="Obraz 71">
                <a:extLst>
                  <a:ext uri="{FF2B5EF4-FFF2-40B4-BE49-F238E27FC236}">
                    <a16:creationId xmlns:a16="http://schemas.microsoft.com/office/drawing/2014/main" id="{1E8D748E-3CF2-4E22-8123-08E0E0C4D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0148" y="764380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73" name="Picture 4">
                <a:extLst>
                  <a:ext uri="{FF2B5EF4-FFF2-40B4-BE49-F238E27FC236}">
                    <a16:creationId xmlns:a16="http://schemas.microsoft.com/office/drawing/2014/main" id="{2FF89901-1970-46F0-B331-16B5B1E37F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8520" y="749484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Obraz 73">
                <a:extLst>
                  <a:ext uri="{FF2B5EF4-FFF2-40B4-BE49-F238E27FC236}">
                    <a16:creationId xmlns:a16="http://schemas.microsoft.com/office/drawing/2014/main" id="{661D5A3E-A719-4BA8-95DC-F98B523B3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8401" y="752035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75" name="Picture 2">
                <a:extLst>
                  <a:ext uri="{FF2B5EF4-FFF2-40B4-BE49-F238E27FC236}">
                    <a16:creationId xmlns:a16="http://schemas.microsoft.com/office/drawing/2014/main" id="{2A58D02F-F947-453F-99E8-414A11C1D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227" y="710503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6" name="Grupa 45">
              <a:extLst>
                <a:ext uri="{FF2B5EF4-FFF2-40B4-BE49-F238E27FC236}">
                  <a16:creationId xmlns:a16="http://schemas.microsoft.com/office/drawing/2014/main" id="{35D3F4F7-33E2-4463-A96D-9E75FAFDDC7A}"/>
                </a:ext>
              </a:extLst>
            </p:cNvPr>
            <p:cNvGrpSpPr/>
            <p:nvPr/>
          </p:nvGrpSpPr>
          <p:grpSpPr>
            <a:xfrm rot="1602156">
              <a:off x="5466897" y="1544280"/>
              <a:ext cx="2188300" cy="504743"/>
              <a:chOff x="6418875" y="878354"/>
              <a:chExt cx="2188300" cy="504743"/>
            </a:xfrm>
          </p:grpSpPr>
          <p:sp>
            <p:nvSpPr>
              <p:cNvPr id="66" name="pole tekstowe 65">
                <a:extLst>
                  <a:ext uri="{FF2B5EF4-FFF2-40B4-BE49-F238E27FC236}">
                    <a16:creationId xmlns:a16="http://schemas.microsoft.com/office/drawing/2014/main" id="{F49EED82-AC86-402F-964D-AF80087009BB}"/>
                  </a:ext>
                </a:extLst>
              </p:cNvPr>
              <p:cNvSpPr txBox="1"/>
              <p:nvPr/>
            </p:nvSpPr>
            <p:spPr>
              <a:xfrm>
                <a:off x="6793311" y="951380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67" name="Obraz 66">
                <a:extLst>
                  <a:ext uri="{FF2B5EF4-FFF2-40B4-BE49-F238E27FC236}">
                    <a16:creationId xmlns:a16="http://schemas.microsoft.com/office/drawing/2014/main" id="{163E0FA7-881D-412C-A317-3C96546C5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18875" y="939033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68" name="Picture 4">
                <a:extLst>
                  <a:ext uri="{FF2B5EF4-FFF2-40B4-BE49-F238E27FC236}">
                    <a16:creationId xmlns:a16="http://schemas.microsoft.com/office/drawing/2014/main" id="{D61D3510-4645-4099-B101-1925CA469A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2156" y="93903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Obraz 68">
                <a:extLst>
                  <a:ext uri="{FF2B5EF4-FFF2-40B4-BE49-F238E27FC236}">
                    <a16:creationId xmlns:a16="http://schemas.microsoft.com/office/drawing/2014/main" id="{235F7037-4115-43FB-BDD4-F80E00C2D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1064" y="90596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70" name="Picture 2">
                <a:extLst>
                  <a:ext uri="{FF2B5EF4-FFF2-40B4-BE49-F238E27FC236}">
                    <a16:creationId xmlns:a16="http://schemas.microsoft.com/office/drawing/2014/main" id="{DC517F7D-42B2-4F8C-BE18-1091E3E1E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8750" y="87835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7" name="Grupa 46">
              <a:extLst>
                <a:ext uri="{FF2B5EF4-FFF2-40B4-BE49-F238E27FC236}">
                  <a16:creationId xmlns:a16="http://schemas.microsoft.com/office/drawing/2014/main" id="{7BAA54DF-06E2-462D-8508-94C04FD56EC4}"/>
                </a:ext>
              </a:extLst>
            </p:cNvPr>
            <p:cNvGrpSpPr/>
            <p:nvPr/>
          </p:nvGrpSpPr>
          <p:grpSpPr>
            <a:xfrm rot="2767352">
              <a:off x="873052" y="4298100"/>
              <a:ext cx="2055084" cy="504743"/>
              <a:chOff x="457182" y="5395084"/>
              <a:chExt cx="2055084" cy="504743"/>
            </a:xfrm>
          </p:grpSpPr>
          <p:sp>
            <p:nvSpPr>
              <p:cNvPr id="61" name="pole tekstowe 60">
                <a:extLst>
                  <a:ext uri="{FF2B5EF4-FFF2-40B4-BE49-F238E27FC236}">
                    <a16:creationId xmlns:a16="http://schemas.microsoft.com/office/drawing/2014/main" id="{C9B8B44B-0774-4520-890E-57ED8C4CC84D}"/>
                  </a:ext>
                </a:extLst>
              </p:cNvPr>
              <p:cNvSpPr txBox="1"/>
              <p:nvPr/>
            </p:nvSpPr>
            <p:spPr>
              <a:xfrm>
                <a:off x="718071" y="544207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62" name="Obraz 61">
                <a:extLst>
                  <a:ext uri="{FF2B5EF4-FFF2-40B4-BE49-F238E27FC236}">
                    <a16:creationId xmlns:a16="http://schemas.microsoft.com/office/drawing/2014/main" id="{D354505B-4E39-4A9D-84A9-03141E2347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120" y="5404705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63" name="Picture 4">
                <a:extLst>
                  <a:ext uri="{FF2B5EF4-FFF2-40B4-BE49-F238E27FC236}">
                    <a16:creationId xmlns:a16="http://schemas.microsoft.com/office/drawing/2014/main" id="{B8C6342F-9EAC-4FB4-8990-A43A47EBC1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376" y="542972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Obraz 63">
                <a:extLst>
                  <a:ext uri="{FF2B5EF4-FFF2-40B4-BE49-F238E27FC236}">
                    <a16:creationId xmlns:a16="http://schemas.microsoft.com/office/drawing/2014/main" id="{4BDD9207-9FDE-4CA7-B8E0-DA70CB464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1888" y="5417379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65" name="Picture 2">
                <a:extLst>
                  <a:ext uri="{FF2B5EF4-FFF2-40B4-BE49-F238E27FC236}">
                    <a16:creationId xmlns:a16="http://schemas.microsoft.com/office/drawing/2014/main" id="{A8BCEF14-28F1-4459-8A9D-0E3CB873AE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82" y="539508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8" name="Grupa 47">
              <a:extLst>
                <a:ext uri="{FF2B5EF4-FFF2-40B4-BE49-F238E27FC236}">
                  <a16:creationId xmlns:a16="http://schemas.microsoft.com/office/drawing/2014/main" id="{6802B73E-BB40-4B00-B8A5-C594231E2B69}"/>
                </a:ext>
              </a:extLst>
            </p:cNvPr>
            <p:cNvGrpSpPr/>
            <p:nvPr/>
          </p:nvGrpSpPr>
          <p:grpSpPr>
            <a:xfrm>
              <a:off x="3444726" y="5539534"/>
              <a:ext cx="2263781" cy="504743"/>
              <a:chOff x="3533155" y="5536921"/>
              <a:chExt cx="2263781" cy="504743"/>
            </a:xfrm>
          </p:grpSpPr>
          <p:sp>
            <p:nvSpPr>
              <p:cNvPr id="56" name="pole tekstowe 55">
                <a:extLst>
                  <a:ext uri="{FF2B5EF4-FFF2-40B4-BE49-F238E27FC236}">
                    <a16:creationId xmlns:a16="http://schemas.microsoft.com/office/drawing/2014/main" id="{B3F32A85-1B4F-496C-816C-54CCE18F3011}"/>
                  </a:ext>
                </a:extLst>
              </p:cNvPr>
              <p:cNvSpPr txBox="1"/>
              <p:nvPr/>
            </p:nvSpPr>
            <p:spPr>
              <a:xfrm>
                <a:off x="3864196" y="5596993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57" name="Obraz 56">
                <a:extLst>
                  <a:ext uri="{FF2B5EF4-FFF2-40B4-BE49-F238E27FC236}">
                    <a16:creationId xmlns:a16="http://schemas.microsoft.com/office/drawing/2014/main" id="{C8C6C93A-26C2-4ECE-9D78-D4DFD8510D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1521" y="5567260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58" name="Picture 4">
                <a:extLst>
                  <a:ext uri="{FF2B5EF4-FFF2-40B4-BE49-F238E27FC236}">
                    <a16:creationId xmlns:a16="http://schemas.microsoft.com/office/drawing/2014/main" id="{5E582F4F-7263-4AE0-BF28-63BC12C186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155" y="559699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Obraz 58">
                <a:extLst>
                  <a:ext uri="{FF2B5EF4-FFF2-40B4-BE49-F238E27FC236}">
                    <a16:creationId xmlns:a16="http://schemas.microsoft.com/office/drawing/2014/main" id="{934C0FF1-17B8-4B78-8FD1-83DAFB2E0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4646" y="556152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60" name="Picture 2">
                <a:extLst>
                  <a:ext uri="{FF2B5EF4-FFF2-40B4-BE49-F238E27FC236}">
                    <a16:creationId xmlns:a16="http://schemas.microsoft.com/office/drawing/2014/main" id="{7602D2A3-0691-4D8F-9484-E68C107552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1051" y="5536921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9" name="Grupa 48">
              <a:extLst>
                <a:ext uri="{FF2B5EF4-FFF2-40B4-BE49-F238E27FC236}">
                  <a16:creationId xmlns:a16="http://schemas.microsoft.com/office/drawing/2014/main" id="{0B87C3A5-9278-4F4B-AFE5-E97073666AC2}"/>
                </a:ext>
              </a:extLst>
            </p:cNvPr>
            <p:cNvGrpSpPr/>
            <p:nvPr/>
          </p:nvGrpSpPr>
          <p:grpSpPr>
            <a:xfrm rot="18725144">
              <a:off x="6120794" y="4201032"/>
              <a:ext cx="2130195" cy="510943"/>
              <a:chOff x="6835497" y="5970890"/>
              <a:chExt cx="2130195" cy="510943"/>
            </a:xfrm>
          </p:grpSpPr>
          <p:sp>
            <p:nvSpPr>
              <p:cNvPr id="51" name="pole tekstowe 50">
                <a:extLst>
                  <a:ext uri="{FF2B5EF4-FFF2-40B4-BE49-F238E27FC236}">
                    <a16:creationId xmlns:a16="http://schemas.microsoft.com/office/drawing/2014/main" id="{C2708213-E384-4730-B635-E28FE83E5EE0}"/>
                  </a:ext>
                </a:extLst>
              </p:cNvPr>
              <p:cNvSpPr txBox="1"/>
              <p:nvPr/>
            </p:nvSpPr>
            <p:spPr>
              <a:xfrm>
                <a:off x="7166538" y="604603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52" name="Obraz 51">
                <a:extLst>
                  <a:ext uri="{FF2B5EF4-FFF2-40B4-BE49-F238E27FC236}">
                    <a16:creationId xmlns:a16="http://schemas.microsoft.com/office/drawing/2014/main" id="{EDED5199-9DCF-4D10-A2C5-DAD7C40C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7550" y="6008665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53" name="Picture 4">
                <a:extLst>
                  <a:ext uri="{FF2B5EF4-FFF2-40B4-BE49-F238E27FC236}">
                    <a16:creationId xmlns:a16="http://schemas.microsoft.com/office/drawing/2014/main" id="{B5B7EEDE-233D-48AD-9134-DF34CA9CE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497" y="6046031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Obraz 53">
                <a:extLst>
                  <a:ext uri="{FF2B5EF4-FFF2-40B4-BE49-F238E27FC236}">
                    <a16:creationId xmlns:a16="http://schemas.microsoft.com/office/drawing/2014/main" id="{3D957BBF-7E63-45A3-98D2-64921F0B19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5877" y="602167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55" name="Picture 2">
                <a:extLst>
                  <a:ext uri="{FF2B5EF4-FFF2-40B4-BE49-F238E27FC236}">
                    <a16:creationId xmlns:a16="http://schemas.microsoft.com/office/drawing/2014/main" id="{F1089D45-6515-4FA1-B6F6-B48ED77EE1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7267" y="597089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pole tekstowe 49">
                  <a:extLst>
                    <a:ext uri="{FF2B5EF4-FFF2-40B4-BE49-F238E27FC236}">
                      <a16:creationId xmlns:a16="http://schemas.microsoft.com/office/drawing/2014/main" id="{7B836584-6E6C-4CDF-A445-D597B871F91D}"/>
                    </a:ext>
                  </a:extLst>
                </p:cNvPr>
                <p:cNvSpPr txBox="1"/>
                <p:nvPr/>
              </p:nvSpPr>
              <p:spPr>
                <a:xfrm>
                  <a:off x="4345314" y="5226486"/>
                  <a:ext cx="490840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z-Cyrl-AZ" b="1" i="1" smtClean="0">
                            <a:latin typeface="Cambria Math" panose="02040503050406030204" pitchFamily="18" charset="0"/>
                          </a:rPr>
                          <m:t>Ф</m:t>
                        </m:r>
                        <m:r>
                          <a:rPr lang="pl-PL" b="1" i="1" baseline="30000" smtClean="0"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pl-PL" b="1" baseline="30000" dirty="0"/>
                </a:p>
              </p:txBody>
            </p:sp>
          </mc:Choice>
          <mc:Fallback xmlns="">
            <p:sp>
              <p:nvSpPr>
                <p:cNvPr id="50" name="pole tekstowe 49">
                  <a:extLst>
                    <a:ext uri="{FF2B5EF4-FFF2-40B4-BE49-F238E27FC236}">
                      <a16:creationId xmlns:a16="http://schemas.microsoft.com/office/drawing/2014/main" id="{7B836584-6E6C-4CDF-A445-D597B871F9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5314" y="5226486"/>
                  <a:ext cx="490840" cy="36298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6" name="Grupa 75">
            <a:extLst>
              <a:ext uri="{FF2B5EF4-FFF2-40B4-BE49-F238E27FC236}">
                <a16:creationId xmlns:a16="http://schemas.microsoft.com/office/drawing/2014/main" id="{FA16E4F9-FFB8-4E86-BF8D-EAD16C34F354}"/>
              </a:ext>
            </a:extLst>
          </p:cNvPr>
          <p:cNvGrpSpPr/>
          <p:nvPr/>
        </p:nvGrpSpPr>
        <p:grpSpPr>
          <a:xfrm>
            <a:off x="1958108" y="1722518"/>
            <a:ext cx="5237019" cy="3454401"/>
            <a:chOff x="1958108" y="1722518"/>
            <a:chExt cx="5237019" cy="3454401"/>
          </a:xfrm>
        </p:grpSpPr>
        <p:sp>
          <p:nvSpPr>
            <p:cNvPr id="77" name="Owal 76">
              <a:extLst>
                <a:ext uri="{FF2B5EF4-FFF2-40B4-BE49-F238E27FC236}">
                  <a16:creationId xmlns:a16="http://schemas.microsoft.com/office/drawing/2014/main" id="{119D502C-BF26-456B-AAB3-355423D168EA}"/>
                </a:ext>
              </a:extLst>
            </p:cNvPr>
            <p:cNvSpPr/>
            <p:nvPr/>
          </p:nvSpPr>
          <p:spPr>
            <a:xfrm>
              <a:off x="1958108" y="1722518"/>
              <a:ext cx="5237019" cy="3454401"/>
            </a:xfrm>
            <a:prstGeom prst="ellipse">
              <a:avLst/>
            </a:prstGeom>
            <a:solidFill>
              <a:srgbClr val="FFD9D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38F468D1-96DA-4D9B-9BA0-9332426DB859}"/>
                </a:ext>
              </a:extLst>
            </p:cNvPr>
            <p:cNvGrpSpPr/>
            <p:nvPr/>
          </p:nvGrpSpPr>
          <p:grpSpPr>
            <a:xfrm>
              <a:off x="3518106" y="2017018"/>
              <a:ext cx="2168631" cy="504743"/>
              <a:chOff x="3429565" y="1068777"/>
              <a:chExt cx="2168631" cy="504743"/>
            </a:xfrm>
          </p:grpSpPr>
          <p:sp>
            <p:nvSpPr>
              <p:cNvPr id="92" name="pole tekstowe 91">
                <a:extLst>
                  <a:ext uri="{FF2B5EF4-FFF2-40B4-BE49-F238E27FC236}">
                    <a16:creationId xmlns:a16="http://schemas.microsoft.com/office/drawing/2014/main" id="{2584F84A-8A8E-4E64-B44B-622BF1DD8B08}"/>
                  </a:ext>
                </a:extLst>
              </p:cNvPr>
              <p:cNvSpPr txBox="1"/>
              <p:nvPr/>
            </p:nvSpPr>
            <p:spPr>
              <a:xfrm>
                <a:off x="3804001" y="1133824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93" name="Obraz 92">
                <a:extLst>
                  <a:ext uri="{FF2B5EF4-FFF2-40B4-BE49-F238E27FC236}">
                    <a16:creationId xmlns:a16="http://schemas.microsoft.com/office/drawing/2014/main" id="{D5C771AD-ED30-4310-AE1D-E17A446D5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9565" y="1121477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94" name="Picture 4">
                <a:extLst>
                  <a:ext uri="{FF2B5EF4-FFF2-40B4-BE49-F238E27FC236}">
                    <a16:creationId xmlns:a16="http://schemas.microsoft.com/office/drawing/2014/main" id="{A7B0E395-BB65-4345-AED4-4B3B9ACF00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2846" y="1121477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5" name="Obraz 94">
                <a:extLst>
                  <a:ext uri="{FF2B5EF4-FFF2-40B4-BE49-F238E27FC236}">
                    <a16:creationId xmlns:a16="http://schemas.microsoft.com/office/drawing/2014/main" id="{A7D1533F-3E55-4FA7-BE77-A0D447F9A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818" y="1109132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96" name="Picture 2">
                <a:extLst>
                  <a:ext uri="{FF2B5EF4-FFF2-40B4-BE49-F238E27FC236}">
                    <a16:creationId xmlns:a16="http://schemas.microsoft.com/office/drawing/2014/main" id="{15B5A9FA-6DEC-4A65-8188-F0E7044741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734" y="1068777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4669D9F3-3EDB-4D91-B70C-F96FFB81C64A}"/>
                </a:ext>
              </a:extLst>
            </p:cNvPr>
            <p:cNvGrpSpPr/>
            <p:nvPr/>
          </p:nvGrpSpPr>
          <p:grpSpPr>
            <a:xfrm rot="2186055">
              <a:off x="1981873" y="3726649"/>
              <a:ext cx="2125236" cy="504743"/>
              <a:chOff x="1981099" y="5075120"/>
              <a:chExt cx="2125236" cy="504743"/>
            </a:xfrm>
          </p:grpSpPr>
          <p:sp>
            <p:nvSpPr>
              <p:cNvPr id="87" name="pole tekstowe 86">
                <a:extLst>
                  <a:ext uri="{FF2B5EF4-FFF2-40B4-BE49-F238E27FC236}">
                    <a16:creationId xmlns:a16="http://schemas.microsoft.com/office/drawing/2014/main" id="{84DB80CB-ABA1-41DE-8BBF-5C6DB18280FC}"/>
                  </a:ext>
                </a:extLst>
              </p:cNvPr>
              <p:cNvSpPr txBox="1"/>
              <p:nvPr/>
            </p:nvSpPr>
            <p:spPr>
              <a:xfrm>
                <a:off x="2312140" y="5135192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88" name="Obraz 87">
                <a:extLst>
                  <a:ext uri="{FF2B5EF4-FFF2-40B4-BE49-F238E27FC236}">
                    <a16:creationId xmlns:a16="http://schemas.microsoft.com/office/drawing/2014/main" id="{3D13A4A1-3250-46E1-9613-AE0FAC9A9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7189" y="5097826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89" name="Picture 4">
                <a:extLst>
                  <a:ext uri="{FF2B5EF4-FFF2-40B4-BE49-F238E27FC236}">
                    <a16:creationId xmlns:a16="http://schemas.microsoft.com/office/drawing/2014/main" id="{406C775A-EC77-4530-B781-2C3B285F3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099" y="5135192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Obraz 89">
                <a:extLst>
                  <a:ext uri="{FF2B5EF4-FFF2-40B4-BE49-F238E27FC236}">
                    <a16:creationId xmlns:a16="http://schemas.microsoft.com/office/drawing/2014/main" id="{A15B39E2-D6A0-41A3-AC8E-36D8CCCEE9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5957" y="5110500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91" name="Picture 2">
                <a:extLst>
                  <a:ext uri="{FF2B5EF4-FFF2-40B4-BE49-F238E27FC236}">
                    <a16:creationId xmlns:a16="http://schemas.microsoft.com/office/drawing/2014/main" id="{688651AC-D48E-4C9D-8294-0C1FD76BA7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8995" y="507512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0" name="Grupa 79">
              <a:extLst>
                <a:ext uri="{FF2B5EF4-FFF2-40B4-BE49-F238E27FC236}">
                  <a16:creationId xmlns:a16="http://schemas.microsoft.com/office/drawing/2014/main" id="{9DB06791-2DEF-4C98-8689-344A4DB2E70E}"/>
                </a:ext>
              </a:extLst>
            </p:cNvPr>
            <p:cNvGrpSpPr/>
            <p:nvPr/>
          </p:nvGrpSpPr>
          <p:grpSpPr>
            <a:xfrm rot="19532133">
              <a:off x="5042389" y="3773119"/>
              <a:ext cx="2130195" cy="510604"/>
              <a:chOff x="5548167" y="5201704"/>
              <a:chExt cx="2130195" cy="510604"/>
            </a:xfrm>
          </p:grpSpPr>
          <p:sp>
            <p:nvSpPr>
              <p:cNvPr id="82" name="pole tekstowe 81">
                <a:extLst>
                  <a:ext uri="{FF2B5EF4-FFF2-40B4-BE49-F238E27FC236}">
                    <a16:creationId xmlns:a16="http://schemas.microsoft.com/office/drawing/2014/main" id="{6F0077AE-93C4-474B-9201-BCA3DC5488CE}"/>
                  </a:ext>
                </a:extLst>
              </p:cNvPr>
              <p:cNvSpPr txBox="1"/>
              <p:nvPr/>
            </p:nvSpPr>
            <p:spPr>
              <a:xfrm>
                <a:off x="5879208" y="5276845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83" name="Obraz 82">
                <a:extLst>
                  <a:ext uri="{FF2B5EF4-FFF2-40B4-BE49-F238E27FC236}">
                    <a16:creationId xmlns:a16="http://schemas.microsoft.com/office/drawing/2014/main" id="{83244A34-743C-4DBC-B173-1523DD2786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5867" y="5242138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84" name="Picture 4">
                <a:extLst>
                  <a:ext uri="{FF2B5EF4-FFF2-40B4-BE49-F238E27FC236}">
                    <a16:creationId xmlns:a16="http://schemas.microsoft.com/office/drawing/2014/main" id="{2933BC1B-A612-48A6-B6D0-DD4E0B7499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167" y="527684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5" name="Obraz 84">
                <a:extLst>
                  <a:ext uri="{FF2B5EF4-FFF2-40B4-BE49-F238E27FC236}">
                    <a16:creationId xmlns:a16="http://schemas.microsoft.com/office/drawing/2014/main" id="{004F4770-1558-433B-A09C-15BF1B3F1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4438" y="525215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86" name="Picture 2">
                <a:extLst>
                  <a:ext uri="{FF2B5EF4-FFF2-40B4-BE49-F238E27FC236}">
                    <a16:creationId xmlns:a16="http://schemas.microsoft.com/office/drawing/2014/main" id="{DFD28AC7-42AD-4888-BD04-E95E7CC22E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9937" y="520170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pole tekstowe 80">
                  <a:extLst>
                    <a:ext uri="{FF2B5EF4-FFF2-40B4-BE49-F238E27FC236}">
                      <a16:creationId xmlns:a16="http://schemas.microsoft.com/office/drawing/2014/main" id="{B9D01CF9-89C5-453C-86E4-56976925B30F}"/>
                    </a:ext>
                  </a:extLst>
                </p:cNvPr>
                <p:cNvSpPr txBox="1"/>
                <p:nvPr/>
              </p:nvSpPr>
              <p:spPr>
                <a:xfrm>
                  <a:off x="4359694" y="4676031"/>
                  <a:ext cx="41710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z-Cyrl-AZ" b="1" i="1">
                            <a:latin typeface="Cambria Math" panose="02040503050406030204" pitchFamily="18" charset="0"/>
                          </a:rPr>
                          <m:t>Ф</m:t>
                        </m:r>
                      </m:oMath>
                    </m:oMathPara>
                  </a14:m>
                  <a:endParaRPr lang="pl-PL" b="1" dirty="0"/>
                </a:p>
              </p:txBody>
            </p:sp>
          </mc:Choice>
          <mc:Fallback xmlns="">
            <p:sp>
              <p:nvSpPr>
                <p:cNvPr id="81" name="pole tekstowe 80">
                  <a:extLst>
                    <a:ext uri="{FF2B5EF4-FFF2-40B4-BE49-F238E27FC236}">
                      <a16:creationId xmlns:a16="http://schemas.microsoft.com/office/drawing/2014/main" id="{B9D01CF9-89C5-453C-86E4-56976925B3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694" y="4676031"/>
                  <a:ext cx="41710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upa 96">
            <a:extLst>
              <a:ext uri="{FF2B5EF4-FFF2-40B4-BE49-F238E27FC236}">
                <a16:creationId xmlns:a16="http://schemas.microsoft.com/office/drawing/2014/main" id="{8E573DFA-F1A2-4872-A0A7-2C9A2D706B3E}"/>
              </a:ext>
            </a:extLst>
          </p:cNvPr>
          <p:cNvGrpSpPr/>
          <p:nvPr/>
        </p:nvGrpSpPr>
        <p:grpSpPr>
          <a:xfrm>
            <a:off x="3269673" y="2604655"/>
            <a:ext cx="2613891" cy="1616363"/>
            <a:chOff x="3269673" y="2604655"/>
            <a:chExt cx="2613891" cy="1616363"/>
          </a:xfrm>
        </p:grpSpPr>
        <p:sp>
          <p:nvSpPr>
            <p:cNvPr id="98" name="Owal 97">
              <a:extLst>
                <a:ext uri="{FF2B5EF4-FFF2-40B4-BE49-F238E27FC236}">
                  <a16:creationId xmlns:a16="http://schemas.microsoft.com/office/drawing/2014/main" id="{CE3E5D78-C967-499E-8F16-9B7209A0805F}"/>
                </a:ext>
              </a:extLst>
            </p:cNvPr>
            <p:cNvSpPr/>
            <p:nvPr/>
          </p:nvSpPr>
          <p:spPr>
            <a:xfrm>
              <a:off x="3269673" y="2604655"/>
              <a:ext cx="2613891" cy="1616363"/>
            </a:xfrm>
            <a:prstGeom prst="ellipse">
              <a:avLst/>
            </a:prstGeom>
            <a:solidFill>
              <a:srgbClr val="FFEBE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99" name="Grupa 98">
              <a:extLst>
                <a:ext uri="{FF2B5EF4-FFF2-40B4-BE49-F238E27FC236}">
                  <a16:creationId xmlns:a16="http://schemas.microsoft.com/office/drawing/2014/main" id="{45A041EF-B845-4DBB-9837-B29EDD2ABD3C}"/>
                </a:ext>
              </a:extLst>
            </p:cNvPr>
            <p:cNvGrpSpPr/>
            <p:nvPr/>
          </p:nvGrpSpPr>
          <p:grpSpPr>
            <a:xfrm>
              <a:off x="3472960" y="3179287"/>
              <a:ext cx="2125236" cy="504743"/>
              <a:chOff x="3472960" y="3179287"/>
              <a:chExt cx="2125236" cy="504743"/>
            </a:xfrm>
          </p:grpSpPr>
          <p:pic>
            <p:nvPicPr>
              <p:cNvPr id="101" name="Obraz 100">
                <a:extLst>
                  <a:ext uri="{FF2B5EF4-FFF2-40B4-BE49-F238E27FC236}">
                    <a16:creationId xmlns:a16="http://schemas.microsoft.com/office/drawing/2014/main" id="{1157ABDA-6408-4A8F-A357-510321282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0660" y="3209627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02" name="Picture 4">
                <a:extLst>
                  <a:ext uri="{FF2B5EF4-FFF2-40B4-BE49-F238E27FC236}">
                    <a16:creationId xmlns:a16="http://schemas.microsoft.com/office/drawing/2014/main" id="{3598A535-FC9F-413D-A4E0-57A9620588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960" y="3244334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" name="Obraz 102">
                <a:extLst>
                  <a:ext uri="{FF2B5EF4-FFF2-40B4-BE49-F238E27FC236}">
                    <a16:creationId xmlns:a16="http://schemas.microsoft.com/office/drawing/2014/main" id="{2CFDB694-8B7D-4785-A782-4E5024216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818" y="3219642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04" name="Picture 2">
                <a:extLst>
                  <a:ext uri="{FF2B5EF4-FFF2-40B4-BE49-F238E27FC236}">
                    <a16:creationId xmlns:a16="http://schemas.microsoft.com/office/drawing/2014/main" id="{3CBE5085-90AD-48CE-B1CC-F40945663B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734" y="3179287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5" name="pole tekstowe 104">
                <a:extLst>
                  <a:ext uri="{FF2B5EF4-FFF2-40B4-BE49-F238E27FC236}">
                    <a16:creationId xmlns:a16="http://schemas.microsoft.com/office/drawing/2014/main" id="{3F1449AF-95B3-4424-A7CA-182FB5E8F413}"/>
                  </a:ext>
                </a:extLst>
              </p:cNvPr>
              <p:cNvSpPr txBox="1"/>
              <p:nvPr/>
            </p:nvSpPr>
            <p:spPr>
              <a:xfrm>
                <a:off x="3804001" y="3244334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</p:grpSp>
        <p:sp>
          <p:nvSpPr>
            <p:cNvPr id="100" name="pole tekstowe 99">
              <a:extLst>
                <a:ext uri="{FF2B5EF4-FFF2-40B4-BE49-F238E27FC236}">
                  <a16:creationId xmlns:a16="http://schemas.microsoft.com/office/drawing/2014/main" id="{92EBDC65-E212-4695-80F8-ED444EBF1CA4}"/>
                </a:ext>
              </a:extLst>
            </p:cNvPr>
            <p:cNvSpPr txBox="1"/>
            <p:nvPr/>
          </p:nvSpPr>
          <p:spPr>
            <a:xfrm>
              <a:off x="4417440" y="38033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/>
                <a:t>1</a:t>
              </a:r>
            </a:p>
          </p:txBody>
        </p:sp>
      </p:grpSp>
      <p:grpSp>
        <p:nvGrpSpPr>
          <p:cNvPr id="107" name="Grupa 106">
            <a:extLst>
              <a:ext uri="{FF2B5EF4-FFF2-40B4-BE49-F238E27FC236}">
                <a16:creationId xmlns:a16="http://schemas.microsoft.com/office/drawing/2014/main" id="{4BE40330-0876-4950-93D1-87BB8CA6B55F}"/>
              </a:ext>
            </a:extLst>
          </p:cNvPr>
          <p:cNvGrpSpPr/>
          <p:nvPr/>
        </p:nvGrpSpPr>
        <p:grpSpPr>
          <a:xfrm>
            <a:off x="413126" y="532765"/>
            <a:ext cx="8493368" cy="6031521"/>
            <a:chOff x="385495" y="525278"/>
            <a:chExt cx="8520999" cy="6039008"/>
          </a:xfrm>
        </p:grpSpPr>
        <p:sp>
          <p:nvSpPr>
            <p:cNvPr id="108" name="Prostokąt: zaokrąglone rogi 107">
              <a:extLst>
                <a:ext uri="{FF2B5EF4-FFF2-40B4-BE49-F238E27FC236}">
                  <a16:creationId xmlns:a16="http://schemas.microsoft.com/office/drawing/2014/main" id="{88CA4CE3-A5BD-4D83-A508-3CEC0FEB555D}"/>
                </a:ext>
              </a:extLst>
            </p:cNvPr>
            <p:cNvSpPr/>
            <p:nvPr/>
          </p:nvSpPr>
          <p:spPr>
            <a:xfrm>
              <a:off x="413125" y="525278"/>
              <a:ext cx="8493369" cy="6039008"/>
            </a:xfrm>
            <a:prstGeom prst="roundRect">
              <a:avLst>
                <a:gd name="adj" fmla="val 4175"/>
              </a:avLst>
            </a:prstGeom>
            <a:solidFill>
              <a:srgbClr val="FFEBE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09" name="Grupa 108">
              <a:extLst>
                <a:ext uri="{FF2B5EF4-FFF2-40B4-BE49-F238E27FC236}">
                  <a16:creationId xmlns:a16="http://schemas.microsoft.com/office/drawing/2014/main" id="{99D9592B-5297-48DC-847C-F126B52A72E7}"/>
                </a:ext>
              </a:extLst>
            </p:cNvPr>
            <p:cNvGrpSpPr/>
            <p:nvPr/>
          </p:nvGrpSpPr>
          <p:grpSpPr>
            <a:xfrm rot="18759748">
              <a:off x="7099232" y="5040077"/>
              <a:ext cx="2100090" cy="544530"/>
              <a:chOff x="6865602" y="5970890"/>
              <a:chExt cx="2100090" cy="544530"/>
            </a:xfrm>
          </p:grpSpPr>
          <p:sp>
            <p:nvSpPr>
              <p:cNvPr id="128" name="pole tekstowe 127">
                <a:extLst>
                  <a:ext uri="{FF2B5EF4-FFF2-40B4-BE49-F238E27FC236}">
                    <a16:creationId xmlns:a16="http://schemas.microsoft.com/office/drawing/2014/main" id="{3F02EC4F-FC33-48C4-8152-AF8B08453C57}"/>
                  </a:ext>
                </a:extLst>
              </p:cNvPr>
              <p:cNvSpPr txBox="1"/>
              <p:nvPr/>
            </p:nvSpPr>
            <p:spPr>
              <a:xfrm>
                <a:off x="7166538" y="604603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29" name="Obraz 128">
                <a:extLst>
                  <a:ext uri="{FF2B5EF4-FFF2-40B4-BE49-F238E27FC236}">
                    <a16:creationId xmlns:a16="http://schemas.microsoft.com/office/drawing/2014/main" id="{5EE4F3C7-947F-4486-B22F-F4DE0EE06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7550" y="6008665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30" name="Picture 4">
                <a:extLst>
                  <a:ext uri="{FF2B5EF4-FFF2-40B4-BE49-F238E27FC236}">
                    <a16:creationId xmlns:a16="http://schemas.microsoft.com/office/drawing/2014/main" id="{9E64E39F-78BA-45CC-8A50-B0BAA90A39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5671" y="6079957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1" name="Obraz 130">
                <a:extLst>
                  <a:ext uri="{FF2B5EF4-FFF2-40B4-BE49-F238E27FC236}">
                    <a16:creationId xmlns:a16="http://schemas.microsoft.com/office/drawing/2014/main" id="{67BA28C0-8B10-44C0-84DA-AD232832D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5602" y="603928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32" name="Picture 2">
                <a:extLst>
                  <a:ext uri="{FF2B5EF4-FFF2-40B4-BE49-F238E27FC236}">
                    <a16:creationId xmlns:a16="http://schemas.microsoft.com/office/drawing/2014/main" id="{8FC31EB8-E753-432F-8D0A-D2C4457E04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7267" y="597089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0" name="Grupa 109">
              <a:extLst>
                <a:ext uri="{FF2B5EF4-FFF2-40B4-BE49-F238E27FC236}">
                  <a16:creationId xmlns:a16="http://schemas.microsoft.com/office/drawing/2014/main" id="{E6A8C436-E1EE-450D-828A-198BCECCAADC}"/>
                </a:ext>
              </a:extLst>
            </p:cNvPr>
            <p:cNvGrpSpPr/>
            <p:nvPr/>
          </p:nvGrpSpPr>
          <p:grpSpPr>
            <a:xfrm rot="2247637">
              <a:off x="385495" y="5319442"/>
              <a:ext cx="2055084" cy="521008"/>
              <a:chOff x="457182" y="5378819"/>
              <a:chExt cx="2055084" cy="521008"/>
            </a:xfrm>
          </p:grpSpPr>
          <p:sp>
            <p:nvSpPr>
              <p:cNvPr id="123" name="pole tekstowe 122">
                <a:extLst>
                  <a:ext uri="{FF2B5EF4-FFF2-40B4-BE49-F238E27FC236}">
                    <a16:creationId xmlns:a16="http://schemas.microsoft.com/office/drawing/2014/main" id="{E2C51A84-EED4-4298-9ECC-061E15705689}"/>
                  </a:ext>
                </a:extLst>
              </p:cNvPr>
              <p:cNvSpPr txBox="1"/>
              <p:nvPr/>
            </p:nvSpPr>
            <p:spPr>
              <a:xfrm>
                <a:off x="718071" y="544207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24" name="Obraz 123">
                <a:extLst>
                  <a:ext uri="{FF2B5EF4-FFF2-40B4-BE49-F238E27FC236}">
                    <a16:creationId xmlns:a16="http://schemas.microsoft.com/office/drawing/2014/main" id="{25843B85-AFA8-4FAD-9F19-FF3ED7EBD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6278" y="5378819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25" name="Picture 4">
                <a:extLst>
                  <a:ext uri="{FF2B5EF4-FFF2-40B4-BE49-F238E27FC236}">
                    <a16:creationId xmlns:a16="http://schemas.microsoft.com/office/drawing/2014/main" id="{8B2259BF-BD79-4FF9-A04C-1F40F1BE61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9262" y="543708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6" name="Obraz 125">
                <a:extLst>
                  <a:ext uri="{FF2B5EF4-FFF2-40B4-BE49-F238E27FC236}">
                    <a16:creationId xmlns:a16="http://schemas.microsoft.com/office/drawing/2014/main" id="{2FEEBAC3-8E1F-469E-83AC-EC01F98A9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1888" y="5417379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27" name="Picture 2">
                <a:extLst>
                  <a:ext uri="{FF2B5EF4-FFF2-40B4-BE49-F238E27FC236}">
                    <a16:creationId xmlns:a16="http://schemas.microsoft.com/office/drawing/2014/main" id="{9A58D8E6-30B3-4814-B84B-3E29B4CEE3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82" y="539508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1" name="Grupa 110">
              <a:extLst>
                <a:ext uri="{FF2B5EF4-FFF2-40B4-BE49-F238E27FC236}">
                  <a16:creationId xmlns:a16="http://schemas.microsoft.com/office/drawing/2014/main" id="{5189303A-6681-4A81-8300-8554C11F6126}"/>
                </a:ext>
              </a:extLst>
            </p:cNvPr>
            <p:cNvGrpSpPr/>
            <p:nvPr/>
          </p:nvGrpSpPr>
          <p:grpSpPr>
            <a:xfrm rot="1952360">
              <a:off x="6630479" y="1138586"/>
              <a:ext cx="2188300" cy="504743"/>
              <a:chOff x="6418875" y="878354"/>
              <a:chExt cx="2188300" cy="504743"/>
            </a:xfrm>
          </p:grpSpPr>
          <p:sp>
            <p:nvSpPr>
              <p:cNvPr id="118" name="pole tekstowe 117">
                <a:extLst>
                  <a:ext uri="{FF2B5EF4-FFF2-40B4-BE49-F238E27FC236}">
                    <a16:creationId xmlns:a16="http://schemas.microsoft.com/office/drawing/2014/main" id="{F90DC6BD-A9DA-4788-BF16-45346D1BCDFF}"/>
                  </a:ext>
                </a:extLst>
              </p:cNvPr>
              <p:cNvSpPr txBox="1"/>
              <p:nvPr/>
            </p:nvSpPr>
            <p:spPr>
              <a:xfrm>
                <a:off x="6793312" y="951380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19" name="Obraz 118">
                <a:extLst>
                  <a:ext uri="{FF2B5EF4-FFF2-40B4-BE49-F238E27FC236}">
                    <a16:creationId xmlns:a16="http://schemas.microsoft.com/office/drawing/2014/main" id="{C1C58CCA-B9AD-48C5-8BC0-9F136A948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875" y="939033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20" name="Picture 4">
                <a:extLst>
                  <a:ext uri="{FF2B5EF4-FFF2-40B4-BE49-F238E27FC236}">
                    <a16:creationId xmlns:a16="http://schemas.microsoft.com/office/drawing/2014/main" id="{D413FF19-EF4B-4DEA-8C7D-E6F638F4D8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4215" y="900140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1" name="Obraz 120">
                <a:extLst>
                  <a:ext uri="{FF2B5EF4-FFF2-40B4-BE49-F238E27FC236}">
                    <a16:creationId xmlns:a16="http://schemas.microsoft.com/office/drawing/2014/main" id="{35E1A690-98F4-4343-BBFF-1EA6CC877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0914" y="90097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22" name="Picture 2">
                <a:extLst>
                  <a:ext uri="{FF2B5EF4-FFF2-40B4-BE49-F238E27FC236}">
                    <a16:creationId xmlns:a16="http://schemas.microsoft.com/office/drawing/2014/main" id="{098E6766-D83B-4EFA-9E56-B41B559824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8750" y="87835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12" name="Grupa 111">
              <a:extLst>
                <a:ext uri="{FF2B5EF4-FFF2-40B4-BE49-F238E27FC236}">
                  <a16:creationId xmlns:a16="http://schemas.microsoft.com/office/drawing/2014/main" id="{72F7DC5A-836B-4094-A5B9-80BD80D8808A}"/>
                </a:ext>
              </a:extLst>
            </p:cNvPr>
            <p:cNvGrpSpPr/>
            <p:nvPr/>
          </p:nvGrpSpPr>
          <p:grpSpPr>
            <a:xfrm rot="19587572">
              <a:off x="448898" y="1100264"/>
              <a:ext cx="2242023" cy="530005"/>
              <a:chOff x="3440148" y="710503"/>
              <a:chExt cx="2242023" cy="530005"/>
            </a:xfrm>
          </p:grpSpPr>
          <p:sp>
            <p:nvSpPr>
              <p:cNvPr id="113" name="pole tekstowe 112">
                <a:extLst>
                  <a:ext uri="{FF2B5EF4-FFF2-40B4-BE49-F238E27FC236}">
                    <a16:creationId xmlns:a16="http://schemas.microsoft.com/office/drawing/2014/main" id="{14351671-9B9F-4EAD-A606-CD38E75315D4}"/>
                  </a:ext>
                </a:extLst>
              </p:cNvPr>
              <p:cNvSpPr txBox="1"/>
              <p:nvPr/>
            </p:nvSpPr>
            <p:spPr>
              <a:xfrm>
                <a:off x="3814584" y="776727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14" name="Obraz 113">
                <a:extLst>
                  <a:ext uri="{FF2B5EF4-FFF2-40B4-BE49-F238E27FC236}">
                    <a16:creationId xmlns:a16="http://schemas.microsoft.com/office/drawing/2014/main" id="{A3214762-84CF-4DDF-B205-59B4D0EA3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0148" y="764380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15" name="Picture 4">
                <a:extLst>
                  <a:ext uri="{FF2B5EF4-FFF2-40B4-BE49-F238E27FC236}">
                    <a16:creationId xmlns:a16="http://schemas.microsoft.com/office/drawing/2014/main" id="{FA5D5DEF-675F-4A16-BFA1-2FD0AB300D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1130" y="80504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6" name="Obraz 115">
                <a:extLst>
                  <a:ext uri="{FF2B5EF4-FFF2-40B4-BE49-F238E27FC236}">
                    <a16:creationId xmlns:a16="http://schemas.microsoft.com/office/drawing/2014/main" id="{C72D14EE-722C-4E4A-8518-7199374D9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8284" y="74275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17" name="Picture 2">
                <a:extLst>
                  <a:ext uri="{FF2B5EF4-FFF2-40B4-BE49-F238E27FC236}">
                    <a16:creationId xmlns:a16="http://schemas.microsoft.com/office/drawing/2014/main" id="{400C6FD3-77C2-476B-B244-22CB2889B5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227" y="710503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pole tekstowe 132">
                <a:extLst>
                  <a:ext uri="{FF2B5EF4-FFF2-40B4-BE49-F238E27FC236}">
                    <a16:creationId xmlns:a16="http://schemas.microsoft.com/office/drawing/2014/main" id="{A8FC3806-EB19-40CF-BC7B-AB6D825D8A22}"/>
                  </a:ext>
                </a:extLst>
              </p:cNvPr>
              <p:cNvSpPr txBox="1"/>
              <p:nvPr/>
            </p:nvSpPr>
            <p:spPr>
              <a:xfrm>
                <a:off x="7553785" y="-38496"/>
                <a:ext cx="11031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z-Cyrl-AZ" sz="3200" b="1" i="1">
                        <a:latin typeface="Cambria Math" panose="02040503050406030204" pitchFamily="18" charset="0"/>
                      </a:rPr>
                      <m:t>Ф</m:t>
                    </m:r>
                  </m:oMath>
                </a14:m>
                <a:r>
                  <a:rPr lang="pl-PL" sz="3200" b="1" dirty="0"/>
                  <a:t> = 1</a:t>
                </a:r>
              </a:p>
            </p:txBody>
          </p:sp>
        </mc:Choice>
        <mc:Fallback xmlns="">
          <p:sp>
            <p:nvSpPr>
              <p:cNvPr id="133" name="pole tekstowe 132">
                <a:extLst>
                  <a:ext uri="{FF2B5EF4-FFF2-40B4-BE49-F238E27FC236}">
                    <a16:creationId xmlns:a16="http://schemas.microsoft.com/office/drawing/2014/main" id="{A8FC3806-EB19-40CF-BC7B-AB6D825D8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785" y="-38496"/>
                <a:ext cx="1103187" cy="584775"/>
              </a:xfrm>
              <a:prstGeom prst="rect">
                <a:avLst/>
              </a:prstGeom>
              <a:blipFill>
                <a:blip r:embed="rId13"/>
                <a:stretch>
                  <a:fillRect t="-12500" r="-13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Grupa 133">
            <a:extLst>
              <a:ext uri="{FF2B5EF4-FFF2-40B4-BE49-F238E27FC236}">
                <a16:creationId xmlns:a16="http://schemas.microsoft.com/office/drawing/2014/main" id="{B903D0E9-876D-4C65-804A-D25E5092EE37}"/>
              </a:ext>
            </a:extLst>
          </p:cNvPr>
          <p:cNvGrpSpPr/>
          <p:nvPr/>
        </p:nvGrpSpPr>
        <p:grpSpPr>
          <a:xfrm>
            <a:off x="808182" y="948024"/>
            <a:ext cx="7869382" cy="5383503"/>
            <a:chOff x="655782" y="795624"/>
            <a:chExt cx="7869382" cy="5383503"/>
          </a:xfrm>
        </p:grpSpPr>
        <p:sp>
          <p:nvSpPr>
            <p:cNvPr id="135" name="Owal 134">
              <a:extLst>
                <a:ext uri="{FF2B5EF4-FFF2-40B4-BE49-F238E27FC236}">
                  <a16:creationId xmlns:a16="http://schemas.microsoft.com/office/drawing/2014/main" id="{BA540170-9F52-4F21-89E4-BEF558835E09}"/>
                </a:ext>
              </a:extLst>
            </p:cNvPr>
            <p:cNvSpPr/>
            <p:nvPr/>
          </p:nvSpPr>
          <p:spPr>
            <a:xfrm>
              <a:off x="655782" y="795624"/>
              <a:ext cx="7869382" cy="5383503"/>
            </a:xfrm>
            <a:prstGeom prst="ellipse">
              <a:avLst/>
            </a:prstGeom>
            <a:solidFill>
              <a:srgbClr val="FFEBE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36" name="Grupa 135">
              <a:extLst>
                <a:ext uri="{FF2B5EF4-FFF2-40B4-BE49-F238E27FC236}">
                  <a16:creationId xmlns:a16="http://schemas.microsoft.com/office/drawing/2014/main" id="{8D3AA31C-A290-44CF-B6B3-5EA3826DA0BA}"/>
                </a:ext>
              </a:extLst>
            </p:cNvPr>
            <p:cNvGrpSpPr/>
            <p:nvPr/>
          </p:nvGrpSpPr>
          <p:grpSpPr>
            <a:xfrm rot="20093670">
              <a:off x="2149912" y="1383356"/>
              <a:ext cx="1794195" cy="504743"/>
              <a:chOff x="3814584" y="710503"/>
              <a:chExt cx="1794195" cy="504743"/>
            </a:xfrm>
          </p:grpSpPr>
          <p:sp>
            <p:nvSpPr>
              <p:cNvPr id="161" name="pole tekstowe 160">
                <a:extLst>
                  <a:ext uri="{FF2B5EF4-FFF2-40B4-BE49-F238E27FC236}">
                    <a16:creationId xmlns:a16="http://schemas.microsoft.com/office/drawing/2014/main" id="{71D4FAA1-CBBE-43B9-834F-A1AAB43FD207}"/>
                  </a:ext>
                </a:extLst>
              </p:cNvPr>
              <p:cNvSpPr txBox="1"/>
              <p:nvPr/>
            </p:nvSpPr>
            <p:spPr>
              <a:xfrm>
                <a:off x="3814584" y="776727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63" name="Picture 4">
                <a:extLst>
                  <a:ext uri="{FF2B5EF4-FFF2-40B4-BE49-F238E27FC236}">
                    <a16:creationId xmlns:a16="http://schemas.microsoft.com/office/drawing/2014/main" id="{1A7A9B2D-F3B5-4A7B-9761-4C294BD0B0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8520" y="749484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4" name="Obraz 163">
                <a:extLst>
                  <a:ext uri="{FF2B5EF4-FFF2-40B4-BE49-F238E27FC236}">
                    <a16:creationId xmlns:a16="http://schemas.microsoft.com/office/drawing/2014/main" id="{F07EABD2-7EE4-4C4B-B31D-BF382EC8B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58401" y="752035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65" name="Picture 2">
                <a:extLst>
                  <a:ext uri="{FF2B5EF4-FFF2-40B4-BE49-F238E27FC236}">
                    <a16:creationId xmlns:a16="http://schemas.microsoft.com/office/drawing/2014/main" id="{3EB2B516-3A41-4650-87B3-6D9A38E84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227" y="710503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7" name="Grupa 136">
              <a:extLst>
                <a:ext uri="{FF2B5EF4-FFF2-40B4-BE49-F238E27FC236}">
                  <a16:creationId xmlns:a16="http://schemas.microsoft.com/office/drawing/2014/main" id="{4D199592-AE34-474D-826E-60B0DFBCF3D5}"/>
                </a:ext>
              </a:extLst>
            </p:cNvPr>
            <p:cNvGrpSpPr/>
            <p:nvPr/>
          </p:nvGrpSpPr>
          <p:grpSpPr>
            <a:xfrm rot="1602156">
              <a:off x="5466897" y="1544280"/>
              <a:ext cx="2188300" cy="504743"/>
              <a:chOff x="6418875" y="878354"/>
              <a:chExt cx="2188300" cy="504743"/>
            </a:xfrm>
          </p:grpSpPr>
          <p:sp>
            <p:nvSpPr>
              <p:cNvPr id="156" name="pole tekstowe 155">
                <a:extLst>
                  <a:ext uri="{FF2B5EF4-FFF2-40B4-BE49-F238E27FC236}">
                    <a16:creationId xmlns:a16="http://schemas.microsoft.com/office/drawing/2014/main" id="{CE2068A1-40B3-41C8-9B53-4DB32C6E027E}"/>
                  </a:ext>
                </a:extLst>
              </p:cNvPr>
              <p:cNvSpPr txBox="1"/>
              <p:nvPr/>
            </p:nvSpPr>
            <p:spPr>
              <a:xfrm>
                <a:off x="6793311" y="951380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57" name="Obraz 156">
                <a:extLst>
                  <a:ext uri="{FF2B5EF4-FFF2-40B4-BE49-F238E27FC236}">
                    <a16:creationId xmlns:a16="http://schemas.microsoft.com/office/drawing/2014/main" id="{F2CAE60E-A450-417F-930C-CE9959BB9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8875" y="939033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58" name="Picture 4">
                <a:extLst>
                  <a:ext uri="{FF2B5EF4-FFF2-40B4-BE49-F238E27FC236}">
                    <a16:creationId xmlns:a16="http://schemas.microsoft.com/office/drawing/2014/main" id="{9547F8E4-EBFC-49BF-9DB5-88ED42BBCE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2156" y="93903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9" name="Obraz 158">
                <a:extLst>
                  <a:ext uri="{FF2B5EF4-FFF2-40B4-BE49-F238E27FC236}">
                    <a16:creationId xmlns:a16="http://schemas.microsoft.com/office/drawing/2014/main" id="{AC7E6437-9A1E-43A5-ABA2-3A724A5102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1064" y="90596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60" name="Picture 2">
                <a:extLst>
                  <a:ext uri="{FF2B5EF4-FFF2-40B4-BE49-F238E27FC236}">
                    <a16:creationId xmlns:a16="http://schemas.microsoft.com/office/drawing/2014/main" id="{EF9290CA-E05F-4C26-9EBE-02B10F5948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8750" y="87835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8" name="Grupa 137">
              <a:extLst>
                <a:ext uri="{FF2B5EF4-FFF2-40B4-BE49-F238E27FC236}">
                  <a16:creationId xmlns:a16="http://schemas.microsoft.com/office/drawing/2014/main" id="{23EC8198-B0BA-4EC0-AAAB-6620FD364B67}"/>
                </a:ext>
              </a:extLst>
            </p:cNvPr>
            <p:cNvGrpSpPr/>
            <p:nvPr/>
          </p:nvGrpSpPr>
          <p:grpSpPr>
            <a:xfrm rot="2767352">
              <a:off x="873052" y="4298100"/>
              <a:ext cx="2055084" cy="504743"/>
              <a:chOff x="457182" y="5395084"/>
              <a:chExt cx="2055084" cy="504743"/>
            </a:xfrm>
          </p:grpSpPr>
          <p:sp>
            <p:nvSpPr>
              <p:cNvPr id="151" name="pole tekstowe 150">
                <a:extLst>
                  <a:ext uri="{FF2B5EF4-FFF2-40B4-BE49-F238E27FC236}">
                    <a16:creationId xmlns:a16="http://schemas.microsoft.com/office/drawing/2014/main" id="{D703B50A-F257-4C63-8792-37DF086D493B}"/>
                  </a:ext>
                </a:extLst>
              </p:cNvPr>
              <p:cNvSpPr txBox="1"/>
              <p:nvPr/>
            </p:nvSpPr>
            <p:spPr>
              <a:xfrm>
                <a:off x="718071" y="544207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52" name="Obraz 151">
                <a:extLst>
                  <a:ext uri="{FF2B5EF4-FFF2-40B4-BE49-F238E27FC236}">
                    <a16:creationId xmlns:a16="http://schemas.microsoft.com/office/drawing/2014/main" id="{570023DC-9ABC-45B4-8CCD-93E1BBC2D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120" y="5404705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53" name="Picture 4">
                <a:extLst>
                  <a:ext uri="{FF2B5EF4-FFF2-40B4-BE49-F238E27FC236}">
                    <a16:creationId xmlns:a16="http://schemas.microsoft.com/office/drawing/2014/main" id="{5DBBA636-3204-4F78-9CF1-7869D3B79C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4376" y="542972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4" name="Obraz 153">
                <a:extLst>
                  <a:ext uri="{FF2B5EF4-FFF2-40B4-BE49-F238E27FC236}">
                    <a16:creationId xmlns:a16="http://schemas.microsoft.com/office/drawing/2014/main" id="{ABDCCD4E-0CFE-455F-BD4B-0241A4FC4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1888" y="5417379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55" name="Picture 2">
                <a:extLst>
                  <a:ext uri="{FF2B5EF4-FFF2-40B4-BE49-F238E27FC236}">
                    <a16:creationId xmlns:a16="http://schemas.microsoft.com/office/drawing/2014/main" id="{25E9A00B-B96D-4F03-B4DD-2068BA52DD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82" y="539508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39" name="Grupa 138">
              <a:extLst>
                <a:ext uri="{FF2B5EF4-FFF2-40B4-BE49-F238E27FC236}">
                  <a16:creationId xmlns:a16="http://schemas.microsoft.com/office/drawing/2014/main" id="{2343B2B5-8A69-4CFD-9C99-770204F22EFA}"/>
                </a:ext>
              </a:extLst>
            </p:cNvPr>
            <p:cNvGrpSpPr/>
            <p:nvPr/>
          </p:nvGrpSpPr>
          <p:grpSpPr>
            <a:xfrm>
              <a:off x="3444726" y="5539534"/>
              <a:ext cx="1867039" cy="504743"/>
              <a:chOff x="3533155" y="5536921"/>
              <a:chExt cx="1867039" cy="504743"/>
            </a:xfrm>
          </p:grpSpPr>
          <p:sp>
            <p:nvSpPr>
              <p:cNvPr id="146" name="pole tekstowe 145">
                <a:extLst>
                  <a:ext uri="{FF2B5EF4-FFF2-40B4-BE49-F238E27FC236}">
                    <a16:creationId xmlns:a16="http://schemas.microsoft.com/office/drawing/2014/main" id="{4A2E4221-7994-40E9-8D5D-499116EEBA80}"/>
                  </a:ext>
                </a:extLst>
              </p:cNvPr>
              <p:cNvSpPr txBox="1"/>
              <p:nvPr/>
            </p:nvSpPr>
            <p:spPr>
              <a:xfrm>
                <a:off x="3864196" y="5596993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48" name="Picture 4">
                <a:extLst>
                  <a:ext uri="{FF2B5EF4-FFF2-40B4-BE49-F238E27FC236}">
                    <a16:creationId xmlns:a16="http://schemas.microsoft.com/office/drawing/2014/main" id="{AF4DA808-8390-453A-A3AA-A186002C6D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3155" y="5596993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9" name="Obraz 148">
                <a:extLst>
                  <a:ext uri="{FF2B5EF4-FFF2-40B4-BE49-F238E27FC236}">
                    <a16:creationId xmlns:a16="http://schemas.microsoft.com/office/drawing/2014/main" id="{C4BB0E12-CD7C-4F60-B252-7B74D1DFC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4646" y="556152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50" name="Picture 2">
                <a:extLst>
                  <a:ext uri="{FF2B5EF4-FFF2-40B4-BE49-F238E27FC236}">
                    <a16:creationId xmlns:a16="http://schemas.microsoft.com/office/drawing/2014/main" id="{1EA629EB-0401-4C41-BAE1-036F0431C1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1051" y="5536921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40" name="Grupa 139">
              <a:extLst>
                <a:ext uri="{FF2B5EF4-FFF2-40B4-BE49-F238E27FC236}">
                  <a16:creationId xmlns:a16="http://schemas.microsoft.com/office/drawing/2014/main" id="{49958D40-205A-4FCA-8824-B0A1B295DCFC}"/>
                </a:ext>
              </a:extLst>
            </p:cNvPr>
            <p:cNvGrpSpPr/>
            <p:nvPr/>
          </p:nvGrpSpPr>
          <p:grpSpPr>
            <a:xfrm rot="18725144">
              <a:off x="6120794" y="4201032"/>
              <a:ext cx="2130195" cy="510943"/>
              <a:chOff x="6835497" y="5970890"/>
              <a:chExt cx="2130195" cy="510943"/>
            </a:xfrm>
          </p:grpSpPr>
          <p:sp>
            <p:nvSpPr>
              <p:cNvPr id="141" name="pole tekstowe 140">
                <a:extLst>
                  <a:ext uri="{FF2B5EF4-FFF2-40B4-BE49-F238E27FC236}">
                    <a16:creationId xmlns:a16="http://schemas.microsoft.com/office/drawing/2014/main" id="{A8367649-23B3-4E40-8EE1-FDF1435ED23F}"/>
                  </a:ext>
                </a:extLst>
              </p:cNvPr>
              <p:cNvSpPr txBox="1"/>
              <p:nvPr/>
            </p:nvSpPr>
            <p:spPr>
              <a:xfrm>
                <a:off x="7166538" y="6046031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42" name="Obraz 141">
                <a:extLst>
                  <a:ext uri="{FF2B5EF4-FFF2-40B4-BE49-F238E27FC236}">
                    <a16:creationId xmlns:a16="http://schemas.microsoft.com/office/drawing/2014/main" id="{EBCEAF6D-D416-4CE3-83FD-3C84A5625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7550" y="6008665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43" name="Picture 4">
                <a:extLst>
                  <a:ext uri="{FF2B5EF4-FFF2-40B4-BE49-F238E27FC236}">
                    <a16:creationId xmlns:a16="http://schemas.microsoft.com/office/drawing/2014/main" id="{1B7EEFCC-CECF-4CF4-A74D-69A83CBFAA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497" y="6046031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4" name="Obraz 143">
                <a:extLst>
                  <a:ext uri="{FF2B5EF4-FFF2-40B4-BE49-F238E27FC236}">
                    <a16:creationId xmlns:a16="http://schemas.microsoft.com/office/drawing/2014/main" id="{CAFF83E2-6E3C-4234-8A8B-180C38A04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5877" y="6021678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45" name="Picture 2">
                <a:extLst>
                  <a:ext uri="{FF2B5EF4-FFF2-40B4-BE49-F238E27FC236}">
                    <a16:creationId xmlns:a16="http://schemas.microsoft.com/office/drawing/2014/main" id="{A0DE2A08-8FDC-4E69-A16E-CA2D282F68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7267" y="597089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66" name="Grupa 165">
            <a:extLst>
              <a:ext uri="{FF2B5EF4-FFF2-40B4-BE49-F238E27FC236}">
                <a16:creationId xmlns:a16="http://schemas.microsoft.com/office/drawing/2014/main" id="{A1BB92E5-2560-4A68-AE81-8564E0C9D7B0}"/>
              </a:ext>
            </a:extLst>
          </p:cNvPr>
          <p:cNvGrpSpPr/>
          <p:nvPr/>
        </p:nvGrpSpPr>
        <p:grpSpPr>
          <a:xfrm>
            <a:off x="2110508" y="1874918"/>
            <a:ext cx="5237019" cy="3454401"/>
            <a:chOff x="1958108" y="1722518"/>
            <a:chExt cx="5237019" cy="3454401"/>
          </a:xfrm>
        </p:grpSpPr>
        <p:sp>
          <p:nvSpPr>
            <p:cNvPr id="167" name="Owal 166">
              <a:extLst>
                <a:ext uri="{FF2B5EF4-FFF2-40B4-BE49-F238E27FC236}">
                  <a16:creationId xmlns:a16="http://schemas.microsoft.com/office/drawing/2014/main" id="{DF2DCC46-D4F2-4FA0-B437-A2219672691E}"/>
                </a:ext>
              </a:extLst>
            </p:cNvPr>
            <p:cNvSpPr/>
            <p:nvPr/>
          </p:nvSpPr>
          <p:spPr>
            <a:xfrm>
              <a:off x="1958108" y="1722518"/>
              <a:ext cx="5237019" cy="3454401"/>
            </a:xfrm>
            <a:prstGeom prst="ellipse">
              <a:avLst/>
            </a:prstGeom>
            <a:solidFill>
              <a:srgbClr val="FFEBE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168" name="Grupa 167">
              <a:extLst>
                <a:ext uri="{FF2B5EF4-FFF2-40B4-BE49-F238E27FC236}">
                  <a16:creationId xmlns:a16="http://schemas.microsoft.com/office/drawing/2014/main" id="{CE6574A3-E15F-4653-9B7A-0280516444A6}"/>
                </a:ext>
              </a:extLst>
            </p:cNvPr>
            <p:cNvGrpSpPr/>
            <p:nvPr/>
          </p:nvGrpSpPr>
          <p:grpSpPr>
            <a:xfrm>
              <a:off x="3518106" y="2017018"/>
              <a:ext cx="2168631" cy="504743"/>
              <a:chOff x="3429565" y="1068777"/>
              <a:chExt cx="2168631" cy="504743"/>
            </a:xfrm>
          </p:grpSpPr>
          <p:sp>
            <p:nvSpPr>
              <p:cNvPr id="181" name="pole tekstowe 180">
                <a:extLst>
                  <a:ext uri="{FF2B5EF4-FFF2-40B4-BE49-F238E27FC236}">
                    <a16:creationId xmlns:a16="http://schemas.microsoft.com/office/drawing/2014/main" id="{37D51A1A-EAC7-4329-8163-CC017F3027DB}"/>
                  </a:ext>
                </a:extLst>
              </p:cNvPr>
              <p:cNvSpPr txBox="1"/>
              <p:nvPr/>
            </p:nvSpPr>
            <p:spPr>
              <a:xfrm>
                <a:off x="3804001" y="1133824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82" name="Obraz 181">
                <a:extLst>
                  <a:ext uri="{FF2B5EF4-FFF2-40B4-BE49-F238E27FC236}">
                    <a16:creationId xmlns:a16="http://schemas.microsoft.com/office/drawing/2014/main" id="{DF3D0E1B-808F-455E-96F1-D577D0211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9565" y="1121477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83" name="Picture 4">
                <a:extLst>
                  <a:ext uri="{FF2B5EF4-FFF2-40B4-BE49-F238E27FC236}">
                    <a16:creationId xmlns:a16="http://schemas.microsoft.com/office/drawing/2014/main" id="{E6A97D1B-B8B1-4080-B125-906B2AD255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2846" y="1121477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4" name="Obraz 183">
                <a:extLst>
                  <a:ext uri="{FF2B5EF4-FFF2-40B4-BE49-F238E27FC236}">
                    <a16:creationId xmlns:a16="http://schemas.microsoft.com/office/drawing/2014/main" id="{E146038D-7A77-4A86-9067-F72A54B07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818" y="1109132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85" name="Picture 2">
                <a:extLst>
                  <a:ext uri="{FF2B5EF4-FFF2-40B4-BE49-F238E27FC236}">
                    <a16:creationId xmlns:a16="http://schemas.microsoft.com/office/drawing/2014/main" id="{61B5CF2C-473F-473C-8666-AF3235E5D1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734" y="1068777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69" name="Grupa 168">
              <a:extLst>
                <a:ext uri="{FF2B5EF4-FFF2-40B4-BE49-F238E27FC236}">
                  <a16:creationId xmlns:a16="http://schemas.microsoft.com/office/drawing/2014/main" id="{7D84FBCB-298B-477F-97C1-BDF5B04ACAC6}"/>
                </a:ext>
              </a:extLst>
            </p:cNvPr>
            <p:cNvGrpSpPr/>
            <p:nvPr/>
          </p:nvGrpSpPr>
          <p:grpSpPr>
            <a:xfrm rot="2186055">
              <a:off x="1981873" y="3726649"/>
              <a:ext cx="2125236" cy="504743"/>
              <a:chOff x="1981099" y="5075120"/>
              <a:chExt cx="2125236" cy="504743"/>
            </a:xfrm>
          </p:grpSpPr>
          <p:sp>
            <p:nvSpPr>
              <p:cNvPr id="176" name="pole tekstowe 175">
                <a:extLst>
                  <a:ext uri="{FF2B5EF4-FFF2-40B4-BE49-F238E27FC236}">
                    <a16:creationId xmlns:a16="http://schemas.microsoft.com/office/drawing/2014/main" id="{C742CDB1-2492-46F6-AECD-988F68AF33F9}"/>
                  </a:ext>
                </a:extLst>
              </p:cNvPr>
              <p:cNvSpPr txBox="1"/>
              <p:nvPr/>
            </p:nvSpPr>
            <p:spPr>
              <a:xfrm>
                <a:off x="2312140" y="5135192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78" name="Picture 4">
                <a:extLst>
                  <a:ext uri="{FF2B5EF4-FFF2-40B4-BE49-F238E27FC236}">
                    <a16:creationId xmlns:a16="http://schemas.microsoft.com/office/drawing/2014/main" id="{D63010FF-DB94-44AD-9A3D-07B5802E39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099" y="5135192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9" name="Obraz 178">
                <a:extLst>
                  <a:ext uri="{FF2B5EF4-FFF2-40B4-BE49-F238E27FC236}">
                    <a16:creationId xmlns:a16="http://schemas.microsoft.com/office/drawing/2014/main" id="{A87DEAEB-D1E5-44BD-9716-2BAB9BDF9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5957" y="5110500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80" name="Picture 2">
                <a:extLst>
                  <a:ext uri="{FF2B5EF4-FFF2-40B4-BE49-F238E27FC236}">
                    <a16:creationId xmlns:a16="http://schemas.microsoft.com/office/drawing/2014/main" id="{D91B20E2-9082-47C8-BCDD-0D9A673C6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8995" y="5075120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70" name="Grupa 169">
              <a:extLst>
                <a:ext uri="{FF2B5EF4-FFF2-40B4-BE49-F238E27FC236}">
                  <a16:creationId xmlns:a16="http://schemas.microsoft.com/office/drawing/2014/main" id="{2742F09A-FCA0-4996-A597-E9B0DFB1C37A}"/>
                </a:ext>
              </a:extLst>
            </p:cNvPr>
            <p:cNvGrpSpPr/>
            <p:nvPr/>
          </p:nvGrpSpPr>
          <p:grpSpPr>
            <a:xfrm rot="19532133">
              <a:off x="5042389" y="3773119"/>
              <a:ext cx="2130195" cy="510604"/>
              <a:chOff x="5548167" y="5201704"/>
              <a:chExt cx="2130195" cy="510604"/>
            </a:xfrm>
          </p:grpSpPr>
          <p:sp>
            <p:nvSpPr>
              <p:cNvPr id="171" name="pole tekstowe 170">
                <a:extLst>
                  <a:ext uri="{FF2B5EF4-FFF2-40B4-BE49-F238E27FC236}">
                    <a16:creationId xmlns:a16="http://schemas.microsoft.com/office/drawing/2014/main" id="{E1A809C4-3445-4B38-BB7C-B5D7F5C3C2E2}"/>
                  </a:ext>
                </a:extLst>
              </p:cNvPr>
              <p:cNvSpPr txBox="1"/>
              <p:nvPr/>
            </p:nvSpPr>
            <p:spPr>
              <a:xfrm>
                <a:off x="5879208" y="5276845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  <p:pic>
            <p:nvPicPr>
              <p:cNvPr id="172" name="Obraz 171">
                <a:extLst>
                  <a:ext uri="{FF2B5EF4-FFF2-40B4-BE49-F238E27FC236}">
                    <a16:creationId xmlns:a16="http://schemas.microsoft.com/office/drawing/2014/main" id="{EF0D3791-9516-481A-92DE-814749D8E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5867" y="5242138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73" name="Picture 4">
                <a:extLst>
                  <a:ext uri="{FF2B5EF4-FFF2-40B4-BE49-F238E27FC236}">
                    <a16:creationId xmlns:a16="http://schemas.microsoft.com/office/drawing/2014/main" id="{99153F32-7D00-4AE8-AB5F-ADB8B211E0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167" y="5276845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4" name="Obraz 173">
                <a:extLst>
                  <a:ext uri="{FF2B5EF4-FFF2-40B4-BE49-F238E27FC236}">
                    <a16:creationId xmlns:a16="http://schemas.microsoft.com/office/drawing/2014/main" id="{42CF8F6A-094F-47B1-B5A5-18A526598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4438" y="5252153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75" name="Picture 2">
                <a:extLst>
                  <a:ext uri="{FF2B5EF4-FFF2-40B4-BE49-F238E27FC236}">
                    <a16:creationId xmlns:a16="http://schemas.microsoft.com/office/drawing/2014/main" id="{8D01E065-078E-4137-AD25-247A0125C0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79937" y="5201704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86" name="Grupa 185">
            <a:extLst>
              <a:ext uri="{FF2B5EF4-FFF2-40B4-BE49-F238E27FC236}">
                <a16:creationId xmlns:a16="http://schemas.microsoft.com/office/drawing/2014/main" id="{BE3CAF8E-C726-4C3D-9F73-00CDC2A1A3E8}"/>
              </a:ext>
            </a:extLst>
          </p:cNvPr>
          <p:cNvGrpSpPr/>
          <p:nvPr/>
        </p:nvGrpSpPr>
        <p:grpSpPr>
          <a:xfrm>
            <a:off x="3422073" y="2757055"/>
            <a:ext cx="2613891" cy="1616363"/>
            <a:chOff x="3269673" y="2604655"/>
            <a:chExt cx="2613891" cy="1616363"/>
          </a:xfrm>
        </p:grpSpPr>
        <p:sp>
          <p:nvSpPr>
            <p:cNvPr id="187" name="Owal 186">
              <a:extLst>
                <a:ext uri="{FF2B5EF4-FFF2-40B4-BE49-F238E27FC236}">
                  <a16:creationId xmlns:a16="http://schemas.microsoft.com/office/drawing/2014/main" id="{BD921839-DC13-41B5-8DCE-81E7A237299D}"/>
                </a:ext>
              </a:extLst>
            </p:cNvPr>
            <p:cNvSpPr/>
            <p:nvPr/>
          </p:nvSpPr>
          <p:spPr>
            <a:xfrm>
              <a:off x="3269673" y="2604655"/>
              <a:ext cx="2613891" cy="1616363"/>
            </a:xfrm>
            <a:prstGeom prst="ellipse">
              <a:avLst/>
            </a:prstGeom>
            <a:solidFill>
              <a:srgbClr val="FFEBE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88" name="Grupa 187">
              <a:extLst>
                <a:ext uri="{FF2B5EF4-FFF2-40B4-BE49-F238E27FC236}">
                  <a16:creationId xmlns:a16="http://schemas.microsoft.com/office/drawing/2014/main" id="{79EB2769-F47F-45FA-AF00-DF654B10AA44}"/>
                </a:ext>
              </a:extLst>
            </p:cNvPr>
            <p:cNvGrpSpPr/>
            <p:nvPr/>
          </p:nvGrpSpPr>
          <p:grpSpPr>
            <a:xfrm>
              <a:off x="3472960" y="3179287"/>
              <a:ext cx="2125236" cy="504743"/>
              <a:chOff x="3472960" y="3179287"/>
              <a:chExt cx="2125236" cy="504743"/>
            </a:xfrm>
          </p:grpSpPr>
          <p:pic>
            <p:nvPicPr>
              <p:cNvPr id="189" name="Obraz 188">
                <a:extLst>
                  <a:ext uri="{FF2B5EF4-FFF2-40B4-BE49-F238E27FC236}">
                    <a16:creationId xmlns:a16="http://schemas.microsoft.com/office/drawing/2014/main" id="{F2AD669B-1613-45B7-80A2-5738712E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0660" y="3209627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90" name="Picture 4">
                <a:extLst>
                  <a:ext uri="{FF2B5EF4-FFF2-40B4-BE49-F238E27FC236}">
                    <a16:creationId xmlns:a16="http://schemas.microsoft.com/office/drawing/2014/main" id="{A842A9F7-2F0F-401C-A640-C9797E1B8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960" y="3244334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1" name="Obraz 190">
                <a:extLst>
                  <a:ext uri="{FF2B5EF4-FFF2-40B4-BE49-F238E27FC236}">
                    <a16:creationId xmlns:a16="http://schemas.microsoft.com/office/drawing/2014/main" id="{97F647B5-3803-41C7-85FA-351D0581A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818" y="3219642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192" name="Picture 2">
                <a:extLst>
                  <a:ext uri="{FF2B5EF4-FFF2-40B4-BE49-F238E27FC236}">
                    <a16:creationId xmlns:a16="http://schemas.microsoft.com/office/drawing/2014/main" id="{59379F11-BB60-46EF-9D9D-38C8FF9960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734" y="3179287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3" name="pole tekstowe 192">
                <a:extLst>
                  <a:ext uri="{FF2B5EF4-FFF2-40B4-BE49-F238E27FC236}">
                    <a16:creationId xmlns:a16="http://schemas.microsoft.com/office/drawing/2014/main" id="{B58754FF-B678-4660-AA63-929225DDC467}"/>
                  </a:ext>
                </a:extLst>
              </p:cNvPr>
              <p:cNvSpPr txBox="1"/>
              <p:nvPr/>
            </p:nvSpPr>
            <p:spPr>
              <a:xfrm>
                <a:off x="3804001" y="3244334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</p:grpSp>
      </p:grpSp>
      <p:grpSp>
        <p:nvGrpSpPr>
          <p:cNvPr id="9" name="Grupa 4">
            <a:extLst>
              <a:ext uri="{FF2B5EF4-FFF2-40B4-BE49-F238E27FC236}">
                <a16:creationId xmlns:a16="http://schemas.microsoft.com/office/drawing/2014/main" id="{AF2E3F94-4569-73E0-6967-F826CA6DC74E}"/>
              </a:ext>
            </a:extLst>
          </p:cNvPr>
          <p:cNvGrpSpPr/>
          <p:nvPr/>
        </p:nvGrpSpPr>
        <p:grpSpPr>
          <a:xfrm>
            <a:off x="9038024" y="2565227"/>
            <a:ext cx="2982525" cy="3368848"/>
            <a:chOff x="4731247" y="981544"/>
            <a:chExt cx="4156831" cy="2648641"/>
          </a:xfrm>
        </p:grpSpPr>
        <p:sp>
          <p:nvSpPr>
            <p:cNvPr id="10" name="Prostokąt 15">
              <a:extLst>
                <a:ext uri="{FF2B5EF4-FFF2-40B4-BE49-F238E27FC236}">
                  <a16:creationId xmlns:a16="http://schemas.microsoft.com/office/drawing/2014/main" id="{4BD56DA3-61FF-E1FC-CBB0-DFC34EE1CBFF}"/>
                </a:ext>
              </a:extLst>
            </p:cNvPr>
            <p:cNvSpPr/>
            <p:nvPr/>
          </p:nvSpPr>
          <p:spPr>
            <a:xfrm>
              <a:off x="4731247" y="981544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Prostokąt 5">
                  <a:extLst>
                    <a:ext uri="{FF2B5EF4-FFF2-40B4-BE49-F238E27FC236}">
                      <a16:creationId xmlns:a16="http://schemas.microsoft.com/office/drawing/2014/main" id="{5BF09A65-F631-7AD3-4696-E345F8866BEE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23456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2000" b="1"/>
                    <a:t>Mallows Model:</a:t>
                  </a:r>
                  <a:r>
                    <a:rPr lang="pl-PL" sz="2000"/>
                    <a:t> </a:t>
                  </a:r>
                  <a:r>
                    <a:rPr lang="pl-PL" sz="2000" err="1"/>
                    <a:t>Choose</a:t>
                  </a:r>
                  <a:r>
                    <a:rPr lang="pl-PL" sz="2000"/>
                    <a:t> a </a:t>
                  </a:r>
                  <a:r>
                    <a:rPr lang="pl-PL" sz="2000" err="1"/>
                    <a:t>center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u. The </a:t>
                  </a:r>
                  <a:r>
                    <a:rPr lang="pl-PL" sz="2000" err="1"/>
                    <a:t>probability</a:t>
                  </a:r>
                  <a:r>
                    <a:rPr lang="pl-PL" sz="2000"/>
                    <a:t> of </a:t>
                  </a:r>
                  <a:r>
                    <a:rPr lang="pl-PL" sz="2000" err="1"/>
                    <a:t>generating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v </a:t>
                  </a:r>
                  <a:r>
                    <a:rPr lang="pl-PL" sz="2000" err="1"/>
                    <a:t>is</a:t>
                  </a:r>
                  <a:r>
                    <a:rPr lang="pl-PL" sz="2000"/>
                    <a:t>:</a:t>
                  </a:r>
                </a:p>
                <a:p>
                  <a:endParaRPr lang="pl-PL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2000"/>
                </a:p>
                <a:p>
                  <a:endParaRPr lang="pl-PL" sz="2000"/>
                </a:p>
                <a:p>
                  <a:r>
                    <a:rPr lang="pl-PL" sz="2000" err="1"/>
                    <a:t>There</a:t>
                  </a:r>
                  <a:r>
                    <a:rPr lang="pl-PL" sz="2000"/>
                    <a:t> </a:t>
                  </a:r>
                  <a:r>
                    <a:rPr lang="pl-PL" sz="2000" err="1"/>
                    <a:t>are</a:t>
                  </a:r>
                  <a:r>
                    <a:rPr lang="pl-PL" sz="2000"/>
                    <a:t> fast </a:t>
                  </a:r>
                  <a:r>
                    <a:rPr lang="pl-PL" sz="2000" err="1"/>
                    <a:t>sampling</a:t>
                  </a:r>
                  <a:r>
                    <a:rPr lang="pl-PL" sz="2000"/>
                    <a:t> </a:t>
                  </a:r>
                  <a:r>
                    <a:rPr lang="pl-PL" sz="2000" err="1"/>
                    <a:t>algorithms</a:t>
                  </a:r>
                  <a:r>
                    <a:rPr lang="pl-PL" sz="2000"/>
                    <a:t>.</a:t>
                  </a:r>
                </a:p>
              </p:txBody>
            </p:sp>
          </mc:Choice>
          <mc:Fallback xmlns="">
            <p:sp>
              <p:nvSpPr>
                <p:cNvPr id="194" name="Prostokąt 5">
                  <a:extLst>
                    <a:ext uri="{FF2B5EF4-FFF2-40B4-BE49-F238E27FC236}">
                      <a16:creationId xmlns:a16="http://schemas.microsoft.com/office/drawing/2014/main" id="{5BF09A65-F631-7AD3-4696-E345F8866B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2345602"/>
                </a:xfrm>
                <a:prstGeom prst="rect">
                  <a:avLst/>
                </a:prstGeom>
                <a:blipFill>
                  <a:blip r:embed="rId14"/>
                  <a:stretch>
                    <a:fillRect l="-2301" t="-1020" r="-3347" b="-75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5" name="Grupa 2">
            <a:extLst>
              <a:ext uri="{FF2B5EF4-FFF2-40B4-BE49-F238E27FC236}">
                <a16:creationId xmlns:a16="http://schemas.microsoft.com/office/drawing/2014/main" id="{A9C1B176-CC85-674F-5E91-698B371AD55E}"/>
              </a:ext>
            </a:extLst>
          </p:cNvPr>
          <p:cNvGrpSpPr/>
          <p:nvPr/>
        </p:nvGrpSpPr>
        <p:grpSpPr>
          <a:xfrm>
            <a:off x="9048245" y="500733"/>
            <a:ext cx="2976335" cy="1896860"/>
            <a:chOff x="352425" y="976898"/>
            <a:chExt cx="4128942" cy="1409785"/>
          </a:xfrm>
        </p:grpSpPr>
        <p:sp>
          <p:nvSpPr>
            <p:cNvPr id="196" name="Prostokąt 13">
              <a:extLst>
                <a:ext uri="{FF2B5EF4-FFF2-40B4-BE49-F238E27FC236}">
                  <a16:creationId xmlns:a16="http://schemas.microsoft.com/office/drawing/2014/main" id="{8429724D-3593-5BB1-9D2B-711E0822FE12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|</a:t>
              </a:r>
            </a:p>
          </p:txBody>
        </p:sp>
        <p:sp>
          <p:nvSpPr>
            <p:cNvPr id="197" name="Prostokąt 14">
              <a:extLst>
                <a:ext uri="{FF2B5EF4-FFF2-40B4-BE49-F238E27FC236}">
                  <a16:creationId xmlns:a16="http://schemas.microsoft.com/office/drawing/2014/main" id="{17BE51A7-87BC-7C6F-0547-A490E471B54C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Impartial</a:t>
              </a:r>
              <a:r>
                <a:rPr lang="pl-PL" sz="2000" b="1"/>
                <a:t> </a:t>
              </a:r>
              <a:r>
                <a:rPr lang="pl-PL" sz="2000" b="1" err="1"/>
                <a:t>Culture</a:t>
              </a:r>
              <a:r>
                <a:rPr lang="pl-PL" sz="2000" b="1"/>
                <a:t> (IC):</a:t>
              </a:r>
              <a:r>
                <a:rPr lang="pl-PL" sz="2000"/>
                <a:t> </a:t>
              </a:r>
              <a:r>
                <a:rPr lang="pl-PL" sz="2000" err="1"/>
                <a:t>Every</a:t>
              </a:r>
              <a:r>
                <a:rPr lang="pl-PL" sz="2000"/>
                <a:t> </a:t>
              </a:r>
              <a:r>
                <a:rPr lang="pl-PL" sz="2000" err="1"/>
                <a:t>preference</a:t>
              </a:r>
              <a:r>
                <a:rPr lang="pl-PL" sz="2000"/>
                <a:t> order </a:t>
              </a:r>
              <a:r>
                <a:rPr lang="pl-PL" sz="2000" err="1"/>
                <a:t>comes</a:t>
              </a:r>
              <a:r>
                <a:rPr lang="pl-PL" sz="2000"/>
                <a:t> with the same </a:t>
              </a:r>
              <a:r>
                <a:rPr lang="pl-PL" sz="2000" err="1"/>
                <a:t>proba-bility</a:t>
              </a:r>
              <a:r>
                <a:rPr lang="pl-PL" sz="2000"/>
                <a:t> (</a:t>
              </a:r>
              <a:r>
                <a:rPr lang="pl-PL" sz="2000" err="1"/>
                <a:t>a.k.a</a:t>
              </a:r>
              <a:r>
                <a:rPr lang="pl-PL" sz="2000"/>
                <a:t>. </a:t>
              </a:r>
              <a:r>
                <a:rPr lang="pl-PL" sz="2000" b="1">
                  <a:solidFill>
                    <a:srgbClr val="00B0F0"/>
                  </a:solidFill>
                </a:rPr>
                <a:t>uniform </a:t>
              </a:r>
              <a:r>
                <a:rPr lang="pl-PL" sz="2000" b="1" err="1">
                  <a:solidFill>
                    <a:srgbClr val="00B0F0"/>
                  </a:solidFill>
                </a:rPr>
                <a:t>distribution</a:t>
              </a:r>
              <a:r>
                <a:rPr lang="pl-PL" sz="2000"/>
                <a:t>) </a:t>
              </a:r>
            </a:p>
          </p:txBody>
        </p:sp>
      </p:grpSp>
      <p:pic>
        <p:nvPicPr>
          <p:cNvPr id="198" name="Obraz 123">
            <a:extLst>
              <a:ext uri="{FF2B5EF4-FFF2-40B4-BE49-F238E27FC236}">
                <a16:creationId xmlns:a16="http://schemas.microsoft.com/office/drawing/2014/main" id="{880DF865-6F8E-DB3C-7997-BA03CE5C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6095">
            <a:off x="5411228" y="5714091"/>
            <a:ext cx="414068" cy="443513"/>
          </a:xfrm>
          <a:prstGeom prst="rect">
            <a:avLst/>
          </a:prstGeom>
        </p:spPr>
      </p:pic>
      <p:pic>
        <p:nvPicPr>
          <p:cNvPr id="199" name="Obraz 123">
            <a:extLst>
              <a:ext uri="{FF2B5EF4-FFF2-40B4-BE49-F238E27FC236}">
                <a16:creationId xmlns:a16="http://schemas.microsoft.com/office/drawing/2014/main" id="{CE489BEA-9590-0FBD-07D3-3D547BEE1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47637">
            <a:off x="3288021" y="4101145"/>
            <a:ext cx="414068" cy="443513"/>
          </a:xfrm>
          <a:prstGeom prst="rect">
            <a:avLst/>
          </a:prstGeom>
        </p:spPr>
      </p:pic>
      <p:pic>
        <p:nvPicPr>
          <p:cNvPr id="200" name="Obraz 123">
            <a:extLst>
              <a:ext uri="{FF2B5EF4-FFF2-40B4-BE49-F238E27FC236}">
                <a16:creationId xmlns:a16="http://schemas.microsoft.com/office/drawing/2014/main" id="{8306400E-AFB2-4977-3ACC-787FC1390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14099">
            <a:off x="2117626" y="2047988"/>
            <a:ext cx="414068" cy="44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6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D46752A0-A299-4939-9CC8-7D3670D68F19}"/>
              </a:ext>
            </a:extLst>
          </p:cNvPr>
          <p:cNvGrpSpPr/>
          <p:nvPr/>
        </p:nvGrpSpPr>
        <p:grpSpPr>
          <a:xfrm>
            <a:off x="4805363" y="1138823"/>
            <a:ext cx="4167020" cy="2648641"/>
            <a:chOff x="4721058" y="971203"/>
            <a:chExt cx="4167020" cy="2648641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041A930-10C9-4953-B3B6-FB762CEA3CE4}"/>
                </a:ext>
              </a:extLst>
            </p:cNvPr>
            <p:cNvSpPr/>
            <p:nvPr/>
          </p:nvSpPr>
          <p:spPr>
            <a:xfrm>
              <a:off x="4721058" y="971203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2000" b="1" dirty="0"/>
                    <a:t>Mallows Model: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Choose</a:t>
                  </a:r>
                  <a:r>
                    <a:rPr lang="pl-PL" sz="2000" dirty="0"/>
                    <a:t> a </a:t>
                  </a:r>
                  <a:r>
                    <a:rPr lang="pl-PL" sz="2000" dirty="0" err="1"/>
                    <a:t>center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</a:t>
                  </a:r>
                  <a:r>
                    <a:rPr lang="pl-PL" sz="2000" dirty="0"/>
                    <a:t> u. The </a:t>
                  </a:r>
                  <a:r>
                    <a:rPr lang="pl-PL" sz="2000" dirty="0" err="1"/>
                    <a:t>probability</a:t>
                  </a:r>
                  <a:r>
                    <a:rPr lang="pl-PL" sz="2000" dirty="0"/>
                    <a:t> of </a:t>
                  </a:r>
                  <a:r>
                    <a:rPr lang="pl-PL" sz="2000" dirty="0" err="1"/>
                    <a:t>generating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</a:t>
                  </a:r>
                  <a:r>
                    <a:rPr lang="pl-PL" sz="2000" dirty="0"/>
                    <a:t> v </a:t>
                  </a:r>
                  <a:r>
                    <a:rPr lang="pl-PL" sz="2000" dirty="0" err="1"/>
                    <a:t>is</a:t>
                  </a:r>
                  <a:r>
                    <a:rPr lang="pl-PL" sz="2000" dirty="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2000" dirty="0"/>
                </a:p>
                <a:p>
                  <a:r>
                    <a:rPr lang="pl-PL" sz="2000" dirty="0"/>
                    <a:t>(</a:t>
                  </a:r>
                  <a:r>
                    <a:rPr lang="pl-PL" sz="2000" dirty="0" err="1"/>
                    <a:t>There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are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some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algorithms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that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generate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votes</a:t>
                  </a:r>
                  <a:r>
                    <a:rPr lang="pl-PL" sz="2000" dirty="0"/>
                    <a:t> from </a:t>
                  </a:r>
                  <a:r>
                    <a:rPr lang="pl-PL" sz="2000" dirty="0" err="1"/>
                    <a:t>this</a:t>
                  </a:r>
                  <a:r>
                    <a:rPr lang="pl-PL" sz="2000" dirty="0"/>
                    <a:t> </a:t>
                  </a:r>
                  <a:r>
                    <a:rPr lang="pl-PL" sz="2000" dirty="0" err="1"/>
                    <a:t>distribution</a:t>
                  </a:r>
                  <a:r>
                    <a:rPr lang="pl-PL" sz="2000" dirty="0"/>
                    <a:t>… </a:t>
                  </a:r>
                  <a:r>
                    <a:rPr lang="pl-PL" sz="2000" dirty="0" err="1"/>
                    <a:t>effectively</a:t>
                  </a:r>
                  <a:r>
                    <a:rPr lang="pl-PL" sz="2000" dirty="0"/>
                    <a:t>.)</a:t>
                  </a:r>
                </a:p>
              </p:txBody>
            </p:sp>
          </mc:Choice>
          <mc:Fallback xmlns="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  <a:blipFill>
                  <a:blip r:embed="rId2"/>
                  <a:stretch>
                    <a:fillRect l="-1652" t="-1211" b="-3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6545E65B-1EF2-4C20-BD78-1F938A61879C}"/>
              </a:ext>
            </a:extLst>
          </p:cNvPr>
          <p:cNvGrpSpPr/>
          <p:nvPr/>
        </p:nvGrpSpPr>
        <p:grpSpPr>
          <a:xfrm>
            <a:off x="400051" y="2887065"/>
            <a:ext cx="4128941" cy="2578167"/>
            <a:chOff x="350745" y="2658465"/>
            <a:chExt cx="4128941" cy="2578167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73A4E7-CB8A-41D3-A452-946F0CE80297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rgbClr val="E5F4F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B105BD0-ED40-480C-B9A5-9FF9F04DEF38}"/>
                </a:ext>
              </a:extLst>
            </p:cNvPr>
            <p:cNvSpPr/>
            <p:nvPr/>
          </p:nvSpPr>
          <p:spPr>
            <a:xfrm>
              <a:off x="361950" y="2818538"/>
              <a:ext cx="39243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 err="1"/>
                <a:t>Polya-Eggenberger</a:t>
              </a:r>
              <a:r>
                <a:rPr lang="pl-PL" sz="2000" b="1" dirty="0"/>
                <a:t> Urn Model:</a:t>
              </a:r>
              <a:r>
                <a:rPr lang="pl-PL" sz="2000" dirty="0"/>
                <a:t> Form </a:t>
              </a:r>
              <a:r>
                <a:rPr lang="pl-PL" sz="2000" dirty="0" err="1"/>
                <a:t>an</a:t>
              </a:r>
              <a:r>
                <a:rPr lang="pl-PL" sz="2000" dirty="0"/>
                <a:t> urn of </a:t>
              </a:r>
              <a:r>
                <a:rPr lang="pl-PL" sz="2000" b="1" dirty="0" err="1">
                  <a:solidFill>
                    <a:srgbClr val="00B0F0"/>
                  </a:solidFill>
                </a:rPr>
                <a:t>all</a:t>
              </a:r>
              <a:r>
                <a:rPr lang="pl-PL" sz="2000" b="1" dirty="0">
                  <a:solidFill>
                    <a:srgbClr val="00B0F0"/>
                  </a:solidFill>
                </a:rPr>
                <a:t> </a:t>
              </a:r>
              <a:r>
                <a:rPr lang="pl-PL" sz="2000" b="1" dirty="0" err="1">
                  <a:solidFill>
                    <a:srgbClr val="00B0F0"/>
                  </a:solidFill>
                </a:rPr>
                <a:t>possible</a:t>
              </a:r>
              <a:r>
                <a:rPr lang="pl-PL" sz="2000" b="1" dirty="0">
                  <a:solidFill>
                    <a:srgbClr val="00B0F0"/>
                  </a:solidFill>
                </a:rPr>
                <a:t> m! </a:t>
              </a:r>
              <a:r>
                <a:rPr lang="pl-PL" sz="2000" b="1" dirty="0" err="1">
                  <a:solidFill>
                    <a:srgbClr val="00B0F0"/>
                  </a:solidFill>
                </a:rPr>
                <a:t>votes</a:t>
              </a:r>
              <a:r>
                <a:rPr lang="pl-PL" sz="2000" dirty="0"/>
                <a:t>. To </a:t>
              </a:r>
              <a:r>
                <a:rPr lang="pl-PL" sz="2000" dirty="0" err="1"/>
                <a:t>generate</a:t>
              </a:r>
              <a:r>
                <a:rPr lang="pl-PL" sz="2000" dirty="0"/>
                <a:t> a </a:t>
              </a:r>
              <a:r>
                <a:rPr lang="pl-PL" sz="2000" dirty="0" err="1"/>
                <a:t>vote</a:t>
              </a:r>
              <a:r>
                <a:rPr lang="pl-PL" sz="2000" dirty="0"/>
                <a:t>:</a:t>
              </a:r>
            </a:p>
            <a:p>
              <a:pPr marL="342900" indent="-342900">
                <a:buAutoNum type="arabicParenR"/>
              </a:pPr>
              <a:r>
                <a:rPr lang="pl-PL" sz="2000" dirty="0" err="1"/>
                <a:t>Choose</a:t>
              </a:r>
              <a:r>
                <a:rPr lang="pl-PL" sz="2000" dirty="0"/>
                <a:t> a </a:t>
              </a:r>
              <a:r>
                <a:rPr lang="pl-PL" sz="2000" dirty="0" err="1"/>
                <a:t>vote</a:t>
              </a:r>
              <a:r>
                <a:rPr lang="pl-PL" sz="2000" dirty="0"/>
                <a:t> from the urn and </a:t>
              </a:r>
              <a:r>
                <a:rPr lang="pl-PL" sz="2000" dirty="0" err="1"/>
                <a:t>add</a:t>
              </a:r>
              <a:r>
                <a:rPr lang="pl-PL" sz="2000" dirty="0"/>
                <a:t> </a:t>
              </a:r>
              <a:r>
                <a:rPr lang="pl-PL" sz="2000" dirty="0" err="1"/>
                <a:t>it</a:t>
              </a:r>
              <a:r>
                <a:rPr lang="pl-PL" sz="2000" dirty="0"/>
                <a:t> to </a:t>
              </a:r>
              <a:r>
                <a:rPr lang="pl-PL" sz="2000" dirty="0" err="1"/>
                <a:t>your</a:t>
              </a:r>
              <a:r>
                <a:rPr lang="pl-PL" sz="2000" dirty="0"/>
                <a:t> </a:t>
              </a:r>
              <a:r>
                <a:rPr lang="pl-PL" sz="2000" dirty="0" err="1"/>
                <a:t>election</a:t>
              </a:r>
              <a:endParaRPr lang="pl-PL" sz="2000" dirty="0"/>
            </a:p>
            <a:p>
              <a:pPr marL="342900" indent="-342900">
                <a:buAutoNum type="arabicParenR"/>
              </a:pPr>
              <a:r>
                <a:rPr lang="pl-PL" sz="2000" b="1" dirty="0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2000" dirty="0"/>
                <a:t>the </a:t>
              </a:r>
              <a:r>
                <a:rPr lang="pl-PL" sz="2000" dirty="0" err="1"/>
                <a:t>vote</a:t>
              </a:r>
              <a:r>
                <a:rPr lang="pl-PL" sz="2000" dirty="0"/>
                <a:t> to the urn, </a:t>
              </a:r>
              <a:r>
                <a:rPr lang="pl-PL" sz="2000" dirty="0" err="1"/>
                <a:t>together</a:t>
              </a:r>
              <a:r>
                <a:rPr lang="pl-PL" sz="2000" dirty="0"/>
                <a:t> with </a:t>
              </a:r>
              <a:r>
                <a:rPr lang="el-GR" sz="2000" b="1" dirty="0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2000" b="1" dirty="0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2000" b="1" dirty="0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2000" b="1" dirty="0"/>
                <a:t>.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A4AB62C5-F323-4CC1-A02E-BC93C235F475}"/>
              </a:ext>
            </a:extLst>
          </p:cNvPr>
          <p:cNvGrpSpPr/>
          <p:nvPr/>
        </p:nvGrpSpPr>
        <p:grpSpPr>
          <a:xfrm>
            <a:off x="400050" y="1138823"/>
            <a:ext cx="4128942" cy="1409785"/>
            <a:chOff x="352425" y="976898"/>
            <a:chExt cx="4128942" cy="1409785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5262307-4419-4EF2-B131-98B7877A379B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rgbClr val="D5EDF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dirty="0"/>
                <a:t>|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C924A22-5FC3-4930-A358-F9BF5137D749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dirty="0" err="1"/>
                <a:t>Impartial</a:t>
              </a:r>
              <a:r>
                <a:rPr lang="pl-PL" sz="2000" b="1" dirty="0"/>
                <a:t> </a:t>
              </a:r>
              <a:r>
                <a:rPr lang="pl-PL" sz="2000" b="1" dirty="0" err="1"/>
                <a:t>Culture</a:t>
              </a:r>
              <a:r>
                <a:rPr lang="pl-PL" sz="2000" b="1" dirty="0"/>
                <a:t> (IC):</a:t>
              </a:r>
              <a:r>
                <a:rPr lang="pl-PL" sz="2000" dirty="0"/>
                <a:t> </a:t>
              </a:r>
              <a:r>
                <a:rPr lang="pl-PL" sz="2000" dirty="0" err="1"/>
                <a:t>Every</a:t>
              </a:r>
              <a:r>
                <a:rPr lang="pl-PL" sz="2000" dirty="0"/>
                <a:t> </a:t>
              </a:r>
              <a:r>
                <a:rPr lang="pl-PL" sz="2000" dirty="0" err="1"/>
                <a:t>preference</a:t>
              </a:r>
              <a:r>
                <a:rPr lang="pl-PL" sz="2000" dirty="0"/>
                <a:t> order </a:t>
              </a:r>
              <a:r>
                <a:rPr lang="pl-PL" sz="2000" dirty="0" err="1"/>
                <a:t>comes</a:t>
              </a:r>
              <a:r>
                <a:rPr lang="pl-PL" sz="2000" dirty="0"/>
                <a:t> with the same </a:t>
              </a:r>
              <a:r>
                <a:rPr lang="pl-PL" sz="2000" dirty="0" err="1"/>
                <a:t>proba-bility</a:t>
              </a:r>
              <a:r>
                <a:rPr lang="pl-PL" sz="2000" dirty="0"/>
                <a:t> (</a:t>
              </a:r>
              <a:r>
                <a:rPr lang="pl-PL" sz="2000" dirty="0" err="1"/>
                <a:t>a.k.a</a:t>
              </a:r>
              <a:r>
                <a:rPr lang="pl-PL" sz="2000" dirty="0"/>
                <a:t>. </a:t>
              </a:r>
              <a:r>
                <a:rPr lang="pl-PL" sz="2000" b="1" dirty="0">
                  <a:solidFill>
                    <a:srgbClr val="00B0F0"/>
                  </a:solidFill>
                </a:rPr>
                <a:t>uniform </a:t>
              </a:r>
              <a:r>
                <a:rPr lang="pl-PL" sz="2000" b="1" dirty="0" err="1">
                  <a:solidFill>
                    <a:srgbClr val="00B0F0"/>
                  </a:solidFill>
                </a:rPr>
                <a:t>distribution</a:t>
              </a:r>
              <a:r>
                <a:rPr lang="pl-PL" sz="2000" dirty="0"/>
                <a:t>) </a:t>
              </a:r>
            </a:p>
          </p:txBody>
        </p:sp>
      </p:grpSp>
      <p:sp>
        <p:nvSpPr>
          <p:cNvPr id="106" name="Prostokąt: zaokrąglone rogi 105">
            <a:extLst>
              <a:ext uri="{FF2B5EF4-FFF2-40B4-BE49-F238E27FC236}">
                <a16:creationId xmlns:a16="http://schemas.microsoft.com/office/drawing/2014/main" id="{A7D6910B-EC08-44D5-9845-44B66941E2B3}"/>
              </a:ext>
            </a:extLst>
          </p:cNvPr>
          <p:cNvSpPr/>
          <p:nvPr/>
        </p:nvSpPr>
        <p:spPr>
          <a:xfrm>
            <a:off x="427372" y="532765"/>
            <a:ext cx="8493369" cy="6039485"/>
          </a:xfrm>
          <a:prstGeom prst="roundRect">
            <a:avLst>
              <a:gd name="adj" fmla="val 375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4" name="Prostokąt: zaokrąglone rogi 193">
            <a:extLst>
              <a:ext uri="{FF2B5EF4-FFF2-40B4-BE49-F238E27FC236}">
                <a16:creationId xmlns:a16="http://schemas.microsoft.com/office/drawing/2014/main" id="{73765216-40C4-4A3C-9A9A-A98189B882ED}"/>
              </a:ext>
            </a:extLst>
          </p:cNvPr>
          <p:cNvSpPr/>
          <p:nvPr/>
        </p:nvSpPr>
        <p:spPr>
          <a:xfrm>
            <a:off x="413125" y="525278"/>
            <a:ext cx="8493369" cy="6039008"/>
          </a:xfrm>
          <a:prstGeom prst="roundRect">
            <a:avLst>
              <a:gd name="adj" fmla="val 4175"/>
            </a:avLst>
          </a:prstGeom>
          <a:solidFill>
            <a:srgbClr val="FF8B8B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95" name="Grupa 194">
            <a:extLst>
              <a:ext uri="{FF2B5EF4-FFF2-40B4-BE49-F238E27FC236}">
                <a16:creationId xmlns:a16="http://schemas.microsoft.com/office/drawing/2014/main" id="{C419EF3C-AB8A-496E-8CB9-C3843AA0DD68}"/>
              </a:ext>
            </a:extLst>
          </p:cNvPr>
          <p:cNvGrpSpPr/>
          <p:nvPr/>
        </p:nvGrpSpPr>
        <p:grpSpPr>
          <a:xfrm>
            <a:off x="3269673" y="2604655"/>
            <a:ext cx="2613891" cy="1616363"/>
            <a:chOff x="3269673" y="2604655"/>
            <a:chExt cx="2613891" cy="1616363"/>
          </a:xfrm>
        </p:grpSpPr>
        <p:sp>
          <p:nvSpPr>
            <p:cNvPr id="196" name="Owal 195">
              <a:extLst>
                <a:ext uri="{FF2B5EF4-FFF2-40B4-BE49-F238E27FC236}">
                  <a16:creationId xmlns:a16="http://schemas.microsoft.com/office/drawing/2014/main" id="{EE23614E-10C2-460A-841D-0E3BA3825FE4}"/>
                </a:ext>
              </a:extLst>
            </p:cNvPr>
            <p:cNvSpPr/>
            <p:nvPr/>
          </p:nvSpPr>
          <p:spPr>
            <a:xfrm>
              <a:off x="3269673" y="2604655"/>
              <a:ext cx="2613891" cy="1616363"/>
            </a:xfrm>
            <a:prstGeom prst="ellipse">
              <a:avLst/>
            </a:prstGeom>
            <a:solidFill>
              <a:srgbClr val="FFEBEB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97" name="Grupa 196">
              <a:extLst>
                <a:ext uri="{FF2B5EF4-FFF2-40B4-BE49-F238E27FC236}">
                  <a16:creationId xmlns:a16="http://schemas.microsoft.com/office/drawing/2014/main" id="{BA5C42FE-7273-4EFF-84FB-5ED2D37B55D0}"/>
                </a:ext>
              </a:extLst>
            </p:cNvPr>
            <p:cNvGrpSpPr/>
            <p:nvPr/>
          </p:nvGrpSpPr>
          <p:grpSpPr>
            <a:xfrm>
              <a:off x="3472960" y="3179287"/>
              <a:ext cx="2125236" cy="504743"/>
              <a:chOff x="3472960" y="3179287"/>
              <a:chExt cx="2125236" cy="504743"/>
            </a:xfrm>
          </p:grpSpPr>
          <p:pic>
            <p:nvPicPr>
              <p:cNvPr id="198" name="Obraz 197">
                <a:extLst>
                  <a:ext uri="{FF2B5EF4-FFF2-40B4-BE49-F238E27FC236}">
                    <a16:creationId xmlns:a16="http://schemas.microsoft.com/office/drawing/2014/main" id="{240A6405-4121-46D2-8E46-6F65A9693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0660" y="3209627"/>
                <a:ext cx="415415" cy="444064"/>
              </a:xfrm>
              <a:prstGeom prst="rect">
                <a:avLst/>
              </a:prstGeom>
            </p:spPr>
          </p:pic>
          <p:pic>
            <p:nvPicPr>
              <p:cNvPr id="199" name="Picture 4">
                <a:extLst>
                  <a:ext uri="{FF2B5EF4-FFF2-40B4-BE49-F238E27FC236}">
                    <a16:creationId xmlns:a16="http://schemas.microsoft.com/office/drawing/2014/main" id="{20AA1690-81B8-49D1-B3DD-17B1A28618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960" y="3244334"/>
                <a:ext cx="331041" cy="4354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0" name="Obraz 199">
                <a:extLst>
                  <a:ext uri="{FF2B5EF4-FFF2-40B4-BE49-F238E27FC236}">
                    <a16:creationId xmlns:a16="http://schemas.microsoft.com/office/drawing/2014/main" id="{2E529F60-D1F7-4B1D-83BA-801930673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818" y="3219642"/>
                <a:ext cx="250378" cy="460155"/>
              </a:xfrm>
              <a:prstGeom prst="rect">
                <a:avLst/>
              </a:prstGeom>
            </p:spPr>
          </p:pic>
          <p:pic>
            <p:nvPicPr>
              <p:cNvPr id="201" name="Picture 2">
                <a:extLst>
                  <a:ext uri="{FF2B5EF4-FFF2-40B4-BE49-F238E27FC236}">
                    <a16:creationId xmlns:a16="http://schemas.microsoft.com/office/drawing/2014/main" id="{A74EB7B6-959A-4B6B-A574-13B17B563D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734" y="3179287"/>
                <a:ext cx="298425" cy="504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2" name="pole tekstowe 201">
                <a:extLst>
                  <a:ext uri="{FF2B5EF4-FFF2-40B4-BE49-F238E27FC236}">
                    <a16:creationId xmlns:a16="http://schemas.microsoft.com/office/drawing/2014/main" id="{E4673ECE-8A3A-4BAB-9500-398709AEA47E}"/>
                  </a:ext>
                </a:extLst>
              </p:cNvPr>
              <p:cNvSpPr txBox="1"/>
              <p:nvPr/>
            </p:nvSpPr>
            <p:spPr>
              <a:xfrm>
                <a:off x="3804001" y="3244334"/>
                <a:ext cx="1535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&gt;          &gt;         &gt;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pole tekstowe 202">
                <a:extLst>
                  <a:ext uri="{FF2B5EF4-FFF2-40B4-BE49-F238E27FC236}">
                    <a16:creationId xmlns:a16="http://schemas.microsoft.com/office/drawing/2014/main" id="{ECA69FDF-376B-4AC5-BBBC-61560785B51A}"/>
                  </a:ext>
                </a:extLst>
              </p:cNvPr>
              <p:cNvSpPr txBox="1"/>
              <p:nvPr/>
            </p:nvSpPr>
            <p:spPr>
              <a:xfrm>
                <a:off x="7553785" y="-38496"/>
                <a:ext cx="11031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az-Cyrl-AZ" sz="3200" b="1" i="1">
                        <a:latin typeface="Cambria Math" panose="02040503050406030204" pitchFamily="18" charset="0"/>
                      </a:rPr>
                      <m:t>Ф</m:t>
                    </m:r>
                  </m:oMath>
                </a14:m>
                <a:r>
                  <a:rPr lang="pl-PL" sz="3200" b="1" dirty="0"/>
                  <a:t> = 0</a:t>
                </a:r>
              </a:p>
            </p:txBody>
          </p:sp>
        </mc:Choice>
        <mc:Fallback xmlns="">
          <p:sp>
            <p:nvSpPr>
              <p:cNvPr id="203" name="pole tekstowe 202">
                <a:extLst>
                  <a:ext uri="{FF2B5EF4-FFF2-40B4-BE49-F238E27FC236}">
                    <a16:creationId xmlns:a16="http://schemas.microsoft.com/office/drawing/2014/main" id="{ECA69FDF-376B-4AC5-BBBC-61560785B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785" y="-38496"/>
                <a:ext cx="1103187" cy="584775"/>
              </a:xfrm>
              <a:prstGeom prst="rect">
                <a:avLst/>
              </a:prstGeom>
              <a:blipFill>
                <a:blip r:embed="rId7"/>
                <a:stretch>
                  <a:fillRect t="-12500" r="-13812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upa 4">
            <a:extLst>
              <a:ext uri="{FF2B5EF4-FFF2-40B4-BE49-F238E27FC236}">
                <a16:creationId xmlns:a16="http://schemas.microsoft.com/office/drawing/2014/main" id="{E2D9E036-5AED-C08C-7948-56CFE8224461}"/>
              </a:ext>
            </a:extLst>
          </p:cNvPr>
          <p:cNvGrpSpPr/>
          <p:nvPr/>
        </p:nvGrpSpPr>
        <p:grpSpPr>
          <a:xfrm>
            <a:off x="9038024" y="2565227"/>
            <a:ext cx="2982525" cy="3368848"/>
            <a:chOff x="4731247" y="981544"/>
            <a:chExt cx="4156831" cy="2648641"/>
          </a:xfrm>
        </p:grpSpPr>
        <p:sp>
          <p:nvSpPr>
            <p:cNvPr id="10" name="Prostokąt 15">
              <a:extLst>
                <a:ext uri="{FF2B5EF4-FFF2-40B4-BE49-F238E27FC236}">
                  <a16:creationId xmlns:a16="http://schemas.microsoft.com/office/drawing/2014/main" id="{93C51719-96C9-51FD-263E-3B51C8ED269D}"/>
                </a:ext>
              </a:extLst>
            </p:cNvPr>
            <p:cNvSpPr/>
            <p:nvPr/>
          </p:nvSpPr>
          <p:spPr>
            <a:xfrm>
              <a:off x="4731247" y="981544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Prostokąt 5">
                  <a:extLst>
                    <a:ext uri="{FF2B5EF4-FFF2-40B4-BE49-F238E27FC236}">
                      <a16:creationId xmlns:a16="http://schemas.microsoft.com/office/drawing/2014/main" id="{F70878E0-4177-E1E8-802B-AFFFE31E2E6A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23456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2000" b="1"/>
                    <a:t>Mallows Model:</a:t>
                  </a:r>
                  <a:r>
                    <a:rPr lang="pl-PL" sz="2000"/>
                    <a:t> </a:t>
                  </a:r>
                  <a:r>
                    <a:rPr lang="pl-PL" sz="2000" err="1"/>
                    <a:t>Choose</a:t>
                  </a:r>
                  <a:r>
                    <a:rPr lang="pl-PL" sz="2000"/>
                    <a:t> a </a:t>
                  </a:r>
                  <a:r>
                    <a:rPr lang="pl-PL" sz="2000" err="1"/>
                    <a:t>center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u. The </a:t>
                  </a:r>
                  <a:r>
                    <a:rPr lang="pl-PL" sz="2000" err="1"/>
                    <a:t>probability</a:t>
                  </a:r>
                  <a:r>
                    <a:rPr lang="pl-PL" sz="2000"/>
                    <a:t> of </a:t>
                  </a:r>
                  <a:r>
                    <a:rPr lang="pl-PL" sz="2000" err="1"/>
                    <a:t>generating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v </a:t>
                  </a:r>
                  <a:r>
                    <a:rPr lang="pl-PL" sz="2000" err="1"/>
                    <a:t>is</a:t>
                  </a:r>
                  <a:r>
                    <a:rPr lang="pl-PL" sz="2000"/>
                    <a:t>:</a:t>
                  </a:r>
                </a:p>
                <a:p>
                  <a:endParaRPr lang="pl-PL" sz="200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2000"/>
                </a:p>
                <a:p>
                  <a:endParaRPr lang="pl-PL" sz="2000"/>
                </a:p>
                <a:p>
                  <a:r>
                    <a:rPr lang="pl-PL" sz="2000" err="1"/>
                    <a:t>There</a:t>
                  </a:r>
                  <a:r>
                    <a:rPr lang="pl-PL" sz="2000"/>
                    <a:t> </a:t>
                  </a:r>
                  <a:r>
                    <a:rPr lang="pl-PL" sz="2000" err="1"/>
                    <a:t>are</a:t>
                  </a:r>
                  <a:r>
                    <a:rPr lang="pl-PL" sz="2000"/>
                    <a:t> fast </a:t>
                  </a:r>
                  <a:r>
                    <a:rPr lang="pl-PL" sz="2000" err="1"/>
                    <a:t>sampling</a:t>
                  </a:r>
                  <a:r>
                    <a:rPr lang="pl-PL" sz="2000"/>
                    <a:t> </a:t>
                  </a:r>
                  <a:r>
                    <a:rPr lang="pl-PL" sz="2000" err="1"/>
                    <a:t>algorithms</a:t>
                  </a:r>
                  <a:r>
                    <a:rPr lang="pl-PL" sz="2000"/>
                    <a:t>.</a:t>
                  </a:r>
                </a:p>
              </p:txBody>
            </p:sp>
          </mc:Choice>
          <mc:Fallback xmlns="">
            <p:sp>
              <p:nvSpPr>
                <p:cNvPr id="12" name="Prostokąt 5">
                  <a:extLst>
                    <a:ext uri="{FF2B5EF4-FFF2-40B4-BE49-F238E27FC236}">
                      <a16:creationId xmlns:a16="http://schemas.microsoft.com/office/drawing/2014/main" id="{F70878E0-4177-E1E8-802B-AFFFE31E2E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2345602"/>
                </a:xfrm>
                <a:prstGeom prst="rect">
                  <a:avLst/>
                </a:prstGeom>
                <a:blipFill>
                  <a:blip r:embed="rId8"/>
                  <a:stretch>
                    <a:fillRect l="-2301" t="-1020" r="-3347" b="-75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upa 2">
            <a:extLst>
              <a:ext uri="{FF2B5EF4-FFF2-40B4-BE49-F238E27FC236}">
                <a16:creationId xmlns:a16="http://schemas.microsoft.com/office/drawing/2014/main" id="{B9E92CFE-DFF8-25BE-EF74-57F161AF2AE3}"/>
              </a:ext>
            </a:extLst>
          </p:cNvPr>
          <p:cNvGrpSpPr/>
          <p:nvPr/>
        </p:nvGrpSpPr>
        <p:grpSpPr>
          <a:xfrm>
            <a:off x="9048245" y="500733"/>
            <a:ext cx="2976335" cy="1896860"/>
            <a:chOff x="352425" y="976898"/>
            <a:chExt cx="4128942" cy="1409785"/>
          </a:xfrm>
        </p:grpSpPr>
        <p:sp>
          <p:nvSpPr>
            <p:cNvPr id="18" name="Prostokąt 13">
              <a:extLst>
                <a:ext uri="{FF2B5EF4-FFF2-40B4-BE49-F238E27FC236}">
                  <a16:creationId xmlns:a16="http://schemas.microsoft.com/office/drawing/2014/main" id="{30105F07-FE03-3DC8-CEB4-7430805512B7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|</a:t>
              </a:r>
            </a:p>
          </p:txBody>
        </p:sp>
        <p:sp>
          <p:nvSpPr>
            <p:cNvPr id="19" name="Prostokąt 14">
              <a:extLst>
                <a:ext uri="{FF2B5EF4-FFF2-40B4-BE49-F238E27FC236}">
                  <a16:creationId xmlns:a16="http://schemas.microsoft.com/office/drawing/2014/main" id="{FB7A839B-4C95-C798-1F70-339CF3BF9AED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Impartial</a:t>
              </a:r>
              <a:r>
                <a:rPr lang="pl-PL" sz="2000" b="1"/>
                <a:t> </a:t>
              </a:r>
              <a:r>
                <a:rPr lang="pl-PL" sz="2000" b="1" err="1"/>
                <a:t>Culture</a:t>
              </a:r>
              <a:r>
                <a:rPr lang="pl-PL" sz="2000" b="1"/>
                <a:t> (IC):</a:t>
              </a:r>
              <a:r>
                <a:rPr lang="pl-PL" sz="2000"/>
                <a:t> </a:t>
              </a:r>
              <a:r>
                <a:rPr lang="pl-PL" sz="2000" err="1"/>
                <a:t>Every</a:t>
              </a:r>
              <a:r>
                <a:rPr lang="pl-PL" sz="2000"/>
                <a:t> </a:t>
              </a:r>
              <a:r>
                <a:rPr lang="pl-PL" sz="2000" err="1"/>
                <a:t>preference</a:t>
              </a:r>
              <a:r>
                <a:rPr lang="pl-PL" sz="2000"/>
                <a:t> order </a:t>
              </a:r>
              <a:r>
                <a:rPr lang="pl-PL" sz="2000" err="1"/>
                <a:t>comes</a:t>
              </a:r>
              <a:r>
                <a:rPr lang="pl-PL" sz="2000"/>
                <a:t> with the same </a:t>
              </a:r>
              <a:r>
                <a:rPr lang="pl-PL" sz="2000" err="1"/>
                <a:t>proba-bility</a:t>
              </a:r>
              <a:r>
                <a:rPr lang="pl-PL" sz="2000"/>
                <a:t> (</a:t>
              </a:r>
              <a:r>
                <a:rPr lang="pl-PL" sz="2000" err="1"/>
                <a:t>a.k.a</a:t>
              </a:r>
              <a:r>
                <a:rPr lang="pl-PL" sz="2000"/>
                <a:t>. </a:t>
              </a:r>
              <a:r>
                <a:rPr lang="pl-PL" sz="2000" b="1">
                  <a:solidFill>
                    <a:srgbClr val="00B0F0"/>
                  </a:solidFill>
                </a:rPr>
                <a:t>uniform </a:t>
              </a:r>
              <a:r>
                <a:rPr lang="pl-PL" sz="2000" b="1" err="1">
                  <a:solidFill>
                    <a:srgbClr val="00B0F0"/>
                  </a:solidFill>
                </a:rPr>
                <a:t>distribution</a:t>
              </a:r>
              <a:r>
                <a:rPr lang="pl-PL" sz="200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61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B0CAFDA2-B6A5-4445-9030-D92EE8BF8FBC}"/>
              </a:ext>
            </a:extLst>
          </p:cNvPr>
          <p:cNvGrpSpPr/>
          <p:nvPr/>
        </p:nvGrpSpPr>
        <p:grpSpPr>
          <a:xfrm>
            <a:off x="4805363" y="4148052"/>
            <a:ext cx="4128941" cy="1323439"/>
            <a:chOff x="4572000" y="3751267"/>
            <a:chExt cx="4128941" cy="1323439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6A1E2610-CFFE-44AC-B843-DEA4C27EFA0E}"/>
                </a:ext>
              </a:extLst>
            </p:cNvPr>
            <p:cNvSpPr/>
            <p:nvPr/>
          </p:nvSpPr>
          <p:spPr>
            <a:xfrm>
              <a:off x="4572000" y="3751267"/>
              <a:ext cx="4128941" cy="132343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|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223A88F3-68E5-4D2B-96BE-BCC9821532F1}"/>
                </a:ext>
              </a:extLst>
            </p:cNvPr>
            <p:cNvSpPr/>
            <p:nvPr/>
          </p:nvSpPr>
          <p:spPr>
            <a:xfrm>
              <a:off x="4605050" y="3751267"/>
              <a:ext cx="401805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Impartial</a:t>
              </a:r>
              <a:r>
                <a:rPr lang="pl-PL" sz="2000" b="1"/>
                <a:t> </a:t>
              </a:r>
              <a:r>
                <a:rPr lang="pl-PL" sz="2000" b="1" err="1"/>
                <a:t>Anonymous</a:t>
              </a:r>
              <a:r>
                <a:rPr lang="pl-PL" sz="2000" b="1"/>
                <a:t> </a:t>
              </a:r>
              <a:r>
                <a:rPr lang="pl-PL" sz="2000" b="1" err="1"/>
                <a:t>Culture</a:t>
              </a:r>
              <a:r>
                <a:rPr lang="pl-PL" sz="2000" b="1"/>
                <a:t>:</a:t>
              </a:r>
              <a:r>
                <a:rPr lang="pl-PL" sz="2000"/>
                <a:t> </a:t>
              </a:r>
              <a:r>
                <a:rPr lang="pl-PL" sz="2000" err="1"/>
                <a:t>Choose</a:t>
              </a:r>
              <a:r>
                <a:rPr lang="pl-PL" sz="2000"/>
                <a:t> </a:t>
              </a:r>
              <a:r>
                <a:rPr lang="pl-PL" sz="2000" err="1"/>
                <a:t>each</a:t>
              </a:r>
              <a:r>
                <a:rPr lang="pl-PL" sz="2000"/>
                <a:t> </a:t>
              </a:r>
              <a:r>
                <a:rPr lang="pl-PL" sz="2000" b="1" err="1">
                  <a:solidFill>
                    <a:srgbClr val="00B0F0"/>
                  </a:solidFill>
                </a:rPr>
                <a:t>voting</a:t>
              </a:r>
              <a:r>
                <a:rPr lang="pl-PL" sz="2000" b="1">
                  <a:solidFill>
                    <a:srgbClr val="00B0F0"/>
                  </a:solidFill>
                </a:rPr>
                <a:t> </a:t>
              </a:r>
              <a:r>
                <a:rPr lang="pl-PL" sz="2000" b="1" err="1">
                  <a:solidFill>
                    <a:srgbClr val="00B0F0"/>
                  </a:solidFill>
                </a:rPr>
                <a:t>situation</a:t>
              </a:r>
              <a:r>
                <a:rPr lang="pl-PL" sz="2000" b="1">
                  <a:solidFill>
                    <a:srgbClr val="00B0F0"/>
                  </a:solidFill>
                </a:rPr>
                <a:t> </a:t>
              </a:r>
              <a:r>
                <a:rPr lang="pl-PL" sz="2000" err="1"/>
                <a:t>uniformly</a:t>
              </a:r>
              <a:r>
                <a:rPr lang="pl-PL" sz="2000"/>
                <a:t> </a:t>
              </a:r>
              <a:r>
                <a:rPr lang="pl-PL" sz="2000" err="1"/>
                <a:t>at</a:t>
              </a:r>
              <a:r>
                <a:rPr lang="pl-PL" sz="2000"/>
                <a:t> </a:t>
              </a:r>
              <a:r>
                <a:rPr lang="pl-PL" sz="2000" err="1"/>
                <a:t>random</a:t>
              </a:r>
              <a:r>
                <a:rPr lang="pl-PL" sz="2000"/>
                <a:t> (</a:t>
              </a:r>
              <a:r>
                <a:rPr lang="pl-PL" sz="2000" err="1"/>
                <a:t>effective</a:t>
              </a:r>
              <a:r>
                <a:rPr lang="pl-PL" sz="2000"/>
                <a:t>: urn model with </a:t>
              </a:r>
              <a:r>
                <a:rPr lang="el-GR" sz="2000" b="1">
                  <a:solidFill>
                    <a:schemeClr val="accent6">
                      <a:lumMod val="75000"/>
                    </a:schemeClr>
                  </a:solidFill>
                </a:rPr>
                <a:t>α</a:t>
              </a: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 = 1/m!</a:t>
              </a:r>
              <a:r>
                <a:rPr lang="pl-PL" sz="2000"/>
                <a:t>)</a:t>
              </a: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6FF5C0B2-9B34-485D-9000-9B1126EE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1925"/>
            <a:ext cx="9058276" cy="844550"/>
          </a:xfrm>
        </p:spPr>
        <p:txBody>
          <a:bodyPr/>
          <a:lstStyle/>
          <a:p>
            <a:r>
              <a:rPr lang="pl-PL"/>
              <a:t>Statistical </a:t>
            </a:r>
            <a:r>
              <a:rPr lang="pl-PL" err="1"/>
              <a:t>Cultures</a:t>
            </a:r>
            <a:endParaRPr lang="pl-PL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D46752A0-A299-4939-9CC8-7D3670D68F19}"/>
              </a:ext>
            </a:extLst>
          </p:cNvPr>
          <p:cNvGrpSpPr/>
          <p:nvPr/>
        </p:nvGrpSpPr>
        <p:grpSpPr>
          <a:xfrm>
            <a:off x="4805363" y="1138823"/>
            <a:ext cx="4167020" cy="2648641"/>
            <a:chOff x="4721058" y="971203"/>
            <a:chExt cx="4167020" cy="2648641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A041A930-10C9-4953-B3B6-FB762CEA3CE4}"/>
                </a:ext>
              </a:extLst>
            </p:cNvPr>
            <p:cNvSpPr/>
            <p:nvPr/>
          </p:nvSpPr>
          <p:spPr>
            <a:xfrm>
              <a:off x="4721058" y="971203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2000" b="1"/>
                    <a:t>Mallows Model:</a:t>
                  </a:r>
                  <a:r>
                    <a:rPr lang="pl-PL" sz="2000"/>
                    <a:t> </a:t>
                  </a:r>
                  <a:r>
                    <a:rPr lang="pl-PL" sz="2000" err="1"/>
                    <a:t>Choose</a:t>
                  </a:r>
                  <a:r>
                    <a:rPr lang="pl-PL" sz="2000"/>
                    <a:t> a </a:t>
                  </a:r>
                  <a:r>
                    <a:rPr lang="pl-PL" sz="2000" err="1"/>
                    <a:t>center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u. The </a:t>
                  </a:r>
                  <a:r>
                    <a:rPr lang="pl-PL" sz="2000" err="1"/>
                    <a:t>probability</a:t>
                  </a:r>
                  <a:r>
                    <a:rPr lang="pl-PL" sz="2000"/>
                    <a:t> of </a:t>
                  </a:r>
                  <a:r>
                    <a:rPr lang="pl-PL" sz="2000" err="1"/>
                    <a:t>generating</a:t>
                  </a:r>
                  <a:r>
                    <a:rPr lang="pl-PL" sz="2000"/>
                    <a:t> </a:t>
                  </a:r>
                  <a:r>
                    <a:rPr lang="pl-PL" sz="2000" err="1"/>
                    <a:t>vote</a:t>
                  </a:r>
                  <a:r>
                    <a:rPr lang="pl-PL" sz="2000"/>
                    <a:t> v </a:t>
                  </a:r>
                  <a:r>
                    <a:rPr lang="pl-PL" sz="2000" err="1"/>
                    <a:t>is</a:t>
                  </a:r>
                  <a:r>
                    <a:rPr lang="pl-PL" sz="200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20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2000"/>
                </a:p>
                <a:p>
                  <a:r>
                    <a:rPr lang="pl-PL" sz="2000"/>
                    <a:t>(</a:t>
                  </a:r>
                  <a:r>
                    <a:rPr lang="pl-PL" sz="2000" err="1"/>
                    <a:t>There</a:t>
                  </a:r>
                  <a:r>
                    <a:rPr lang="pl-PL" sz="2000"/>
                    <a:t> </a:t>
                  </a:r>
                  <a:r>
                    <a:rPr lang="pl-PL" sz="2000" err="1"/>
                    <a:t>are</a:t>
                  </a:r>
                  <a:r>
                    <a:rPr lang="pl-PL" sz="2000"/>
                    <a:t> </a:t>
                  </a:r>
                  <a:r>
                    <a:rPr lang="pl-PL" sz="2000" err="1"/>
                    <a:t>some</a:t>
                  </a:r>
                  <a:r>
                    <a:rPr lang="pl-PL" sz="2000"/>
                    <a:t> </a:t>
                  </a:r>
                  <a:r>
                    <a:rPr lang="pl-PL" sz="2000" err="1"/>
                    <a:t>algorithms</a:t>
                  </a:r>
                  <a:r>
                    <a:rPr lang="pl-PL" sz="2000"/>
                    <a:t> </a:t>
                  </a:r>
                  <a:r>
                    <a:rPr lang="pl-PL" sz="2000" err="1"/>
                    <a:t>that</a:t>
                  </a:r>
                  <a:r>
                    <a:rPr lang="pl-PL" sz="2000"/>
                    <a:t> </a:t>
                  </a:r>
                  <a:r>
                    <a:rPr lang="pl-PL" sz="2000" err="1"/>
                    <a:t>generate</a:t>
                  </a:r>
                  <a:r>
                    <a:rPr lang="pl-PL" sz="2000"/>
                    <a:t> </a:t>
                  </a:r>
                  <a:r>
                    <a:rPr lang="pl-PL" sz="2000" err="1"/>
                    <a:t>votes</a:t>
                  </a:r>
                  <a:r>
                    <a:rPr lang="pl-PL" sz="2000"/>
                    <a:t> from </a:t>
                  </a:r>
                  <a:r>
                    <a:rPr lang="pl-PL" sz="2000" err="1"/>
                    <a:t>this</a:t>
                  </a:r>
                  <a:r>
                    <a:rPr lang="pl-PL" sz="2000"/>
                    <a:t> </a:t>
                  </a:r>
                  <a:r>
                    <a:rPr lang="pl-PL" sz="2000" err="1"/>
                    <a:t>distribution</a:t>
                  </a:r>
                  <a:r>
                    <a:rPr lang="pl-PL" sz="2000"/>
                    <a:t>… </a:t>
                  </a:r>
                  <a:r>
                    <a:rPr lang="pl-PL" sz="2000" err="1"/>
                    <a:t>effectively</a:t>
                  </a:r>
                  <a:r>
                    <a:rPr lang="pl-PL" sz="2000"/>
                    <a:t>.)</a:t>
                  </a:r>
                </a:p>
              </p:txBody>
            </p:sp>
          </mc:Choice>
          <mc:Fallback xmlns="">
            <p:sp>
              <p:nvSpPr>
                <p:cNvPr id="6" name="Prostokąt 5">
                  <a:extLst>
                    <a:ext uri="{FF2B5EF4-FFF2-40B4-BE49-F238E27FC236}">
                      <a16:creationId xmlns:a16="http://schemas.microsoft.com/office/drawing/2014/main" id="{CB3715E2-6086-448E-BF25-D73F354295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2515176"/>
                </a:xfrm>
                <a:prstGeom prst="rect">
                  <a:avLst/>
                </a:prstGeom>
                <a:blipFill>
                  <a:blip r:embed="rId2"/>
                  <a:stretch>
                    <a:fillRect l="-1652" t="-1211" b="-3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6545E65B-1EF2-4C20-BD78-1F938A61879C}"/>
              </a:ext>
            </a:extLst>
          </p:cNvPr>
          <p:cNvGrpSpPr/>
          <p:nvPr/>
        </p:nvGrpSpPr>
        <p:grpSpPr>
          <a:xfrm>
            <a:off x="400051" y="2887065"/>
            <a:ext cx="4128941" cy="2578167"/>
            <a:chOff x="350745" y="2658465"/>
            <a:chExt cx="4128941" cy="2578167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73A4E7-CB8A-41D3-A452-946F0CE80297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B105BD0-ED40-480C-B9A5-9FF9F04DEF38}"/>
                </a:ext>
              </a:extLst>
            </p:cNvPr>
            <p:cNvSpPr/>
            <p:nvPr/>
          </p:nvSpPr>
          <p:spPr>
            <a:xfrm>
              <a:off x="361950" y="2818538"/>
              <a:ext cx="39243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Polya-Eggenberger</a:t>
              </a:r>
              <a:r>
                <a:rPr lang="pl-PL" sz="2000" b="1"/>
                <a:t> Urn Model:</a:t>
              </a:r>
              <a:r>
                <a:rPr lang="pl-PL" sz="2000"/>
                <a:t> Form </a:t>
              </a:r>
              <a:r>
                <a:rPr lang="pl-PL" sz="2000" err="1"/>
                <a:t>an</a:t>
              </a:r>
              <a:r>
                <a:rPr lang="pl-PL" sz="2000"/>
                <a:t> urn of </a:t>
              </a:r>
              <a:r>
                <a:rPr lang="pl-PL" sz="2000" b="1" err="1">
                  <a:solidFill>
                    <a:srgbClr val="00B0F0"/>
                  </a:solidFill>
                </a:rPr>
                <a:t>all</a:t>
              </a:r>
              <a:r>
                <a:rPr lang="pl-PL" sz="2000" b="1">
                  <a:solidFill>
                    <a:srgbClr val="00B0F0"/>
                  </a:solidFill>
                </a:rPr>
                <a:t> </a:t>
              </a:r>
              <a:r>
                <a:rPr lang="pl-PL" sz="2000" b="1" err="1">
                  <a:solidFill>
                    <a:srgbClr val="00B0F0"/>
                  </a:solidFill>
                </a:rPr>
                <a:t>possible</a:t>
              </a:r>
              <a:r>
                <a:rPr lang="pl-PL" sz="2000" b="1">
                  <a:solidFill>
                    <a:srgbClr val="00B0F0"/>
                  </a:solidFill>
                </a:rPr>
                <a:t> m! </a:t>
              </a:r>
              <a:r>
                <a:rPr lang="pl-PL" sz="2000" b="1" err="1">
                  <a:solidFill>
                    <a:srgbClr val="00B0F0"/>
                  </a:solidFill>
                </a:rPr>
                <a:t>votes</a:t>
              </a:r>
              <a:r>
                <a:rPr lang="pl-PL" sz="2000"/>
                <a:t>. To </a:t>
              </a:r>
              <a:r>
                <a:rPr lang="pl-PL" sz="2000" err="1"/>
                <a:t>generate</a:t>
              </a:r>
              <a:r>
                <a:rPr lang="pl-PL" sz="2000"/>
                <a:t> a </a:t>
              </a:r>
              <a:r>
                <a:rPr lang="pl-PL" sz="2000" err="1"/>
                <a:t>vote</a:t>
              </a:r>
              <a:r>
                <a:rPr lang="pl-PL" sz="2000"/>
                <a:t>:</a:t>
              </a:r>
            </a:p>
            <a:p>
              <a:pPr marL="342900" indent="-342900">
                <a:buAutoNum type="arabicParenR"/>
              </a:pPr>
              <a:r>
                <a:rPr lang="pl-PL" sz="2000" err="1"/>
                <a:t>Choose</a:t>
              </a:r>
              <a:r>
                <a:rPr lang="pl-PL" sz="2000"/>
                <a:t> a </a:t>
              </a:r>
              <a:r>
                <a:rPr lang="pl-PL" sz="2000" err="1"/>
                <a:t>vote</a:t>
              </a:r>
              <a:r>
                <a:rPr lang="pl-PL" sz="2000"/>
                <a:t> from the urn and </a:t>
              </a:r>
              <a:r>
                <a:rPr lang="pl-PL" sz="2000" err="1"/>
                <a:t>add</a:t>
              </a:r>
              <a:r>
                <a:rPr lang="pl-PL" sz="2000"/>
                <a:t> </a:t>
              </a:r>
              <a:r>
                <a:rPr lang="pl-PL" sz="2000" err="1"/>
                <a:t>it</a:t>
              </a:r>
              <a:r>
                <a:rPr lang="pl-PL" sz="2000"/>
                <a:t> to </a:t>
              </a:r>
              <a:r>
                <a:rPr lang="pl-PL" sz="2000" err="1"/>
                <a:t>your</a:t>
              </a:r>
              <a:r>
                <a:rPr lang="pl-PL" sz="2000"/>
                <a:t> </a:t>
              </a:r>
              <a:r>
                <a:rPr lang="pl-PL" sz="2000" err="1"/>
                <a:t>election</a:t>
              </a:r>
              <a:endParaRPr lang="pl-PL" sz="2000"/>
            </a:p>
            <a:p>
              <a:pPr marL="342900" indent="-342900">
                <a:buAutoNum type="arabicParenR"/>
              </a:pP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2000"/>
                <a:t>the </a:t>
              </a:r>
              <a:r>
                <a:rPr lang="pl-PL" sz="2000" err="1"/>
                <a:t>vote</a:t>
              </a:r>
              <a:r>
                <a:rPr lang="pl-PL" sz="2000"/>
                <a:t> to the urn, </a:t>
              </a:r>
              <a:r>
                <a:rPr lang="pl-PL" sz="2000" err="1"/>
                <a:t>together</a:t>
              </a:r>
              <a:r>
                <a:rPr lang="pl-PL" sz="2000"/>
                <a:t> with </a:t>
              </a:r>
              <a:r>
                <a:rPr lang="el-GR" sz="2000" b="1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2000" b="1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2000" b="1"/>
                <a:t>.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A4AB62C5-F323-4CC1-A02E-BC93C235F475}"/>
              </a:ext>
            </a:extLst>
          </p:cNvPr>
          <p:cNvGrpSpPr/>
          <p:nvPr/>
        </p:nvGrpSpPr>
        <p:grpSpPr>
          <a:xfrm>
            <a:off x="400050" y="1138823"/>
            <a:ext cx="4128942" cy="1409785"/>
            <a:chOff x="352425" y="976898"/>
            <a:chExt cx="4128942" cy="1409785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5262307-4419-4EF2-B131-98B7877A379B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|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C924A22-5FC3-4930-A358-F9BF5137D749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Impartial</a:t>
              </a:r>
              <a:r>
                <a:rPr lang="pl-PL" sz="2000" b="1"/>
                <a:t> </a:t>
              </a:r>
              <a:r>
                <a:rPr lang="pl-PL" sz="2000" b="1" err="1"/>
                <a:t>Culture</a:t>
              </a:r>
              <a:r>
                <a:rPr lang="pl-PL" sz="2000" b="1"/>
                <a:t> (IC):</a:t>
              </a:r>
              <a:r>
                <a:rPr lang="pl-PL" sz="2000"/>
                <a:t> </a:t>
              </a:r>
              <a:r>
                <a:rPr lang="pl-PL" sz="2000" err="1"/>
                <a:t>Every</a:t>
              </a:r>
              <a:r>
                <a:rPr lang="pl-PL" sz="2000"/>
                <a:t> </a:t>
              </a:r>
              <a:r>
                <a:rPr lang="pl-PL" sz="2000" err="1"/>
                <a:t>preference</a:t>
              </a:r>
              <a:r>
                <a:rPr lang="pl-PL" sz="2000"/>
                <a:t> order </a:t>
              </a:r>
              <a:r>
                <a:rPr lang="pl-PL" sz="2000" err="1"/>
                <a:t>comes</a:t>
              </a:r>
              <a:r>
                <a:rPr lang="pl-PL" sz="2000"/>
                <a:t> with the same </a:t>
              </a:r>
              <a:r>
                <a:rPr lang="pl-PL" sz="2000" err="1"/>
                <a:t>proba-bility</a:t>
              </a:r>
              <a:r>
                <a:rPr lang="pl-PL" sz="2000"/>
                <a:t> (</a:t>
              </a:r>
              <a:r>
                <a:rPr lang="pl-PL" sz="2000" err="1"/>
                <a:t>a.k.a</a:t>
              </a:r>
              <a:r>
                <a:rPr lang="pl-PL" sz="2000"/>
                <a:t>. </a:t>
              </a:r>
              <a:r>
                <a:rPr lang="pl-PL" sz="2000" b="1">
                  <a:solidFill>
                    <a:srgbClr val="00B0F0"/>
                  </a:solidFill>
                </a:rPr>
                <a:t>uniform </a:t>
              </a:r>
              <a:r>
                <a:rPr lang="pl-PL" sz="2000" b="1" err="1">
                  <a:solidFill>
                    <a:srgbClr val="00B0F0"/>
                  </a:solidFill>
                </a:rPr>
                <a:t>distribution</a:t>
              </a:r>
              <a:r>
                <a:rPr lang="pl-PL" sz="2000"/>
                <a:t>)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B477B9-B69C-F698-EEDC-FD0D6EE9CC54}"/>
              </a:ext>
            </a:extLst>
          </p:cNvPr>
          <p:cNvSpPr txBox="1"/>
          <p:nvPr/>
        </p:nvSpPr>
        <p:spPr>
          <a:xfrm>
            <a:off x="400050" y="5625305"/>
            <a:ext cx="10251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200" err="1">
                <a:solidFill>
                  <a:schemeClr val="accent4">
                    <a:lumMod val="75000"/>
                  </a:schemeClr>
                </a:solidFill>
              </a:rPr>
              <a:t>So</a:t>
            </a:r>
            <a:r>
              <a:rPr lang="pl-PL" sz="4200">
                <a:solidFill>
                  <a:schemeClr val="accent4">
                    <a:lumMod val="75000"/>
                  </a:schemeClr>
                </a:solidFill>
              </a:rPr>
              <a:t>… </a:t>
            </a:r>
            <a:r>
              <a:rPr lang="pl-PL" sz="4200" err="1">
                <a:solidFill>
                  <a:schemeClr val="accent4">
                    <a:lumMod val="75000"/>
                  </a:schemeClr>
                </a:solidFill>
              </a:rPr>
              <a:t>what</a:t>
            </a:r>
            <a:r>
              <a:rPr lang="pl-PL" sz="4200">
                <a:solidFill>
                  <a:schemeClr val="accent4">
                    <a:lumMod val="75000"/>
                  </a:schemeClr>
                </a:solidFill>
              </a:rPr>
              <a:t> do </a:t>
            </a:r>
            <a:r>
              <a:rPr lang="pl-PL" sz="4200" err="1">
                <a:solidFill>
                  <a:schemeClr val="accent4">
                    <a:lumMod val="75000"/>
                  </a:schemeClr>
                </a:solidFill>
              </a:rPr>
              <a:t>these</a:t>
            </a:r>
            <a:r>
              <a:rPr lang="pl-PL" sz="420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l-PL" sz="4200" err="1">
                <a:solidFill>
                  <a:schemeClr val="accent4">
                    <a:lumMod val="75000"/>
                  </a:schemeClr>
                </a:solidFill>
              </a:rPr>
              <a:t>models</a:t>
            </a:r>
            <a:r>
              <a:rPr lang="pl-PL" sz="420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l-PL" sz="4200" err="1">
                <a:solidFill>
                  <a:schemeClr val="accent4">
                    <a:lumMod val="75000"/>
                  </a:schemeClr>
                </a:solidFill>
              </a:rPr>
              <a:t>actually</a:t>
            </a:r>
            <a:r>
              <a:rPr lang="pl-PL" sz="4200">
                <a:solidFill>
                  <a:schemeClr val="accent4">
                    <a:lumMod val="75000"/>
                  </a:schemeClr>
                </a:solidFill>
              </a:rPr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871401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748B-E322-1B5D-AD0F-57E20965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Microscope</a:t>
            </a:r>
            <a:r>
              <a:rPr lang="pl-PL" dirty="0"/>
              <a:t> </a:t>
            </a:r>
            <a:r>
              <a:rPr lang="pl-PL" dirty="0" err="1"/>
              <a:t>View</a:t>
            </a:r>
            <a:r>
              <a:rPr lang="pl-PL" dirty="0"/>
              <a:t> of </a:t>
            </a:r>
            <a:r>
              <a:rPr lang="pl-PL" dirty="0" err="1"/>
              <a:t>Elections</a:t>
            </a:r>
            <a:endParaRPr lang="en-P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09F0-770C-FD6A-9FD2-E23193C0C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953957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2E7106-45C6-120A-67FA-1DB09BAEFC77}"/>
              </a:ext>
            </a:extLst>
          </p:cNvPr>
          <p:cNvSpPr txBox="1"/>
          <p:nvPr/>
        </p:nvSpPr>
        <p:spPr>
          <a:xfrm>
            <a:off x="648127" y="2598003"/>
            <a:ext cx="10262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err="1"/>
              <a:t>d</a:t>
            </a:r>
            <a:r>
              <a:rPr lang="pl-PL" sz="4800" baseline="-25000" err="1"/>
              <a:t>swap</a:t>
            </a:r>
            <a:r>
              <a:rPr lang="pl-PL" sz="4800"/>
              <a:t>(                            ,                                )</a:t>
            </a:r>
            <a:endParaRPr lang="en-US" sz="4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D54F6-F02F-DAC0-F343-0250A72F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BC2D057C-3585-1217-1833-A92520E6BCF8}"/>
              </a:ext>
            </a:extLst>
          </p:cNvPr>
          <p:cNvSpPr txBox="1"/>
          <p:nvPr/>
        </p:nvSpPr>
        <p:spPr>
          <a:xfrm>
            <a:off x="3092414" y="2721117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5" name="pole tekstowe 6">
            <a:extLst>
              <a:ext uri="{FF2B5EF4-FFF2-40B4-BE49-F238E27FC236}">
                <a16:creationId xmlns:a16="http://schemas.microsoft.com/office/drawing/2014/main" id="{0CCC8CF1-D8A2-1081-FA87-738280D5440C}"/>
              </a:ext>
            </a:extLst>
          </p:cNvPr>
          <p:cNvSpPr txBox="1"/>
          <p:nvPr/>
        </p:nvSpPr>
        <p:spPr>
          <a:xfrm>
            <a:off x="7593968" y="2681065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6" name="Graphic 50" descr="Whale">
            <a:extLst>
              <a:ext uri="{FF2B5EF4-FFF2-40B4-BE49-F238E27FC236}">
                <a16:creationId xmlns:a16="http://schemas.microsoft.com/office/drawing/2014/main" id="{3A90D52D-D5EB-42FD-EC3F-E2C1D915D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1505" y="2565468"/>
            <a:ext cx="961633" cy="961633"/>
          </a:xfrm>
          <a:prstGeom prst="rect">
            <a:avLst/>
          </a:prstGeom>
        </p:spPr>
      </p:pic>
      <p:pic>
        <p:nvPicPr>
          <p:cNvPr id="7" name="Graphic 51" descr="Cat">
            <a:extLst>
              <a:ext uri="{FF2B5EF4-FFF2-40B4-BE49-F238E27FC236}">
                <a16:creationId xmlns:a16="http://schemas.microsoft.com/office/drawing/2014/main" id="{D4BDC213-9078-82B2-5C4E-3F087DD08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286" y="2532687"/>
            <a:ext cx="961633" cy="961633"/>
          </a:xfrm>
          <a:prstGeom prst="rect">
            <a:avLst/>
          </a:prstGeom>
        </p:spPr>
      </p:pic>
      <p:pic>
        <p:nvPicPr>
          <p:cNvPr id="8" name="Graphic 54" descr="Panda">
            <a:extLst>
              <a:ext uri="{FF2B5EF4-FFF2-40B4-BE49-F238E27FC236}">
                <a16:creationId xmlns:a16="http://schemas.microsoft.com/office/drawing/2014/main" id="{3CB118A9-4D27-B65A-0626-5A4059648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6661" y="2571878"/>
            <a:ext cx="961633" cy="961633"/>
          </a:xfrm>
          <a:prstGeom prst="rect">
            <a:avLst/>
          </a:prstGeom>
        </p:spPr>
      </p:pic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C7723886-7850-B287-FE3F-CF0744C61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335" y="2532686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576B97F8-5F5D-3F6D-1BDE-88C15A0CB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6295" y="2492635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4D8E5187-9E89-9419-B899-405C8C3A8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7667" y="2482924"/>
            <a:ext cx="961633" cy="961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14FF47-1C62-1A3C-BCBC-F9D2E3AA8C16}"/>
              </a:ext>
            </a:extLst>
          </p:cNvPr>
          <p:cNvSpPr txBox="1"/>
          <p:nvPr/>
        </p:nvSpPr>
        <p:spPr>
          <a:xfrm>
            <a:off x="10799384" y="2598002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/>
              <a:t>= 2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6C9AC-10E5-A524-C734-090F3558687F}"/>
              </a:ext>
            </a:extLst>
          </p:cNvPr>
          <p:cNvSpPr txBox="1"/>
          <p:nvPr/>
        </p:nvSpPr>
        <p:spPr>
          <a:xfrm>
            <a:off x="3461505" y="4534900"/>
            <a:ext cx="532974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err="1"/>
              <a:t>Number</a:t>
            </a:r>
            <a:r>
              <a:rPr lang="pl-PL" sz="2000"/>
              <a:t> of </a:t>
            </a:r>
            <a:r>
              <a:rPr lang="pl-PL" sz="2000" err="1"/>
              <a:t>swaps</a:t>
            </a:r>
            <a:r>
              <a:rPr lang="pl-PL" sz="2000"/>
              <a:t> of </a:t>
            </a:r>
            <a:r>
              <a:rPr lang="pl-PL" sz="2000" err="1"/>
              <a:t>adjacent</a:t>
            </a:r>
            <a:r>
              <a:rPr lang="pl-PL" sz="2000"/>
              <a:t> </a:t>
            </a:r>
            <a:r>
              <a:rPr lang="pl-PL" sz="2000" err="1"/>
              <a:t>candidates</a:t>
            </a:r>
            <a:r>
              <a:rPr lang="pl-PL" sz="2000"/>
              <a:t> </a:t>
            </a:r>
            <a:r>
              <a:rPr lang="pl-PL" sz="2000" err="1"/>
              <a:t>needed</a:t>
            </a:r>
            <a:r>
              <a:rPr lang="pl-PL" sz="2000"/>
              <a:t> to </a:t>
            </a:r>
            <a:r>
              <a:rPr lang="pl-PL" sz="2000" err="1"/>
              <a:t>transform</a:t>
            </a:r>
            <a:r>
              <a:rPr lang="pl-PL" sz="2000"/>
              <a:t> one </a:t>
            </a:r>
            <a:r>
              <a:rPr lang="pl-PL" sz="2000" err="1"/>
              <a:t>preference</a:t>
            </a:r>
            <a:r>
              <a:rPr lang="pl-PL" sz="2000"/>
              <a:t> order </a:t>
            </a:r>
            <a:r>
              <a:rPr lang="pl-PL" sz="2000" err="1"/>
              <a:t>into</a:t>
            </a:r>
            <a:r>
              <a:rPr lang="pl-PL" sz="2000"/>
              <a:t> the </a:t>
            </a:r>
            <a:r>
              <a:rPr lang="pl-PL" sz="2000" err="1"/>
              <a:t>other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72754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5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52E7106-45C6-120A-67FA-1DB09BAEFC77}"/>
              </a:ext>
            </a:extLst>
          </p:cNvPr>
          <p:cNvSpPr txBox="1"/>
          <p:nvPr/>
        </p:nvSpPr>
        <p:spPr>
          <a:xfrm>
            <a:off x="648127" y="2598003"/>
            <a:ext cx="10262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err="1"/>
              <a:t>d</a:t>
            </a:r>
            <a:r>
              <a:rPr lang="pl-PL" sz="4800" baseline="-25000" err="1"/>
              <a:t>swap</a:t>
            </a:r>
            <a:r>
              <a:rPr lang="pl-PL" sz="4800"/>
              <a:t>(                            ,                                )</a:t>
            </a:r>
            <a:endParaRPr lang="en-US" sz="4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D54F6-F02F-DAC0-F343-0250A72F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BC2D057C-3585-1217-1833-A92520E6BCF8}"/>
              </a:ext>
            </a:extLst>
          </p:cNvPr>
          <p:cNvSpPr txBox="1"/>
          <p:nvPr/>
        </p:nvSpPr>
        <p:spPr>
          <a:xfrm>
            <a:off x="3092414" y="2721117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5" name="pole tekstowe 6">
            <a:extLst>
              <a:ext uri="{FF2B5EF4-FFF2-40B4-BE49-F238E27FC236}">
                <a16:creationId xmlns:a16="http://schemas.microsoft.com/office/drawing/2014/main" id="{0CCC8CF1-D8A2-1081-FA87-738280D5440C}"/>
              </a:ext>
            </a:extLst>
          </p:cNvPr>
          <p:cNvSpPr txBox="1"/>
          <p:nvPr/>
        </p:nvSpPr>
        <p:spPr>
          <a:xfrm>
            <a:off x="7593968" y="2681065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6" name="Graphic 50" descr="Whale">
            <a:extLst>
              <a:ext uri="{FF2B5EF4-FFF2-40B4-BE49-F238E27FC236}">
                <a16:creationId xmlns:a16="http://schemas.microsoft.com/office/drawing/2014/main" id="{3A90D52D-D5EB-42FD-EC3F-E2C1D915D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1505" y="2565468"/>
            <a:ext cx="961633" cy="961633"/>
          </a:xfrm>
          <a:prstGeom prst="rect">
            <a:avLst/>
          </a:prstGeom>
        </p:spPr>
      </p:pic>
      <p:pic>
        <p:nvPicPr>
          <p:cNvPr id="7" name="Graphic 51" descr="Cat">
            <a:extLst>
              <a:ext uri="{FF2B5EF4-FFF2-40B4-BE49-F238E27FC236}">
                <a16:creationId xmlns:a16="http://schemas.microsoft.com/office/drawing/2014/main" id="{D4BDC213-9078-82B2-5C4E-3F087DD08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3286" y="2532687"/>
            <a:ext cx="961633" cy="961633"/>
          </a:xfrm>
          <a:prstGeom prst="rect">
            <a:avLst/>
          </a:prstGeom>
        </p:spPr>
      </p:pic>
      <p:pic>
        <p:nvPicPr>
          <p:cNvPr id="8" name="Graphic 54" descr="Panda">
            <a:extLst>
              <a:ext uri="{FF2B5EF4-FFF2-40B4-BE49-F238E27FC236}">
                <a16:creationId xmlns:a16="http://schemas.microsoft.com/office/drawing/2014/main" id="{3CB118A9-4D27-B65A-0626-5A40596484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6661" y="2571878"/>
            <a:ext cx="961633" cy="961633"/>
          </a:xfrm>
          <a:prstGeom prst="rect">
            <a:avLst/>
          </a:prstGeom>
        </p:spPr>
      </p:pic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C7723886-7850-B287-FE3F-CF0744C61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2335" y="2532686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576B97F8-5F5D-3F6D-1BDE-88C15A0CB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6295" y="2492635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4D8E5187-9E89-9419-B899-405C8C3A8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7667" y="2482924"/>
            <a:ext cx="961633" cy="961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14FF47-1C62-1A3C-BCBC-F9D2E3AA8C16}"/>
              </a:ext>
            </a:extLst>
          </p:cNvPr>
          <p:cNvSpPr txBox="1"/>
          <p:nvPr/>
        </p:nvSpPr>
        <p:spPr>
          <a:xfrm>
            <a:off x="10799384" y="2598002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/>
              <a:t>= 2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6C9AC-10E5-A524-C734-090F3558687F}"/>
              </a:ext>
            </a:extLst>
          </p:cNvPr>
          <p:cNvSpPr txBox="1"/>
          <p:nvPr/>
        </p:nvSpPr>
        <p:spPr>
          <a:xfrm>
            <a:off x="3461505" y="4534900"/>
            <a:ext cx="532974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err="1"/>
              <a:t>Number</a:t>
            </a:r>
            <a:r>
              <a:rPr lang="pl-PL" sz="2000"/>
              <a:t> of </a:t>
            </a:r>
            <a:r>
              <a:rPr lang="pl-PL" sz="2000" err="1"/>
              <a:t>swaps</a:t>
            </a:r>
            <a:r>
              <a:rPr lang="pl-PL" sz="2000"/>
              <a:t> of </a:t>
            </a:r>
            <a:r>
              <a:rPr lang="pl-PL" sz="2000" err="1"/>
              <a:t>adjacent</a:t>
            </a:r>
            <a:r>
              <a:rPr lang="pl-PL" sz="2000"/>
              <a:t> </a:t>
            </a:r>
            <a:r>
              <a:rPr lang="pl-PL" sz="2000" err="1"/>
              <a:t>candidates</a:t>
            </a:r>
            <a:r>
              <a:rPr lang="pl-PL" sz="2000"/>
              <a:t> </a:t>
            </a:r>
            <a:r>
              <a:rPr lang="pl-PL" sz="2000" err="1"/>
              <a:t>needed</a:t>
            </a:r>
            <a:r>
              <a:rPr lang="pl-PL" sz="2000"/>
              <a:t> to </a:t>
            </a:r>
            <a:r>
              <a:rPr lang="pl-PL" sz="2000" err="1"/>
              <a:t>transform</a:t>
            </a:r>
            <a:r>
              <a:rPr lang="pl-PL" sz="2000"/>
              <a:t> one </a:t>
            </a:r>
            <a:r>
              <a:rPr lang="pl-PL" sz="2000" err="1"/>
              <a:t>preference</a:t>
            </a:r>
            <a:r>
              <a:rPr lang="pl-PL" sz="2000"/>
              <a:t> order </a:t>
            </a:r>
            <a:r>
              <a:rPr lang="pl-PL" sz="2000" err="1"/>
              <a:t>into</a:t>
            </a:r>
            <a:r>
              <a:rPr lang="pl-PL" sz="2000"/>
              <a:t> the </a:t>
            </a:r>
            <a:r>
              <a:rPr lang="pl-PL" sz="2000" err="1"/>
              <a:t>other</a:t>
            </a:r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C603B-3C79-93BC-27F7-7DEE7166617E}"/>
              </a:ext>
            </a:extLst>
          </p:cNvPr>
          <p:cNvSpPr txBox="1"/>
          <p:nvPr/>
        </p:nvSpPr>
        <p:spPr>
          <a:xfrm>
            <a:off x="10799383" y="2598001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/>
              <a:t>= 1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926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3177 0.08982 C -0.03828 0.10996 -0.04818 0.12107 -0.0586 0.12107 C -0.07045 0.12107 -0.07995 0.10996 -0.08646 0.08982 L -0.11823 -2.96296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6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3151 -0.09004 C 0.03802 -0.11018 0.04791 -0.12106 0.0582 -0.12106 C 0.07005 -0.12106 0.07943 -0.11018 0.08594 -0.09004 L 0.11758 -2.96296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FC603B-3C79-93BC-27F7-7DEE7166617E}"/>
              </a:ext>
            </a:extLst>
          </p:cNvPr>
          <p:cNvSpPr txBox="1"/>
          <p:nvPr/>
        </p:nvSpPr>
        <p:spPr>
          <a:xfrm>
            <a:off x="10799383" y="2598001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/>
              <a:t>= 0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2E7106-45C6-120A-67FA-1DB09BAEFC77}"/>
              </a:ext>
            </a:extLst>
          </p:cNvPr>
          <p:cNvSpPr txBox="1"/>
          <p:nvPr/>
        </p:nvSpPr>
        <p:spPr>
          <a:xfrm>
            <a:off x="648127" y="2598003"/>
            <a:ext cx="10262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err="1"/>
              <a:t>d</a:t>
            </a:r>
            <a:r>
              <a:rPr lang="pl-PL" sz="4800" baseline="-25000" err="1"/>
              <a:t>swap</a:t>
            </a:r>
            <a:r>
              <a:rPr lang="pl-PL" sz="4800"/>
              <a:t>(                            ,                                )</a:t>
            </a:r>
            <a:endParaRPr lang="en-US" sz="4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D54F6-F02F-DAC0-F343-0250A72F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BC2D057C-3585-1217-1833-A92520E6BCF8}"/>
              </a:ext>
            </a:extLst>
          </p:cNvPr>
          <p:cNvSpPr txBox="1"/>
          <p:nvPr/>
        </p:nvSpPr>
        <p:spPr>
          <a:xfrm>
            <a:off x="3092414" y="2721117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5" name="pole tekstowe 6">
            <a:extLst>
              <a:ext uri="{FF2B5EF4-FFF2-40B4-BE49-F238E27FC236}">
                <a16:creationId xmlns:a16="http://schemas.microsoft.com/office/drawing/2014/main" id="{0CCC8CF1-D8A2-1081-FA87-738280D5440C}"/>
              </a:ext>
            </a:extLst>
          </p:cNvPr>
          <p:cNvSpPr txBox="1"/>
          <p:nvPr/>
        </p:nvSpPr>
        <p:spPr>
          <a:xfrm>
            <a:off x="7593968" y="2681065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6" name="Graphic 50" descr="Whale">
            <a:extLst>
              <a:ext uri="{FF2B5EF4-FFF2-40B4-BE49-F238E27FC236}">
                <a16:creationId xmlns:a16="http://schemas.microsoft.com/office/drawing/2014/main" id="{3A90D52D-D5EB-42FD-EC3F-E2C1D915D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9822" y="2562060"/>
            <a:ext cx="961633" cy="961633"/>
          </a:xfrm>
          <a:prstGeom prst="rect">
            <a:avLst/>
          </a:prstGeom>
        </p:spPr>
      </p:pic>
      <p:pic>
        <p:nvPicPr>
          <p:cNvPr id="7" name="Graphic 51" descr="Cat">
            <a:extLst>
              <a:ext uri="{FF2B5EF4-FFF2-40B4-BE49-F238E27FC236}">
                <a16:creationId xmlns:a16="http://schemas.microsoft.com/office/drawing/2014/main" id="{D4BDC213-9078-82B2-5C4E-3F087DD08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286" y="2532687"/>
            <a:ext cx="961633" cy="961633"/>
          </a:xfrm>
          <a:prstGeom prst="rect">
            <a:avLst/>
          </a:prstGeom>
        </p:spPr>
      </p:pic>
      <p:pic>
        <p:nvPicPr>
          <p:cNvPr id="8" name="Graphic 54" descr="Panda">
            <a:extLst>
              <a:ext uri="{FF2B5EF4-FFF2-40B4-BE49-F238E27FC236}">
                <a16:creationId xmlns:a16="http://schemas.microsoft.com/office/drawing/2014/main" id="{3CB118A9-4D27-B65A-0626-5A4059648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6733" y="2562060"/>
            <a:ext cx="961633" cy="961633"/>
          </a:xfrm>
          <a:prstGeom prst="rect">
            <a:avLst/>
          </a:prstGeom>
        </p:spPr>
      </p:pic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C7723886-7850-B287-FE3F-CF0744C61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335" y="2532686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576B97F8-5F5D-3F6D-1BDE-88C15A0CB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6295" y="2492635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4D8E5187-9E89-9419-B899-405C8C3A8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7667" y="2482924"/>
            <a:ext cx="961633" cy="961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14FF47-1C62-1A3C-BCBC-F9D2E3AA8C16}"/>
              </a:ext>
            </a:extLst>
          </p:cNvPr>
          <p:cNvSpPr txBox="1"/>
          <p:nvPr/>
        </p:nvSpPr>
        <p:spPr>
          <a:xfrm>
            <a:off x="10799384" y="2598002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/>
              <a:t>= 1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6C9AC-10E5-A524-C734-090F3558687F}"/>
              </a:ext>
            </a:extLst>
          </p:cNvPr>
          <p:cNvSpPr txBox="1"/>
          <p:nvPr/>
        </p:nvSpPr>
        <p:spPr>
          <a:xfrm>
            <a:off x="3461505" y="4534900"/>
            <a:ext cx="532974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err="1"/>
              <a:t>Number</a:t>
            </a:r>
            <a:r>
              <a:rPr lang="pl-PL" sz="2000"/>
              <a:t> of </a:t>
            </a:r>
            <a:r>
              <a:rPr lang="pl-PL" sz="2000" err="1"/>
              <a:t>swaps</a:t>
            </a:r>
            <a:r>
              <a:rPr lang="pl-PL" sz="2000"/>
              <a:t> of </a:t>
            </a:r>
            <a:r>
              <a:rPr lang="pl-PL" sz="2000" err="1"/>
              <a:t>adjacent</a:t>
            </a:r>
            <a:r>
              <a:rPr lang="pl-PL" sz="2000"/>
              <a:t> </a:t>
            </a:r>
            <a:r>
              <a:rPr lang="pl-PL" sz="2000" err="1"/>
              <a:t>candidates</a:t>
            </a:r>
            <a:r>
              <a:rPr lang="pl-PL" sz="2000"/>
              <a:t> </a:t>
            </a:r>
            <a:r>
              <a:rPr lang="pl-PL" sz="2000" err="1"/>
              <a:t>needed</a:t>
            </a:r>
            <a:r>
              <a:rPr lang="pl-PL" sz="2000"/>
              <a:t> to </a:t>
            </a:r>
            <a:r>
              <a:rPr lang="pl-PL" sz="2000" err="1"/>
              <a:t>transform</a:t>
            </a:r>
            <a:r>
              <a:rPr lang="pl-PL" sz="2000"/>
              <a:t> one </a:t>
            </a:r>
            <a:r>
              <a:rPr lang="pl-PL" sz="2000" err="1"/>
              <a:t>preference</a:t>
            </a:r>
            <a:r>
              <a:rPr lang="pl-PL" sz="2000"/>
              <a:t> order </a:t>
            </a:r>
            <a:r>
              <a:rPr lang="pl-PL" sz="2000" err="1"/>
              <a:t>into</a:t>
            </a:r>
            <a:r>
              <a:rPr lang="pl-PL" sz="2000"/>
              <a:t> the </a:t>
            </a:r>
            <a:r>
              <a:rPr lang="pl-PL" sz="2000" err="1"/>
              <a:t>other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2370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02695 0.0838 C 0.03255 0.10278 0.04088 0.11296 0.04974 0.11296 C 0.05976 0.11296 0.06784 0.10278 0.07344 0.0838 L 0.10052 0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564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60209E-18 L -0.02682 -0.10417 C -0.03242 -0.12778 -0.04089 -0.14028 -0.04961 -0.14028 C -0.05964 -0.14028 -0.06771 -0.12778 -0.07318 -0.10417 L -0.1 2.60209E-18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FC603B-3C79-93BC-27F7-7DEE7166617E}"/>
              </a:ext>
            </a:extLst>
          </p:cNvPr>
          <p:cNvSpPr txBox="1"/>
          <p:nvPr/>
        </p:nvSpPr>
        <p:spPr>
          <a:xfrm>
            <a:off x="10842926" y="1615212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/>
              <a:t>= 0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2E7106-45C6-120A-67FA-1DB09BAEFC77}"/>
              </a:ext>
            </a:extLst>
          </p:cNvPr>
          <p:cNvSpPr txBox="1"/>
          <p:nvPr/>
        </p:nvSpPr>
        <p:spPr>
          <a:xfrm>
            <a:off x="691670" y="1615214"/>
            <a:ext cx="10262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err="1"/>
              <a:t>d</a:t>
            </a:r>
            <a:r>
              <a:rPr lang="pl-PL" sz="4800" baseline="-25000" err="1"/>
              <a:t>swap</a:t>
            </a:r>
            <a:r>
              <a:rPr lang="pl-PL" sz="4800"/>
              <a:t>(                            ,                                )</a:t>
            </a:r>
            <a:endParaRPr lang="en-US" sz="4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D54F6-F02F-DAC0-F343-0250A72F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BC2D057C-3585-1217-1833-A92520E6BCF8}"/>
              </a:ext>
            </a:extLst>
          </p:cNvPr>
          <p:cNvSpPr txBox="1"/>
          <p:nvPr/>
        </p:nvSpPr>
        <p:spPr>
          <a:xfrm>
            <a:off x="3135957" y="1738328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5" name="pole tekstowe 6">
            <a:extLst>
              <a:ext uri="{FF2B5EF4-FFF2-40B4-BE49-F238E27FC236}">
                <a16:creationId xmlns:a16="http://schemas.microsoft.com/office/drawing/2014/main" id="{0CCC8CF1-D8A2-1081-FA87-738280D5440C}"/>
              </a:ext>
            </a:extLst>
          </p:cNvPr>
          <p:cNvSpPr txBox="1"/>
          <p:nvPr/>
        </p:nvSpPr>
        <p:spPr>
          <a:xfrm>
            <a:off x="7637511" y="1698276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6" name="Graphic 50" descr="Whale">
            <a:extLst>
              <a:ext uri="{FF2B5EF4-FFF2-40B4-BE49-F238E27FC236}">
                <a16:creationId xmlns:a16="http://schemas.microsoft.com/office/drawing/2014/main" id="{3A90D52D-D5EB-42FD-EC3F-E2C1D915D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3365" y="1579271"/>
            <a:ext cx="961633" cy="961633"/>
          </a:xfrm>
          <a:prstGeom prst="rect">
            <a:avLst/>
          </a:prstGeom>
        </p:spPr>
      </p:pic>
      <p:pic>
        <p:nvPicPr>
          <p:cNvPr id="7" name="Graphic 51" descr="Cat">
            <a:extLst>
              <a:ext uri="{FF2B5EF4-FFF2-40B4-BE49-F238E27FC236}">
                <a16:creationId xmlns:a16="http://schemas.microsoft.com/office/drawing/2014/main" id="{D4BDC213-9078-82B2-5C4E-3F087DD08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0937" y="1549893"/>
            <a:ext cx="961633" cy="961633"/>
          </a:xfrm>
          <a:prstGeom prst="rect">
            <a:avLst/>
          </a:prstGeom>
        </p:spPr>
      </p:pic>
      <p:pic>
        <p:nvPicPr>
          <p:cNvPr id="8" name="Graphic 54" descr="Panda">
            <a:extLst>
              <a:ext uri="{FF2B5EF4-FFF2-40B4-BE49-F238E27FC236}">
                <a16:creationId xmlns:a16="http://schemas.microsoft.com/office/drawing/2014/main" id="{3CB118A9-4D27-B65A-0626-5A4059648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3387" y="1552584"/>
            <a:ext cx="961633" cy="961633"/>
          </a:xfrm>
          <a:prstGeom prst="rect">
            <a:avLst/>
          </a:prstGeom>
        </p:spPr>
      </p:pic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C7723886-7850-B287-FE3F-CF0744C61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5878" y="1549897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576B97F8-5F5D-3F6D-1BDE-88C15A0CB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9838" y="1509846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4D8E5187-9E89-9419-B899-405C8C3A8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1210" y="1500135"/>
            <a:ext cx="961633" cy="9616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C6C9AC-10E5-A524-C734-090F3558687F}"/>
              </a:ext>
            </a:extLst>
          </p:cNvPr>
          <p:cNvSpPr txBox="1"/>
          <p:nvPr/>
        </p:nvSpPr>
        <p:spPr>
          <a:xfrm>
            <a:off x="3590276" y="2824309"/>
            <a:ext cx="532974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dirty="0" err="1"/>
              <a:t>Number</a:t>
            </a:r>
            <a:r>
              <a:rPr lang="pl-PL" sz="2000" dirty="0"/>
              <a:t> of </a:t>
            </a:r>
            <a:r>
              <a:rPr lang="pl-PL" sz="2000" dirty="0" err="1"/>
              <a:t>swaps</a:t>
            </a:r>
            <a:r>
              <a:rPr lang="pl-PL" sz="2000" dirty="0"/>
              <a:t> of </a:t>
            </a:r>
            <a:r>
              <a:rPr lang="pl-PL" sz="2000" dirty="0" err="1"/>
              <a:t>adjacent</a:t>
            </a:r>
            <a:r>
              <a:rPr lang="pl-PL" sz="2000" dirty="0"/>
              <a:t> </a:t>
            </a:r>
            <a:r>
              <a:rPr lang="pl-PL" sz="2000" dirty="0" err="1"/>
              <a:t>candidates</a:t>
            </a:r>
            <a:r>
              <a:rPr lang="pl-PL" sz="2000" dirty="0"/>
              <a:t> </a:t>
            </a:r>
            <a:r>
              <a:rPr lang="pl-PL" sz="2000" dirty="0" err="1"/>
              <a:t>needed</a:t>
            </a:r>
            <a:r>
              <a:rPr lang="pl-PL" sz="2000" dirty="0"/>
              <a:t> to </a:t>
            </a:r>
            <a:r>
              <a:rPr lang="pl-PL" sz="2000" dirty="0" err="1"/>
              <a:t>transform</a:t>
            </a:r>
            <a:r>
              <a:rPr lang="pl-PL" sz="2000" dirty="0"/>
              <a:t> one </a:t>
            </a:r>
            <a:r>
              <a:rPr lang="pl-PL" sz="2000" dirty="0" err="1"/>
              <a:t>preference</a:t>
            </a:r>
            <a:r>
              <a:rPr lang="pl-PL" sz="2000" dirty="0"/>
              <a:t> order </a:t>
            </a:r>
            <a:r>
              <a:rPr lang="pl-PL" sz="2000" dirty="0" err="1"/>
              <a:t>into</a:t>
            </a:r>
            <a:r>
              <a:rPr lang="pl-PL" sz="2000" dirty="0"/>
              <a:t> the </a:t>
            </a:r>
            <a:r>
              <a:rPr lang="pl-PL" sz="2000" dirty="0" err="1"/>
              <a:t>other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35AAE-8892-3C2F-B7BA-9EBBA9F9D987}"/>
              </a:ext>
            </a:extLst>
          </p:cNvPr>
          <p:cNvSpPr txBox="1"/>
          <p:nvPr/>
        </p:nvSpPr>
        <p:spPr>
          <a:xfrm>
            <a:off x="3590276" y="3716938"/>
            <a:ext cx="5329742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err="1"/>
              <a:t>Election</a:t>
            </a:r>
            <a:r>
              <a:rPr lang="pl-PL" sz="2000"/>
              <a:t> </a:t>
            </a:r>
            <a:r>
              <a:rPr lang="pl-PL" sz="2000" err="1"/>
              <a:t>microscope</a:t>
            </a:r>
            <a:r>
              <a:rPr lang="pl-PL" sz="2000"/>
              <a:t>:</a:t>
            </a:r>
          </a:p>
          <a:p>
            <a:pPr marL="457200" indent="-457200">
              <a:buAutoNum type="arabicPeriod"/>
            </a:pPr>
            <a:r>
              <a:rPr lang="pl-PL" sz="2000" err="1"/>
              <a:t>Generate</a:t>
            </a:r>
            <a:r>
              <a:rPr lang="pl-PL" sz="2000"/>
              <a:t> </a:t>
            </a:r>
            <a:r>
              <a:rPr lang="pl-PL" sz="2000" err="1"/>
              <a:t>an</a:t>
            </a:r>
            <a:r>
              <a:rPr lang="pl-PL" sz="2000"/>
              <a:t> </a:t>
            </a:r>
            <a:r>
              <a:rPr lang="pl-PL" sz="2000" err="1"/>
              <a:t>election</a:t>
            </a:r>
            <a:r>
              <a:rPr lang="pl-PL" sz="2000"/>
              <a:t> from a </a:t>
            </a:r>
            <a:r>
              <a:rPr lang="pl-PL" sz="2000" err="1"/>
              <a:t>statistical</a:t>
            </a:r>
            <a:r>
              <a:rPr lang="pl-PL" sz="2000"/>
              <a:t> </a:t>
            </a:r>
            <a:r>
              <a:rPr lang="pl-PL" sz="2000" err="1"/>
              <a:t>culture</a:t>
            </a:r>
            <a:endParaRPr lang="pl-PL" sz="2000"/>
          </a:p>
          <a:p>
            <a:pPr marL="457200" indent="-457200">
              <a:buAutoNum type="arabicPeriod"/>
            </a:pPr>
            <a:r>
              <a:rPr lang="pl-PL" sz="2000" err="1"/>
              <a:t>Compute</a:t>
            </a:r>
            <a:r>
              <a:rPr lang="pl-PL" sz="2000"/>
              <a:t> </a:t>
            </a:r>
            <a:r>
              <a:rPr lang="pl-PL" sz="2000" err="1"/>
              <a:t>swap</a:t>
            </a:r>
            <a:r>
              <a:rPr lang="pl-PL" sz="2000"/>
              <a:t> </a:t>
            </a:r>
            <a:r>
              <a:rPr lang="pl-PL" sz="2000" err="1"/>
              <a:t>distances</a:t>
            </a:r>
            <a:r>
              <a:rPr lang="pl-PL" sz="2000"/>
              <a:t> </a:t>
            </a:r>
            <a:r>
              <a:rPr lang="pl-PL" sz="2000" err="1"/>
              <a:t>between</a:t>
            </a:r>
            <a:r>
              <a:rPr lang="pl-PL" sz="2000"/>
              <a:t> </a:t>
            </a:r>
            <a:r>
              <a:rPr lang="pl-PL" sz="2000" err="1"/>
              <a:t>all</a:t>
            </a:r>
            <a:r>
              <a:rPr lang="pl-PL" sz="2000"/>
              <a:t> </a:t>
            </a:r>
            <a:r>
              <a:rPr lang="pl-PL" sz="2000" err="1"/>
              <a:t>pairs</a:t>
            </a:r>
            <a:r>
              <a:rPr lang="pl-PL" sz="2000"/>
              <a:t> of </a:t>
            </a:r>
            <a:r>
              <a:rPr lang="pl-PL" sz="2000" err="1"/>
              <a:t>votes</a:t>
            </a:r>
            <a:endParaRPr lang="pl-PL" sz="2000"/>
          </a:p>
          <a:p>
            <a:pPr marL="457200" indent="-457200">
              <a:buAutoNum type="arabicPeriod"/>
            </a:pPr>
            <a:r>
              <a:rPr lang="pl-PL" sz="2000" err="1"/>
              <a:t>Represent</a:t>
            </a:r>
            <a:r>
              <a:rPr lang="pl-PL" sz="2000"/>
              <a:t> </a:t>
            </a:r>
            <a:r>
              <a:rPr lang="pl-PL" sz="2000" err="1"/>
              <a:t>each</a:t>
            </a:r>
            <a:r>
              <a:rPr lang="pl-PL" sz="2000"/>
              <a:t> </a:t>
            </a:r>
            <a:r>
              <a:rPr lang="pl-PL" sz="2000" err="1"/>
              <a:t>vote</a:t>
            </a:r>
            <a:r>
              <a:rPr lang="pl-PL" sz="2000"/>
              <a:t> as a </a:t>
            </a:r>
            <a:r>
              <a:rPr lang="pl-PL" sz="2000" err="1"/>
              <a:t>dot</a:t>
            </a:r>
            <a:r>
              <a:rPr lang="pl-PL" sz="2000"/>
              <a:t> in 2D </a:t>
            </a:r>
            <a:r>
              <a:rPr lang="pl-PL" sz="2000" err="1"/>
              <a:t>space</a:t>
            </a:r>
            <a:r>
              <a:rPr lang="pl-PL" sz="2000"/>
              <a:t>, </a:t>
            </a:r>
            <a:r>
              <a:rPr lang="pl-PL" sz="2000" err="1"/>
              <a:t>so</a:t>
            </a:r>
            <a:r>
              <a:rPr lang="pl-PL" sz="2000"/>
              <a:t> </a:t>
            </a:r>
            <a:r>
              <a:rPr lang="pl-PL" sz="2000" err="1"/>
              <a:t>that</a:t>
            </a:r>
            <a:r>
              <a:rPr lang="pl-PL" sz="2000"/>
              <a:t> </a:t>
            </a:r>
            <a:r>
              <a:rPr lang="pl-PL" sz="2000" err="1"/>
              <a:t>Euclidean</a:t>
            </a:r>
            <a:r>
              <a:rPr lang="pl-PL" sz="2000"/>
              <a:t> </a:t>
            </a:r>
            <a:r>
              <a:rPr lang="pl-PL" sz="2000" err="1"/>
              <a:t>distances</a:t>
            </a:r>
            <a:r>
              <a:rPr lang="pl-PL" sz="2000"/>
              <a:t> </a:t>
            </a:r>
            <a:r>
              <a:rPr lang="pl-PL" sz="2000" err="1"/>
              <a:t>are</a:t>
            </a:r>
            <a:r>
              <a:rPr lang="pl-PL" sz="2000"/>
              <a:t> </a:t>
            </a:r>
            <a:r>
              <a:rPr lang="pl-PL" sz="2000" err="1"/>
              <a:t>similar</a:t>
            </a:r>
            <a:r>
              <a:rPr lang="pl-PL" sz="2000"/>
              <a:t> to the </a:t>
            </a:r>
            <a:r>
              <a:rPr lang="pl-PL" sz="2000" err="1"/>
              <a:t>swap</a:t>
            </a:r>
            <a:r>
              <a:rPr lang="pl-PL" sz="2000"/>
              <a:t> </a:t>
            </a:r>
            <a:r>
              <a:rPr lang="pl-PL" sz="2000" err="1"/>
              <a:t>distances</a:t>
            </a:r>
            <a:r>
              <a:rPr lang="pl-PL" sz="2000"/>
              <a:t> </a:t>
            </a:r>
            <a:r>
              <a:rPr lang="pl-PL" sz="2000">
                <a:sym typeface="Wingdings" panose="05000000000000000000" pitchFamily="2" charset="2"/>
              </a:rPr>
              <a:t> </a:t>
            </a:r>
            <a:r>
              <a:rPr lang="pl-PL" sz="2000" b="1">
                <a:sym typeface="Wingdings" panose="05000000000000000000" pitchFamily="2" charset="2"/>
              </a:rPr>
              <a:t>map!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21657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43E26F07-4186-4D0C-8E77-89B3E4722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6" y="200267"/>
            <a:ext cx="9340558" cy="2195840"/>
          </a:xfrm>
        </p:spPr>
        <p:txBody>
          <a:bodyPr anchor="t" anchorCtr="0">
            <a:normAutofit/>
          </a:bodyPr>
          <a:lstStyle/>
          <a:p>
            <a:pPr algn="l"/>
            <a:r>
              <a:rPr lang="pl-PL" sz="5400" b="1" dirty="0">
                <a:effectLst/>
              </a:rPr>
              <a:t>Using the Map of </a:t>
            </a:r>
            <a:r>
              <a:rPr lang="pl-PL" sz="5400" b="1" dirty="0" err="1">
                <a:effectLst/>
              </a:rPr>
              <a:t>Elections</a:t>
            </a:r>
            <a:br>
              <a:rPr lang="pl-PL" sz="5400" b="1" dirty="0">
                <a:effectLst/>
              </a:rPr>
            </a:br>
            <a:r>
              <a:rPr lang="pl-PL" sz="3600" b="1" dirty="0">
                <a:effectLst/>
              </a:rPr>
              <a:t>Piotr Faliszewski</a:t>
            </a:r>
            <a:endParaRPr lang="pl-PL" sz="900" dirty="0">
              <a:cs typeface="Aharoni" panose="020B0604020202020204" pitchFamily="2" charset="-79"/>
            </a:endParaRPr>
          </a:p>
        </p:txBody>
      </p:sp>
      <p:sp>
        <p:nvSpPr>
          <p:cNvPr id="5" name="pole tekstowe 5">
            <a:extLst>
              <a:ext uri="{FF2B5EF4-FFF2-40B4-BE49-F238E27FC236}">
                <a16:creationId xmlns:a16="http://schemas.microsoft.com/office/drawing/2014/main" id="{580B96AA-04AE-4DF2-83D2-4426695C8720}"/>
              </a:ext>
            </a:extLst>
          </p:cNvPr>
          <p:cNvSpPr txBox="1"/>
          <p:nvPr/>
        </p:nvSpPr>
        <p:spPr>
          <a:xfrm>
            <a:off x="2536572" y="4575221"/>
            <a:ext cx="161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+mj-lt"/>
              </a:rPr>
              <a:t>Piotr Skowron</a:t>
            </a:r>
          </a:p>
          <a:p>
            <a:r>
              <a:rPr lang="pl-PL" sz="1200" dirty="0">
                <a:latin typeface="+mj-lt"/>
              </a:rPr>
              <a:t>University of</a:t>
            </a:r>
          </a:p>
          <a:p>
            <a:r>
              <a:rPr lang="pl-PL" sz="1200" dirty="0" err="1">
                <a:latin typeface="+mj-lt"/>
              </a:rPr>
              <a:t>Warsaw</a:t>
            </a:r>
            <a:r>
              <a:rPr lang="pl-PL" sz="1200" dirty="0">
                <a:latin typeface="+mj-lt"/>
              </a:rPr>
              <a:t>, Poland</a:t>
            </a:r>
          </a:p>
        </p:txBody>
      </p:sp>
      <p:pic>
        <p:nvPicPr>
          <p:cNvPr id="6" name="Picture 14" descr="http://www.weizmann.ac.il/pages/sites/default/files/styles/people_picture/public/externals/f4a8a98688f4f74b848981532a21473c.jpg?itok=GKAwoZBH">
            <a:extLst>
              <a:ext uri="{FF2B5EF4-FFF2-40B4-BE49-F238E27FC236}">
                <a16:creationId xmlns:a16="http://schemas.microsoft.com/office/drawing/2014/main" id="{6A0BB12B-7878-4ED0-B6AF-308617F37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133" y="5227166"/>
            <a:ext cx="1040957" cy="13532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Znalezione obrazy dla zapytania arkadii slinko">
            <a:extLst>
              <a:ext uri="{FF2B5EF4-FFF2-40B4-BE49-F238E27FC236}">
                <a16:creationId xmlns:a16="http://schemas.microsoft.com/office/drawing/2014/main" id="{F99139F3-D11D-4048-B33F-717AAB92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3" y="5233231"/>
            <a:ext cx="972533" cy="13532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5">
            <a:extLst>
              <a:ext uri="{FF2B5EF4-FFF2-40B4-BE49-F238E27FC236}">
                <a16:creationId xmlns:a16="http://schemas.microsoft.com/office/drawing/2014/main" id="{4E2AB344-CDC8-4E51-873B-05579833E5E9}"/>
              </a:ext>
            </a:extLst>
          </p:cNvPr>
          <p:cNvSpPr txBox="1"/>
          <p:nvPr/>
        </p:nvSpPr>
        <p:spPr>
          <a:xfrm>
            <a:off x="5006108" y="4580480"/>
            <a:ext cx="161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+mj-lt"/>
              </a:rPr>
              <a:t>Arkadii </a:t>
            </a:r>
            <a:r>
              <a:rPr lang="pl-PL" sz="1200" b="1" dirty="0" err="1">
                <a:latin typeface="+mj-lt"/>
              </a:rPr>
              <a:t>Slinko</a:t>
            </a:r>
            <a:endParaRPr lang="pl-PL" sz="1200" b="1" dirty="0">
              <a:latin typeface="+mj-lt"/>
            </a:endParaRPr>
          </a:p>
          <a:p>
            <a:r>
              <a:rPr lang="pl-PL" sz="1200" dirty="0" err="1">
                <a:latin typeface="+mj-lt"/>
              </a:rPr>
              <a:t>Univ</a:t>
            </a:r>
            <a:r>
              <a:rPr lang="pl-PL" sz="1200" dirty="0">
                <a:latin typeface="+mj-lt"/>
              </a:rPr>
              <a:t>. of Auckland </a:t>
            </a:r>
            <a:br>
              <a:rPr lang="pl-PL" sz="1200" dirty="0">
                <a:latin typeface="+mj-lt"/>
              </a:rPr>
            </a:br>
            <a:r>
              <a:rPr lang="pl-PL" sz="1200" dirty="0">
                <a:latin typeface="+mj-lt"/>
              </a:rPr>
              <a:t>New </a:t>
            </a:r>
            <a:r>
              <a:rPr lang="pl-PL" sz="1200" dirty="0" err="1">
                <a:latin typeface="+mj-lt"/>
              </a:rPr>
              <a:t>Zealand</a:t>
            </a:r>
            <a:endParaRPr lang="pl-PL" sz="1200" dirty="0">
              <a:latin typeface="+mj-lt"/>
            </a:endParaRPr>
          </a:p>
        </p:txBody>
      </p:sp>
      <p:sp>
        <p:nvSpPr>
          <p:cNvPr id="9" name="pole tekstowe 5">
            <a:extLst>
              <a:ext uri="{FF2B5EF4-FFF2-40B4-BE49-F238E27FC236}">
                <a16:creationId xmlns:a16="http://schemas.microsoft.com/office/drawing/2014/main" id="{E3F1DF0C-E9E9-4F0C-8FF3-D126CA0DBF3D}"/>
              </a:ext>
            </a:extLst>
          </p:cNvPr>
          <p:cNvSpPr txBox="1"/>
          <p:nvPr/>
        </p:nvSpPr>
        <p:spPr>
          <a:xfrm>
            <a:off x="7736271" y="4560833"/>
            <a:ext cx="174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+mj-lt"/>
              </a:rPr>
              <a:t>Nimrod Talmon</a:t>
            </a:r>
          </a:p>
          <a:p>
            <a:r>
              <a:rPr lang="en-US" sz="1200" dirty="0">
                <a:latin typeface="+mj-lt"/>
              </a:rPr>
              <a:t>Ben-Gurion</a:t>
            </a:r>
            <a:r>
              <a:rPr lang="pl-PL" sz="12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Uni</a:t>
            </a:r>
            <a:r>
              <a:rPr lang="pl-PL" sz="1200" dirty="0">
                <a:latin typeface="+mj-lt"/>
              </a:rPr>
              <a:t>v.,</a:t>
            </a:r>
          </a:p>
          <a:p>
            <a:r>
              <a:rPr lang="en-US" sz="1200" dirty="0" err="1">
                <a:latin typeface="+mj-lt"/>
              </a:rPr>
              <a:t>Be’er</a:t>
            </a:r>
            <a:r>
              <a:rPr lang="en-US" sz="1200" dirty="0">
                <a:latin typeface="+mj-lt"/>
              </a:rPr>
              <a:t> Sheva, </a:t>
            </a:r>
            <a:r>
              <a:rPr lang="pl-PL" sz="1200" dirty="0" err="1">
                <a:latin typeface="+mj-lt"/>
              </a:rPr>
              <a:t>Israel</a:t>
            </a:r>
            <a:endParaRPr lang="pl-PL" sz="1200" dirty="0">
              <a:latin typeface="+mj-lt"/>
            </a:endParaRPr>
          </a:p>
        </p:txBody>
      </p:sp>
      <p:pic>
        <p:nvPicPr>
          <p:cNvPr id="10" name="Picture 4" descr="http://fpt.akt.tu-berlin.de/portrait/piotr-photo.png">
            <a:extLst>
              <a:ext uri="{FF2B5EF4-FFF2-40B4-BE49-F238E27FC236}">
                <a16:creationId xmlns:a16="http://schemas.microsoft.com/office/drawing/2014/main" id="{7E7793E9-050A-4C25-A13D-B0C4651FF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r="4553"/>
          <a:stretch/>
        </p:blipFill>
        <p:spPr bwMode="auto">
          <a:xfrm>
            <a:off x="2581272" y="5233231"/>
            <a:ext cx="998985" cy="13540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2.ii.uj.edu.pl/~szufa/img/profile.jpg">
            <a:extLst>
              <a:ext uri="{FF2B5EF4-FFF2-40B4-BE49-F238E27FC236}">
                <a16:creationId xmlns:a16="http://schemas.microsoft.com/office/drawing/2014/main" id="{3032F89E-AF23-45A4-95D4-A75D5C20B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465" y="5233231"/>
            <a:ext cx="1114436" cy="13532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e tekstowe 5">
            <a:extLst>
              <a:ext uri="{FF2B5EF4-FFF2-40B4-BE49-F238E27FC236}">
                <a16:creationId xmlns:a16="http://schemas.microsoft.com/office/drawing/2014/main" id="{43FD2DA3-E6FA-426A-8849-ACC40750FB87}"/>
              </a:ext>
            </a:extLst>
          </p:cNvPr>
          <p:cNvSpPr txBox="1"/>
          <p:nvPr/>
        </p:nvSpPr>
        <p:spPr>
          <a:xfrm>
            <a:off x="3667295" y="4594062"/>
            <a:ext cx="174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+mj-lt"/>
              </a:rPr>
              <a:t>Stanisław </a:t>
            </a:r>
            <a:r>
              <a:rPr lang="pl-PL" sz="1200" b="1" dirty="0" err="1">
                <a:latin typeface="+mj-lt"/>
              </a:rPr>
              <a:t>Szufa</a:t>
            </a:r>
            <a:endParaRPr lang="pl-PL" sz="1200" b="1" dirty="0">
              <a:latin typeface="+mj-lt"/>
            </a:endParaRPr>
          </a:p>
          <a:p>
            <a:r>
              <a:rPr lang="pl-PL" sz="1200" dirty="0" err="1">
                <a:latin typeface="+mj-lt"/>
              </a:rPr>
              <a:t>Jagiellonian</a:t>
            </a:r>
            <a:r>
              <a:rPr lang="pl-PL" sz="1200" dirty="0">
                <a:latin typeface="+mj-lt"/>
              </a:rPr>
              <a:t> </a:t>
            </a:r>
            <a:r>
              <a:rPr lang="pl-PL" sz="1200" dirty="0" err="1">
                <a:latin typeface="+mj-lt"/>
              </a:rPr>
              <a:t>Univ</a:t>
            </a:r>
            <a:r>
              <a:rPr lang="pl-PL" sz="1200" dirty="0">
                <a:latin typeface="+mj-lt"/>
              </a:rPr>
              <a:t>.</a:t>
            </a:r>
          </a:p>
          <a:p>
            <a:r>
              <a:rPr lang="pl-PL" sz="1200" dirty="0">
                <a:latin typeface="+mj-lt"/>
              </a:rPr>
              <a:t>Kraków, Poland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9A653F84-529C-4C91-8C4A-20A193D023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 b="1329"/>
          <a:stretch/>
        </p:blipFill>
        <p:spPr>
          <a:xfrm>
            <a:off x="6616726" y="3040692"/>
            <a:ext cx="1072440" cy="13540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pole tekstowe 5">
            <a:extLst>
              <a:ext uri="{FF2B5EF4-FFF2-40B4-BE49-F238E27FC236}">
                <a16:creationId xmlns:a16="http://schemas.microsoft.com/office/drawing/2014/main" id="{58A3E2E2-F968-497F-84C0-D87966F1C640}"/>
              </a:ext>
            </a:extLst>
          </p:cNvPr>
          <p:cNvSpPr txBox="1"/>
          <p:nvPr/>
        </p:nvSpPr>
        <p:spPr>
          <a:xfrm>
            <a:off x="6519607" y="2369755"/>
            <a:ext cx="161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Piotr Faliszewski</a:t>
            </a:r>
          </a:p>
          <a:p>
            <a:r>
              <a:rPr lang="pl-PL" sz="1200" dirty="0"/>
              <a:t>AGH University</a:t>
            </a:r>
            <a:br>
              <a:rPr lang="pl-PL" sz="1200" dirty="0"/>
            </a:br>
            <a:r>
              <a:rPr lang="pl-PL" sz="1200" dirty="0"/>
              <a:t>Poland</a:t>
            </a:r>
          </a:p>
        </p:txBody>
      </p:sp>
      <p:pic>
        <p:nvPicPr>
          <p:cNvPr id="1026" name="Picture 2" descr="Underline | Stable Roommate Problem with Diversity Preferences">
            <a:extLst>
              <a:ext uri="{FF2B5EF4-FFF2-40B4-BE49-F238E27FC236}">
                <a16:creationId xmlns:a16="http://schemas.microsoft.com/office/drawing/2014/main" id="{5083787D-349A-47E2-9A70-C12B1095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62" y="3056557"/>
            <a:ext cx="825366" cy="135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EB96A1F-DAE3-42BD-A29E-3B069EDEFA05}"/>
              </a:ext>
            </a:extLst>
          </p:cNvPr>
          <p:cNvSpPr txBox="1"/>
          <p:nvPr/>
        </p:nvSpPr>
        <p:spPr>
          <a:xfrm>
            <a:off x="201579" y="2397233"/>
            <a:ext cx="1347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Robert </a:t>
            </a:r>
            <a:r>
              <a:rPr lang="pl-PL" sz="1200" b="1" dirty="0" err="1"/>
              <a:t>Bredereck</a:t>
            </a:r>
            <a:endParaRPr lang="pl-PL" sz="1200" b="1" dirty="0"/>
          </a:p>
          <a:p>
            <a:r>
              <a:rPr lang="pl-PL" sz="1200" dirty="0"/>
              <a:t>TU </a:t>
            </a:r>
            <a:r>
              <a:rPr lang="pl-PL" sz="1200" dirty="0" err="1"/>
              <a:t>Clausthal</a:t>
            </a:r>
            <a:endParaRPr lang="pl-PL" sz="1200" dirty="0"/>
          </a:p>
          <a:p>
            <a:r>
              <a:rPr lang="pl-PL" sz="1200" dirty="0"/>
              <a:t>Germany</a:t>
            </a:r>
          </a:p>
        </p:txBody>
      </p:sp>
      <p:sp>
        <p:nvSpPr>
          <p:cNvPr id="3" name="pole tekstowe 4">
            <a:extLst>
              <a:ext uri="{FF2B5EF4-FFF2-40B4-BE49-F238E27FC236}">
                <a16:creationId xmlns:a16="http://schemas.microsoft.com/office/drawing/2014/main" id="{AD59C92F-76F4-428D-A562-094368BC1377}"/>
              </a:ext>
            </a:extLst>
          </p:cNvPr>
          <p:cNvSpPr txBox="1"/>
          <p:nvPr/>
        </p:nvSpPr>
        <p:spPr>
          <a:xfrm>
            <a:off x="176769" y="4560833"/>
            <a:ext cx="127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Rolf </a:t>
            </a:r>
            <a:r>
              <a:rPr lang="pl-PL" sz="1200" b="1" dirty="0" err="1"/>
              <a:t>Niedermeier</a:t>
            </a:r>
            <a:endParaRPr lang="pl-PL" sz="1200" b="1" dirty="0"/>
          </a:p>
          <a:p>
            <a:r>
              <a:rPr lang="pl-PL" sz="1200" dirty="0"/>
              <a:t>TU Berlin</a:t>
            </a:r>
          </a:p>
          <a:p>
            <a:r>
              <a:rPr lang="pl-PL" sz="1200" dirty="0"/>
              <a:t>Germany</a:t>
            </a:r>
          </a:p>
        </p:txBody>
      </p:sp>
      <p:pic>
        <p:nvPicPr>
          <p:cNvPr id="18" name="Picture 2" descr="Image result for robert bredereck">
            <a:extLst>
              <a:ext uri="{FF2B5EF4-FFF2-40B4-BE49-F238E27FC236}">
                <a16:creationId xmlns:a16="http://schemas.microsoft.com/office/drawing/2014/main" id="{63692BB5-3EB1-43B1-B742-52213D92E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3" y="3070139"/>
            <a:ext cx="1051030" cy="135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rolf niedermeier">
            <a:extLst>
              <a:ext uri="{FF2B5EF4-FFF2-40B4-BE49-F238E27FC236}">
                <a16:creationId xmlns:a16="http://schemas.microsoft.com/office/drawing/2014/main" id="{62D4CB07-6262-432A-BE2B-D1D32C516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9" y="5232187"/>
            <a:ext cx="1007964" cy="135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 tekstowe 4">
            <a:extLst>
              <a:ext uri="{FF2B5EF4-FFF2-40B4-BE49-F238E27FC236}">
                <a16:creationId xmlns:a16="http://schemas.microsoft.com/office/drawing/2014/main" id="{E7E95C1D-63BF-410C-A2A3-F01F23B33138}"/>
              </a:ext>
            </a:extLst>
          </p:cNvPr>
          <p:cNvSpPr txBox="1"/>
          <p:nvPr/>
        </p:nvSpPr>
        <p:spPr>
          <a:xfrm>
            <a:off x="1445792" y="2410226"/>
            <a:ext cx="126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/>
              <a:t>Niclas</a:t>
            </a:r>
            <a:r>
              <a:rPr lang="pl-PL" sz="1200" b="1" dirty="0"/>
              <a:t> </a:t>
            </a:r>
            <a:r>
              <a:rPr lang="pl-PL" sz="1200" b="1" dirty="0" err="1"/>
              <a:t>Boehmer</a:t>
            </a:r>
            <a:endParaRPr lang="pl-PL" sz="1200" b="1" dirty="0"/>
          </a:p>
          <a:p>
            <a:r>
              <a:rPr lang="pl-PL" sz="1200" dirty="0"/>
              <a:t>TU Berlin</a:t>
            </a:r>
          </a:p>
          <a:p>
            <a:r>
              <a:rPr lang="pl-PL" sz="1200" dirty="0"/>
              <a:t>Germany</a:t>
            </a:r>
          </a:p>
        </p:txBody>
      </p:sp>
      <p:pic>
        <p:nvPicPr>
          <p:cNvPr id="13" name="Picture 2" descr="Edith Elkind | Department of Computer Science">
            <a:extLst>
              <a:ext uri="{FF2B5EF4-FFF2-40B4-BE49-F238E27FC236}">
                <a16:creationId xmlns:a16="http://schemas.microsoft.com/office/drawing/2014/main" id="{D95B1129-B966-411C-9F38-1B6B92E6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59" y="3042438"/>
            <a:ext cx="1221681" cy="13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1E92287-31F6-4DC5-B539-12E306BB525F}"/>
              </a:ext>
            </a:extLst>
          </p:cNvPr>
          <p:cNvSpPr txBox="1"/>
          <p:nvPr/>
        </p:nvSpPr>
        <p:spPr>
          <a:xfrm>
            <a:off x="3766753" y="2403020"/>
            <a:ext cx="149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/>
              <a:t>Edith</a:t>
            </a:r>
            <a:r>
              <a:rPr lang="pl-PL" sz="1200" b="1" dirty="0"/>
              <a:t> </a:t>
            </a:r>
            <a:r>
              <a:rPr lang="pl-PL" sz="1200" b="1" dirty="0" err="1"/>
              <a:t>Elkind</a:t>
            </a:r>
            <a:endParaRPr lang="pl-PL" sz="1200" b="1" dirty="0"/>
          </a:p>
          <a:p>
            <a:r>
              <a:rPr lang="pl-PL" sz="1200" dirty="0"/>
              <a:t>University of Oxford</a:t>
            </a:r>
          </a:p>
          <a:p>
            <a:r>
              <a:rPr lang="pl-PL" sz="1200" dirty="0"/>
              <a:t>United </a:t>
            </a:r>
            <a:r>
              <a:rPr lang="pl-PL" sz="1200" dirty="0" err="1"/>
              <a:t>Kingdom</a:t>
            </a:r>
            <a:endParaRPr lang="pl-PL" sz="1200" dirty="0"/>
          </a:p>
        </p:txBody>
      </p:sp>
      <p:pic>
        <p:nvPicPr>
          <p:cNvPr id="1028" name="Picture 4" descr="Tomasz Wąs | MIMUW">
            <a:extLst>
              <a:ext uri="{FF2B5EF4-FFF2-40B4-BE49-F238E27FC236}">
                <a16:creationId xmlns:a16="http://schemas.microsoft.com/office/drawing/2014/main" id="{5D5A8A8D-7C1C-4246-9048-E44B61B1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635" y="5244560"/>
            <a:ext cx="1082880" cy="135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le tekstowe 5">
            <a:extLst>
              <a:ext uri="{FF2B5EF4-FFF2-40B4-BE49-F238E27FC236}">
                <a16:creationId xmlns:a16="http://schemas.microsoft.com/office/drawing/2014/main" id="{5434AD4E-028E-4EFC-A853-83B7CD075DA7}"/>
              </a:ext>
            </a:extLst>
          </p:cNvPr>
          <p:cNvSpPr txBox="1"/>
          <p:nvPr/>
        </p:nvSpPr>
        <p:spPr>
          <a:xfrm>
            <a:off x="8972842" y="4560833"/>
            <a:ext cx="117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+mj-lt"/>
              </a:rPr>
              <a:t>Tomasz Wąs</a:t>
            </a:r>
          </a:p>
          <a:p>
            <a:r>
              <a:rPr lang="pl-PL" sz="1200" dirty="0" err="1">
                <a:latin typeface="+mj-lt"/>
              </a:rPr>
              <a:t>Penn</a:t>
            </a:r>
            <a:r>
              <a:rPr lang="pl-PL" sz="1200" dirty="0">
                <a:latin typeface="+mj-lt"/>
              </a:rPr>
              <a:t> </a:t>
            </a:r>
            <a:r>
              <a:rPr lang="pl-PL" sz="1200" dirty="0" err="1">
                <a:latin typeface="+mj-lt"/>
              </a:rPr>
              <a:t>State</a:t>
            </a:r>
            <a:br>
              <a:rPr lang="pl-PL" sz="1200" dirty="0">
                <a:latin typeface="+mj-lt"/>
              </a:rPr>
            </a:br>
            <a:r>
              <a:rPr lang="pl-PL" sz="1200" dirty="0">
                <a:latin typeface="+mj-lt"/>
              </a:rPr>
              <a:t>USA</a:t>
            </a:r>
          </a:p>
        </p:txBody>
      </p:sp>
      <p:pic>
        <p:nvPicPr>
          <p:cNvPr id="1032" name="Picture 6" descr="Krzysztof SORNAT | research assistant professor | Doctor of Philosophy |  AGH University of Science and Technology in Kraków, Kraków | AGH | Faculty  of Computer Science, Electronics and Tellecommunications">
            <a:extLst>
              <a:ext uri="{FF2B5EF4-FFF2-40B4-BE49-F238E27FC236}">
                <a16:creationId xmlns:a16="http://schemas.microsoft.com/office/drawing/2014/main" id="{752E70FD-15A7-4B5E-871A-253446A5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13" y="5226811"/>
            <a:ext cx="1353600" cy="13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ole tekstowe 4">
            <a:extLst>
              <a:ext uri="{FF2B5EF4-FFF2-40B4-BE49-F238E27FC236}">
                <a16:creationId xmlns:a16="http://schemas.microsoft.com/office/drawing/2014/main" id="{03ECFBF9-AE70-4FD4-9DBD-E539D6357269}"/>
              </a:ext>
            </a:extLst>
          </p:cNvPr>
          <p:cNvSpPr txBox="1"/>
          <p:nvPr/>
        </p:nvSpPr>
        <p:spPr>
          <a:xfrm>
            <a:off x="6252678" y="4580455"/>
            <a:ext cx="161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Krzysztof </a:t>
            </a:r>
            <a:r>
              <a:rPr lang="pl-PL" sz="1200" b="1" dirty="0" err="1"/>
              <a:t>Sornat</a:t>
            </a:r>
            <a:endParaRPr lang="pl-PL" sz="1200" b="1" dirty="0"/>
          </a:p>
          <a:p>
            <a:r>
              <a:rPr lang="pl-PL" sz="1200" dirty="0"/>
              <a:t>AGH University</a:t>
            </a:r>
          </a:p>
          <a:p>
            <a:r>
              <a:rPr lang="pl-PL" sz="1200" dirty="0"/>
              <a:t>Poland &amp; </a:t>
            </a:r>
            <a:r>
              <a:rPr lang="pl-PL" sz="1200" dirty="0" err="1"/>
              <a:t>Switzerland</a:t>
            </a:r>
            <a:endParaRPr lang="pl-PL" sz="1200" dirty="0"/>
          </a:p>
        </p:txBody>
      </p:sp>
      <p:pic>
        <p:nvPicPr>
          <p:cNvPr id="29" name="Picture 2" descr="Łukasz Janeczko – Software Engineer – Samsung Electronics | LinkedIn">
            <a:extLst>
              <a:ext uri="{FF2B5EF4-FFF2-40B4-BE49-F238E27FC236}">
                <a16:creationId xmlns:a16="http://schemas.microsoft.com/office/drawing/2014/main" id="{9396FD0D-5C75-637F-0DA1-CA5B8A3C0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r="12235"/>
          <a:stretch/>
        </p:blipFill>
        <p:spPr bwMode="auto">
          <a:xfrm>
            <a:off x="7927511" y="3051146"/>
            <a:ext cx="1008000" cy="135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ole tekstowe 4">
            <a:extLst>
              <a:ext uri="{FF2B5EF4-FFF2-40B4-BE49-F238E27FC236}">
                <a16:creationId xmlns:a16="http://schemas.microsoft.com/office/drawing/2014/main" id="{110F0FDB-979E-AE61-2CF8-21D34A46122E}"/>
              </a:ext>
            </a:extLst>
          </p:cNvPr>
          <p:cNvSpPr txBox="1"/>
          <p:nvPr/>
        </p:nvSpPr>
        <p:spPr>
          <a:xfrm>
            <a:off x="7826429" y="2369754"/>
            <a:ext cx="127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Łukasz Janeczko</a:t>
            </a:r>
          </a:p>
          <a:p>
            <a:r>
              <a:rPr lang="pl-PL" sz="1200" dirty="0"/>
              <a:t>AGH University</a:t>
            </a:r>
          </a:p>
          <a:p>
            <a:r>
              <a:rPr lang="pl-PL" sz="1200" dirty="0"/>
              <a:t>Poland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B6759BD-3FD8-95BA-E2F9-415C890630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6572" y="3051146"/>
          <a:ext cx="1007238" cy="135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5" imgW="2409840" imgH="3238560" progId="PBrush">
                  <p:embed/>
                </p:oleObj>
              </mc:Choice>
              <mc:Fallback>
                <p:oleObj name="Bitmap Image" r:id="rId15" imgW="2409840" imgH="3238560" progId="PBrush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4B6759BD-3FD8-95BA-E2F9-415C890630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36572" y="3051146"/>
                        <a:ext cx="1007238" cy="13536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pole tekstowe 4">
            <a:extLst>
              <a:ext uri="{FF2B5EF4-FFF2-40B4-BE49-F238E27FC236}">
                <a16:creationId xmlns:a16="http://schemas.microsoft.com/office/drawing/2014/main" id="{09A058E2-6657-53EB-5B98-CE0C6FFCC4BA}"/>
              </a:ext>
            </a:extLst>
          </p:cNvPr>
          <p:cNvSpPr txBox="1"/>
          <p:nvPr/>
        </p:nvSpPr>
        <p:spPr>
          <a:xfrm>
            <a:off x="2512424" y="2404054"/>
            <a:ext cx="132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/>
              <a:t>Jin-Yi</a:t>
            </a:r>
            <a:r>
              <a:rPr lang="pl-PL" sz="1200" b="1" dirty="0"/>
              <a:t> </a:t>
            </a:r>
            <a:r>
              <a:rPr lang="pl-PL" sz="1200" b="1" dirty="0" err="1"/>
              <a:t>Cai</a:t>
            </a:r>
            <a:endParaRPr lang="pl-PL" sz="1200" b="1" dirty="0"/>
          </a:p>
          <a:p>
            <a:r>
              <a:rPr lang="pl-PL" sz="1200" dirty="0" err="1"/>
              <a:t>Univ</a:t>
            </a:r>
            <a:r>
              <a:rPr lang="pl-PL" sz="1200" dirty="0"/>
              <a:t>. of Wisconsin Madison, USA</a:t>
            </a:r>
          </a:p>
        </p:txBody>
      </p:sp>
      <p:sp>
        <p:nvSpPr>
          <p:cNvPr id="32" name="AutoShape 4">
            <a:extLst>
              <a:ext uri="{FF2B5EF4-FFF2-40B4-BE49-F238E27FC236}">
                <a16:creationId xmlns:a16="http://schemas.microsoft.com/office/drawing/2014/main" id="{E66795C9-14AE-4004-F811-A110ED2ED2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18736" y="440943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461074A-19C9-6291-7B21-0F8F3C790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189" y="3042438"/>
            <a:ext cx="1015200" cy="1353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pole tekstowe 4">
            <a:extLst>
              <a:ext uri="{FF2B5EF4-FFF2-40B4-BE49-F238E27FC236}">
                <a16:creationId xmlns:a16="http://schemas.microsoft.com/office/drawing/2014/main" id="{0BDC153E-81A3-32AF-FFAF-2A3C0380C624}"/>
              </a:ext>
            </a:extLst>
          </p:cNvPr>
          <p:cNvSpPr txBox="1"/>
          <p:nvPr/>
        </p:nvSpPr>
        <p:spPr>
          <a:xfrm>
            <a:off x="5309809" y="2404800"/>
            <a:ext cx="132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Austen Z. Fan</a:t>
            </a:r>
          </a:p>
          <a:p>
            <a:r>
              <a:rPr lang="pl-PL" sz="1200" dirty="0" err="1"/>
              <a:t>Univ</a:t>
            </a:r>
            <a:r>
              <a:rPr lang="pl-PL" sz="1200" dirty="0"/>
              <a:t>. of Wisconsin Madison, USA</a:t>
            </a:r>
          </a:p>
        </p:txBody>
      </p:sp>
      <p:sp>
        <p:nvSpPr>
          <p:cNvPr id="38" name="AutoShape 10" descr="Andrzej Kaczmarczyk Personal Webpage">
            <a:extLst>
              <a:ext uri="{FF2B5EF4-FFF2-40B4-BE49-F238E27FC236}">
                <a16:creationId xmlns:a16="http://schemas.microsoft.com/office/drawing/2014/main" id="{9912F823-0717-ED83-9643-0D4259365B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BA166C4-9727-6D01-90C4-F72A51CBC6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4634" y="5233648"/>
            <a:ext cx="1014770" cy="1353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0" name="pole tekstowe 5">
            <a:extLst>
              <a:ext uri="{FF2B5EF4-FFF2-40B4-BE49-F238E27FC236}">
                <a16:creationId xmlns:a16="http://schemas.microsoft.com/office/drawing/2014/main" id="{1AB87659-941F-9DD3-F198-6DC3722DB9B5}"/>
              </a:ext>
            </a:extLst>
          </p:cNvPr>
          <p:cNvSpPr txBox="1"/>
          <p:nvPr/>
        </p:nvSpPr>
        <p:spPr>
          <a:xfrm>
            <a:off x="1372815" y="4574324"/>
            <a:ext cx="161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Andrzej </a:t>
            </a:r>
            <a:r>
              <a:rPr lang="pl-PL" sz="1200" b="1" dirty="0" err="1"/>
              <a:t>Kaczmar</a:t>
            </a:r>
            <a:r>
              <a:rPr lang="pl-PL" sz="1200" b="1" dirty="0"/>
              <a:t>-</a:t>
            </a:r>
            <a:br>
              <a:rPr lang="pl-PL" sz="1200" b="1" dirty="0"/>
            </a:br>
            <a:r>
              <a:rPr lang="pl-PL" sz="1200" b="1" dirty="0" err="1"/>
              <a:t>czyk</a:t>
            </a:r>
            <a:r>
              <a:rPr lang="pl-PL" sz="1200" b="1" dirty="0"/>
              <a:t>, </a:t>
            </a:r>
            <a:r>
              <a:rPr lang="pl-PL" sz="1200" dirty="0"/>
              <a:t>AGH </a:t>
            </a:r>
            <a:r>
              <a:rPr lang="pl-PL" sz="1200" dirty="0" err="1"/>
              <a:t>Univ</a:t>
            </a:r>
            <a:r>
              <a:rPr lang="pl-PL" sz="1200" dirty="0"/>
              <a:t>.</a:t>
            </a:r>
            <a:br>
              <a:rPr lang="pl-PL" sz="1200" dirty="0"/>
            </a:br>
            <a:r>
              <a:rPr lang="pl-PL" sz="1200" dirty="0"/>
              <a:t>Poland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83CC3C2-E833-4A90-78CF-C00B6F5FBA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23536" y="72286"/>
          <a:ext cx="1553554" cy="727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9" imgW="1933560" imgH="905040" progId="PBrush">
                  <p:embed/>
                </p:oleObj>
              </mc:Choice>
              <mc:Fallback>
                <p:oleObj name="Bitmap Image" r:id="rId19" imgW="1933560" imgH="905040" progId="PBrush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983CC3C2-E833-4A90-78CF-C00B6F5FBA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523536" y="72286"/>
                        <a:ext cx="1553554" cy="727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645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760D-9CE0-F711-29F8-3675E6EF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703933" cy="1101334"/>
          </a:xfrm>
        </p:spPr>
        <p:txBody>
          <a:bodyPr>
            <a:normAutofit/>
          </a:bodyPr>
          <a:lstStyle/>
          <a:p>
            <a:pPr algn="ctr"/>
            <a:r>
              <a:rPr lang="pl-PL" sz="5400"/>
              <a:t>The Map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80876-7B69-6E3C-4A41-D8D5AE638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32" y="1566154"/>
            <a:ext cx="4572000" cy="4476832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We </a:t>
            </a:r>
            <a:r>
              <a:rPr lang="pl-PL" err="1"/>
              <a:t>have</a:t>
            </a:r>
            <a:r>
              <a:rPr lang="pl-PL"/>
              <a:t> </a:t>
            </a:r>
            <a:r>
              <a:rPr lang="pl-PL" err="1"/>
              <a:t>some</a:t>
            </a:r>
            <a:r>
              <a:rPr lang="pl-PL"/>
              <a:t> </a:t>
            </a:r>
            <a:r>
              <a:rPr lang="pl-PL" err="1"/>
              <a:t>objects</a:t>
            </a:r>
            <a:r>
              <a:rPr lang="pl-PL"/>
              <a:t>: </a:t>
            </a:r>
          </a:p>
          <a:p>
            <a:pPr marL="0" indent="0">
              <a:buNone/>
            </a:pPr>
            <a:r>
              <a:rPr lang="pl-PL" i="1"/>
              <a:t>	a, b, c, d ,e</a:t>
            </a:r>
          </a:p>
          <a:p>
            <a:pPr marL="0" indent="0">
              <a:buNone/>
            </a:pPr>
            <a:r>
              <a:rPr lang="pl-PL"/>
              <a:t>We (</a:t>
            </a:r>
            <a:r>
              <a:rPr lang="pl-PL" err="1"/>
              <a:t>somehow</a:t>
            </a:r>
            <a:r>
              <a:rPr lang="pl-PL"/>
              <a:t>) </a:t>
            </a:r>
            <a:r>
              <a:rPr lang="pl-PL" err="1"/>
              <a:t>know</a:t>
            </a:r>
            <a:r>
              <a:rPr lang="pl-PL"/>
              <a:t> the </a:t>
            </a:r>
            <a:r>
              <a:rPr lang="pl-PL" err="1"/>
              <a:t>distances</a:t>
            </a:r>
            <a:r>
              <a:rPr lang="pl-PL"/>
              <a:t> </a:t>
            </a:r>
            <a:r>
              <a:rPr lang="pl-PL" err="1"/>
              <a:t>between</a:t>
            </a:r>
            <a:r>
              <a:rPr lang="pl-PL"/>
              <a:t> </a:t>
            </a:r>
            <a:r>
              <a:rPr lang="pl-PL" err="1"/>
              <a:t>each</a:t>
            </a:r>
            <a:r>
              <a:rPr lang="pl-PL"/>
              <a:t> </a:t>
            </a:r>
            <a:r>
              <a:rPr lang="pl-PL" err="1"/>
              <a:t>pair</a:t>
            </a:r>
            <a:endParaRPr lang="pl-PL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5DA7A93-B19B-CDC9-8A28-FD8BB66BC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2890" y="3804570"/>
          <a:ext cx="2530475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529720" imgH="2362320" progId="PBrush">
                  <p:embed/>
                </p:oleObj>
              </mc:Choice>
              <mc:Fallback>
                <p:oleObj name="Bitmap Image" r:id="rId2" imgW="2529720" imgH="2362320" progId="PBrus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5DA7A93-B19B-CDC9-8A28-FD8BB66BC4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2890" y="3804570"/>
                        <a:ext cx="2530475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84888D-CBA1-07CF-454A-4F3E8977F36F}"/>
              </a:ext>
            </a:extLst>
          </p:cNvPr>
          <p:cNvCxnSpPr>
            <a:cxnSpLocks/>
          </p:cNvCxnSpPr>
          <p:nvPr/>
        </p:nvCxnSpPr>
        <p:spPr>
          <a:xfrm>
            <a:off x="5350213" y="1566154"/>
            <a:ext cx="0" cy="5122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ED506D-D39C-1024-A37E-C86465ED8968}"/>
              </a:ext>
            </a:extLst>
          </p:cNvPr>
          <p:cNvSpPr txBox="1">
            <a:spLocks/>
          </p:cNvSpPr>
          <p:nvPr/>
        </p:nvSpPr>
        <p:spPr>
          <a:xfrm>
            <a:off x="5754889" y="1566154"/>
            <a:ext cx="6151163" cy="583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err="1"/>
              <a:t>Can</a:t>
            </a:r>
            <a:r>
              <a:rPr lang="pl-PL"/>
              <a:t> we </a:t>
            </a:r>
            <a:r>
              <a:rPr lang="pl-PL" err="1"/>
              <a:t>arrange</a:t>
            </a:r>
            <a:r>
              <a:rPr lang="pl-PL"/>
              <a:t> </a:t>
            </a:r>
            <a:r>
              <a:rPr lang="pl-PL" err="1"/>
              <a:t>them</a:t>
            </a:r>
            <a:r>
              <a:rPr lang="pl-PL"/>
              <a:t> in 2D </a:t>
            </a:r>
            <a:r>
              <a:rPr lang="pl-PL" err="1"/>
              <a:t>space</a:t>
            </a:r>
            <a:r>
              <a:rPr lang="pl-PL"/>
              <a:t>?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E7DFC0C-4333-D717-9D3E-864E7D4205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5835" y="2339453"/>
          <a:ext cx="1836737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836360" imgH="1866960" progId="PBrush">
                  <p:embed/>
                </p:oleObj>
              </mc:Choice>
              <mc:Fallback>
                <p:oleObj name="Bitmap Image" r:id="rId4" imgW="1836360" imgH="1866960" progId="PBrus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E7DFC0C-4333-D717-9D3E-864E7D420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5835" y="2339453"/>
                        <a:ext cx="1836737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B94F617-1A1A-2B93-CAE3-F2915156DC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7274" y="2149311"/>
          <a:ext cx="1935163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935360" imgH="2118240" progId="PBrush">
                  <p:embed/>
                </p:oleObj>
              </mc:Choice>
              <mc:Fallback>
                <p:oleObj name="Bitmap Image" r:id="rId6" imgW="1935360" imgH="2118240" progId="PBrus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B94F617-1A1A-2B93-CAE3-F2915156DC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17274" y="2149311"/>
                        <a:ext cx="1935163" cy="211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146A201-2952-AF2E-D040-E1EBBF6180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12035" y="4669876"/>
          <a:ext cx="1760537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760400" imgH="1790640" progId="PBrush">
                  <p:embed/>
                </p:oleObj>
              </mc:Choice>
              <mc:Fallback>
                <p:oleObj name="Bitmap Image" r:id="rId8" imgW="1760400" imgH="1790640" progId="PBrus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46A201-2952-AF2E-D040-E1EBBF6180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12035" y="4669876"/>
                        <a:ext cx="1760537" cy="179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992F6E1-FA41-C44B-F146-C6C7C32A27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7274" y="4837357"/>
          <a:ext cx="1782763" cy="145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1783080" imgH="1455480" progId="PBrush">
                  <p:embed/>
                </p:oleObj>
              </mc:Choice>
              <mc:Fallback>
                <p:oleObj name="Bitmap Image" r:id="rId10" imgW="1783080" imgH="1455480" progId="PBrus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992F6E1-FA41-C44B-F146-C6C7C32A27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17274" y="4837357"/>
                        <a:ext cx="1782763" cy="1455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B9FDEADD-B6C2-DE5F-91C9-2E4D8DAC4675}"/>
              </a:ext>
            </a:extLst>
          </p:cNvPr>
          <p:cNvSpPr/>
          <p:nvPr/>
        </p:nvSpPr>
        <p:spPr>
          <a:xfrm>
            <a:off x="8490859" y="2149310"/>
            <a:ext cx="2283955" cy="2247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135B0B-FA07-8811-61BB-CBA943CC3DB3}"/>
              </a:ext>
            </a:extLst>
          </p:cNvPr>
          <p:cNvSpPr/>
          <p:nvPr/>
        </p:nvSpPr>
        <p:spPr>
          <a:xfrm>
            <a:off x="8490859" y="4441635"/>
            <a:ext cx="2283955" cy="2247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597FB-CDFC-E475-40FA-2FC7A0649813}"/>
              </a:ext>
            </a:extLst>
          </p:cNvPr>
          <p:cNvSpPr/>
          <p:nvPr/>
        </p:nvSpPr>
        <p:spPr>
          <a:xfrm>
            <a:off x="6168531" y="2149310"/>
            <a:ext cx="2283955" cy="2247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163B11-B770-D075-6F81-AB7A0F18FA98}"/>
              </a:ext>
            </a:extLst>
          </p:cNvPr>
          <p:cNvSpPr/>
          <p:nvPr/>
        </p:nvSpPr>
        <p:spPr>
          <a:xfrm>
            <a:off x="6163318" y="4441635"/>
            <a:ext cx="2283955" cy="2247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9C91C-C1D0-E2DC-8138-1120DC9C7AE8}"/>
              </a:ext>
            </a:extLst>
          </p:cNvPr>
          <p:cNvSpPr txBox="1"/>
          <p:nvPr/>
        </p:nvSpPr>
        <p:spPr>
          <a:xfrm>
            <a:off x="5763856" y="209667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(1)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A16D0-F239-8657-76D7-36E6E688AD76}"/>
              </a:ext>
            </a:extLst>
          </p:cNvPr>
          <p:cNvSpPr txBox="1"/>
          <p:nvPr/>
        </p:nvSpPr>
        <p:spPr>
          <a:xfrm>
            <a:off x="10774814" y="439199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(4)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00A8FB-185F-B5AF-F24B-CB16774B3129}"/>
              </a:ext>
            </a:extLst>
          </p:cNvPr>
          <p:cNvSpPr txBox="1"/>
          <p:nvPr/>
        </p:nvSpPr>
        <p:spPr>
          <a:xfrm>
            <a:off x="5752975" y="443016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(3)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0E73F8-86E9-ADF2-82A5-F4D7F3288AA8}"/>
              </a:ext>
            </a:extLst>
          </p:cNvPr>
          <p:cNvSpPr txBox="1"/>
          <p:nvPr/>
        </p:nvSpPr>
        <p:spPr>
          <a:xfrm>
            <a:off x="10805053" y="209667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6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5" grpId="0"/>
      <p:bldP spid="12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760D-9CE0-F711-29F8-3675E6EF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703933" cy="1101334"/>
          </a:xfrm>
        </p:spPr>
        <p:txBody>
          <a:bodyPr>
            <a:normAutofit/>
          </a:bodyPr>
          <a:lstStyle/>
          <a:p>
            <a:pPr algn="ctr"/>
            <a:r>
              <a:rPr lang="pl-PL" sz="5400"/>
              <a:t>The Map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80876-7B69-6E3C-4A41-D8D5AE638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32" y="1566154"/>
            <a:ext cx="4572000" cy="4476832"/>
          </a:xfrm>
        </p:spPr>
        <p:txBody>
          <a:bodyPr/>
          <a:lstStyle/>
          <a:p>
            <a:pPr marL="0" indent="0">
              <a:buNone/>
            </a:pPr>
            <a:r>
              <a:rPr lang="pl-PL"/>
              <a:t>We </a:t>
            </a:r>
            <a:r>
              <a:rPr lang="pl-PL" err="1"/>
              <a:t>have</a:t>
            </a:r>
            <a:r>
              <a:rPr lang="pl-PL"/>
              <a:t> </a:t>
            </a:r>
            <a:r>
              <a:rPr lang="pl-PL" err="1"/>
              <a:t>some</a:t>
            </a:r>
            <a:r>
              <a:rPr lang="pl-PL"/>
              <a:t> </a:t>
            </a:r>
            <a:r>
              <a:rPr lang="pl-PL" err="1"/>
              <a:t>objects</a:t>
            </a:r>
            <a:r>
              <a:rPr lang="pl-PL"/>
              <a:t>: </a:t>
            </a:r>
          </a:p>
          <a:p>
            <a:pPr marL="0" indent="0">
              <a:buNone/>
            </a:pPr>
            <a:r>
              <a:rPr lang="pl-PL" i="1"/>
              <a:t>	a, b, c, d ,e</a:t>
            </a:r>
          </a:p>
          <a:p>
            <a:pPr marL="0" indent="0">
              <a:buNone/>
            </a:pPr>
            <a:r>
              <a:rPr lang="pl-PL"/>
              <a:t>We (</a:t>
            </a:r>
            <a:r>
              <a:rPr lang="pl-PL" err="1"/>
              <a:t>somehow</a:t>
            </a:r>
            <a:r>
              <a:rPr lang="pl-PL"/>
              <a:t>) </a:t>
            </a:r>
            <a:r>
              <a:rPr lang="pl-PL" err="1"/>
              <a:t>know</a:t>
            </a:r>
            <a:r>
              <a:rPr lang="pl-PL"/>
              <a:t> the </a:t>
            </a:r>
            <a:r>
              <a:rPr lang="pl-PL" err="1"/>
              <a:t>distances</a:t>
            </a:r>
            <a:r>
              <a:rPr lang="pl-PL"/>
              <a:t> </a:t>
            </a:r>
            <a:r>
              <a:rPr lang="pl-PL" err="1"/>
              <a:t>between</a:t>
            </a:r>
            <a:r>
              <a:rPr lang="pl-PL"/>
              <a:t> </a:t>
            </a:r>
            <a:r>
              <a:rPr lang="pl-PL" err="1"/>
              <a:t>each</a:t>
            </a:r>
            <a:r>
              <a:rPr lang="pl-PL"/>
              <a:t> </a:t>
            </a:r>
            <a:r>
              <a:rPr lang="pl-PL" err="1"/>
              <a:t>pair</a:t>
            </a:r>
            <a:endParaRPr lang="pl-PL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5DA7A93-B19B-CDC9-8A28-FD8BB66BC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2890" y="3804570"/>
          <a:ext cx="2530475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529720" imgH="2362320" progId="PBrush">
                  <p:embed/>
                </p:oleObj>
              </mc:Choice>
              <mc:Fallback>
                <p:oleObj name="Bitmap Image" r:id="rId2" imgW="2529720" imgH="2362320" progId="PBrus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5DA7A93-B19B-CDC9-8A28-FD8BB66BC4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2890" y="3804570"/>
                        <a:ext cx="2530475" cy="236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84888D-CBA1-07CF-454A-4F3E8977F36F}"/>
              </a:ext>
            </a:extLst>
          </p:cNvPr>
          <p:cNvCxnSpPr>
            <a:cxnSpLocks/>
          </p:cNvCxnSpPr>
          <p:nvPr/>
        </p:nvCxnSpPr>
        <p:spPr>
          <a:xfrm>
            <a:off x="5350213" y="1566154"/>
            <a:ext cx="0" cy="5122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ED506D-D39C-1024-A37E-C86465ED8968}"/>
              </a:ext>
            </a:extLst>
          </p:cNvPr>
          <p:cNvSpPr txBox="1">
            <a:spLocks/>
          </p:cNvSpPr>
          <p:nvPr/>
        </p:nvSpPr>
        <p:spPr>
          <a:xfrm>
            <a:off x="5754889" y="1566154"/>
            <a:ext cx="6151163" cy="583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err="1"/>
              <a:t>Can</a:t>
            </a:r>
            <a:r>
              <a:rPr lang="pl-PL"/>
              <a:t> we </a:t>
            </a:r>
            <a:r>
              <a:rPr lang="pl-PL" err="1"/>
              <a:t>arrange</a:t>
            </a:r>
            <a:r>
              <a:rPr lang="pl-PL"/>
              <a:t> </a:t>
            </a:r>
            <a:r>
              <a:rPr lang="pl-PL" err="1"/>
              <a:t>them</a:t>
            </a:r>
            <a:r>
              <a:rPr lang="pl-PL"/>
              <a:t> in 2D </a:t>
            </a:r>
            <a:r>
              <a:rPr lang="pl-PL" err="1"/>
              <a:t>space</a:t>
            </a:r>
            <a:r>
              <a:rPr lang="pl-PL"/>
              <a:t>?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E7DFC0C-4333-D717-9D3E-864E7D4205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5835" y="2339453"/>
          <a:ext cx="1836737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836360" imgH="1866960" progId="PBrush">
                  <p:embed/>
                </p:oleObj>
              </mc:Choice>
              <mc:Fallback>
                <p:oleObj name="Bitmap Image" r:id="rId4" imgW="1836360" imgH="1866960" progId="PBrus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E7DFC0C-4333-D717-9D3E-864E7D4205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5835" y="2339453"/>
                        <a:ext cx="1836737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B94F617-1A1A-2B93-CAE3-F2915156DC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7274" y="2149311"/>
          <a:ext cx="1935163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935360" imgH="2118240" progId="PBrush">
                  <p:embed/>
                </p:oleObj>
              </mc:Choice>
              <mc:Fallback>
                <p:oleObj name="Bitmap Image" r:id="rId6" imgW="1935360" imgH="2118240" progId="PBrus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B94F617-1A1A-2B93-CAE3-F2915156DC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17274" y="2149311"/>
                        <a:ext cx="1935163" cy="211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146A201-2952-AF2E-D040-E1EBBF6180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12035" y="4669876"/>
          <a:ext cx="1760537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760400" imgH="1790640" progId="PBrush">
                  <p:embed/>
                </p:oleObj>
              </mc:Choice>
              <mc:Fallback>
                <p:oleObj name="Bitmap Image" r:id="rId8" imgW="1760400" imgH="1790640" progId="PBrus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146A201-2952-AF2E-D040-E1EBBF6180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12035" y="4669876"/>
                        <a:ext cx="1760537" cy="179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992F6E1-FA41-C44B-F146-C6C7C32A27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7274" y="4837357"/>
          <a:ext cx="1782763" cy="145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1783080" imgH="1455480" progId="PBrush">
                  <p:embed/>
                </p:oleObj>
              </mc:Choice>
              <mc:Fallback>
                <p:oleObj name="Bitmap Image" r:id="rId10" imgW="1783080" imgH="1455480" progId="PBrus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992F6E1-FA41-C44B-F146-C6C7C32A27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17274" y="4837357"/>
                        <a:ext cx="1782763" cy="1455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B9FDEADD-B6C2-DE5F-91C9-2E4D8DAC4675}"/>
              </a:ext>
            </a:extLst>
          </p:cNvPr>
          <p:cNvSpPr/>
          <p:nvPr/>
        </p:nvSpPr>
        <p:spPr>
          <a:xfrm>
            <a:off x="8490859" y="2149310"/>
            <a:ext cx="2283955" cy="224718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135B0B-FA07-8811-61BB-CBA943CC3DB3}"/>
              </a:ext>
            </a:extLst>
          </p:cNvPr>
          <p:cNvSpPr/>
          <p:nvPr/>
        </p:nvSpPr>
        <p:spPr>
          <a:xfrm>
            <a:off x="8490859" y="4441635"/>
            <a:ext cx="2283955" cy="2247185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597FB-CDFC-E475-40FA-2FC7A0649813}"/>
              </a:ext>
            </a:extLst>
          </p:cNvPr>
          <p:cNvSpPr/>
          <p:nvPr/>
        </p:nvSpPr>
        <p:spPr>
          <a:xfrm>
            <a:off x="6168531" y="2149310"/>
            <a:ext cx="2283955" cy="2247185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163B11-B770-D075-6F81-AB7A0F18FA98}"/>
              </a:ext>
            </a:extLst>
          </p:cNvPr>
          <p:cNvSpPr/>
          <p:nvPr/>
        </p:nvSpPr>
        <p:spPr>
          <a:xfrm>
            <a:off x="6163318" y="4441635"/>
            <a:ext cx="2283955" cy="2247185"/>
          </a:xfrm>
          <a:prstGeom prst="rect">
            <a:avLst/>
          </a:prstGeom>
          <a:solidFill>
            <a:srgbClr val="FF0000">
              <a:alpha val="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9F3DB-8058-AE94-CF82-1374E008A42A}"/>
              </a:ext>
            </a:extLst>
          </p:cNvPr>
          <p:cNvSpPr txBox="1"/>
          <p:nvPr/>
        </p:nvSpPr>
        <p:spPr>
          <a:xfrm>
            <a:off x="5763856" y="209667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(1)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066BCE-6BD0-FFA2-818E-21F985BA9B8B}"/>
              </a:ext>
            </a:extLst>
          </p:cNvPr>
          <p:cNvSpPr txBox="1"/>
          <p:nvPr/>
        </p:nvSpPr>
        <p:spPr>
          <a:xfrm>
            <a:off x="10774814" y="439199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(4)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BC35F-FD5E-D151-689A-966F6840D5BD}"/>
              </a:ext>
            </a:extLst>
          </p:cNvPr>
          <p:cNvSpPr txBox="1"/>
          <p:nvPr/>
        </p:nvSpPr>
        <p:spPr>
          <a:xfrm>
            <a:off x="5752975" y="443016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(3)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FC932B-7662-4577-B037-92578E8EC40C}"/>
              </a:ext>
            </a:extLst>
          </p:cNvPr>
          <p:cNvSpPr txBox="1"/>
          <p:nvPr/>
        </p:nvSpPr>
        <p:spPr>
          <a:xfrm>
            <a:off x="10805053" y="209667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30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760D-9CE0-F711-29F8-3675E6EF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703933" cy="1101334"/>
          </a:xfrm>
        </p:spPr>
        <p:txBody>
          <a:bodyPr>
            <a:normAutofit/>
          </a:bodyPr>
          <a:lstStyle/>
          <a:p>
            <a:pPr algn="ctr"/>
            <a:r>
              <a:rPr lang="pl-PL" sz="5400"/>
              <a:t>The Map Idea: </a:t>
            </a:r>
            <a:r>
              <a:rPr lang="pl-PL" sz="5400" err="1"/>
              <a:t>Sometimes</a:t>
            </a:r>
            <a:r>
              <a:rPr lang="pl-PL" sz="5400"/>
              <a:t> </a:t>
            </a:r>
            <a:r>
              <a:rPr lang="pl-PL" sz="5400" err="1"/>
              <a:t>You</a:t>
            </a:r>
            <a:r>
              <a:rPr lang="pl-PL" sz="5400"/>
              <a:t> </a:t>
            </a:r>
            <a:r>
              <a:rPr lang="pl-PL" sz="5400" err="1"/>
              <a:t>Fail</a:t>
            </a:r>
            <a:endParaRPr lang="pl-PL" sz="54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84888D-CBA1-07CF-454A-4F3E8977F36F}"/>
              </a:ext>
            </a:extLst>
          </p:cNvPr>
          <p:cNvCxnSpPr>
            <a:cxnSpLocks/>
          </p:cNvCxnSpPr>
          <p:nvPr/>
        </p:nvCxnSpPr>
        <p:spPr>
          <a:xfrm>
            <a:off x="5350213" y="1566154"/>
            <a:ext cx="0" cy="51489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ED506D-D39C-1024-A37E-C86465ED8968}"/>
              </a:ext>
            </a:extLst>
          </p:cNvPr>
          <p:cNvSpPr txBox="1">
            <a:spLocks/>
          </p:cNvSpPr>
          <p:nvPr/>
        </p:nvSpPr>
        <p:spPr>
          <a:xfrm>
            <a:off x="5754889" y="1566154"/>
            <a:ext cx="6151163" cy="583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/>
              <a:t>Not much </a:t>
            </a:r>
            <a:r>
              <a:rPr lang="pl-PL" err="1"/>
              <a:t>you</a:t>
            </a:r>
            <a:r>
              <a:rPr lang="pl-PL"/>
              <a:t> </a:t>
            </a:r>
            <a:r>
              <a:rPr lang="pl-PL" err="1"/>
              <a:t>can</a:t>
            </a:r>
            <a:r>
              <a:rPr lang="pl-PL"/>
              <a:t> do </a:t>
            </a:r>
            <a:r>
              <a:rPr lang="pl-PL" err="1"/>
              <a:t>without</a:t>
            </a:r>
            <a:r>
              <a:rPr lang="pl-PL"/>
              <a:t> </a:t>
            </a:r>
            <a:r>
              <a:rPr lang="pl-PL" err="1"/>
              <a:t>errors</a:t>
            </a:r>
            <a:r>
              <a:rPr lang="pl-PL"/>
              <a:t>…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E7825B-21CD-F4D2-F562-A3FCA7D3B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932" y="1566154"/>
            <a:ext cx="4572000" cy="4476832"/>
          </a:xfrm>
        </p:spPr>
        <p:txBody>
          <a:bodyPr/>
          <a:lstStyle/>
          <a:p>
            <a:pPr marL="0" indent="0">
              <a:buNone/>
            </a:pPr>
            <a:r>
              <a:rPr lang="pl-PL" err="1"/>
              <a:t>Consider</a:t>
            </a:r>
            <a:r>
              <a:rPr lang="pl-PL"/>
              <a:t> </a:t>
            </a:r>
            <a:r>
              <a:rPr lang="pl-PL" err="1"/>
              <a:t>objects</a:t>
            </a:r>
            <a:r>
              <a:rPr lang="pl-PL"/>
              <a:t>:</a:t>
            </a:r>
          </a:p>
          <a:p>
            <a:pPr marL="0" indent="0">
              <a:buNone/>
            </a:pPr>
            <a:r>
              <a:rPr lang="pl-PL" i="1"/>
              <a:t>	z</a:t>
            </a:r>
            <a:r>
              <a:rPr lang="pl-PL" i="1" baseline="-25000"/>
              <a:t>1</a:t>
            </a:r>
            <a:r>
              <a:rPr lang="pl-PL" i="1"/>
              <a:t>, z</a:t>
            </a:r>
            <a:r>
              <a:rPr lang="pl-PL" i="1" baseline="-25000"/>
              <a:t>2</a:t>
            </a:r>
            <a:r>
              <a:rPr lang="pl-PL" i="1"/>
              <a:t>, z</a:t>
            </a:r>
            <a:r>
              <a:rPr lang="pl-PL" i="1" baseline="-25000"/>
              <a:t>3</a:t>
            </a:r>
            <a:r>
              <a:rPr lang="pl-PL" i="1"/>
              <a:t>, ... , z</a:t>
            </a:r>
            <a:r>
              <a:rPr lang="pl-PL" i="1" baseline="-25000"/>
              <a:t>100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For </a:t>
            </a:r>
            <a:r>
              <a:rPr lang="pl-PL" err="1"/>
              <a:t>each</a:t>
            </a:r>
            <a:r>
              <a:rPr lang="pl-PL"/>
              <a:t> </a:t>
            </a:r>
            <a:r>
              <a:rPr lang="pl-PL" i="1"/>
              <a:t>i, j </a:t>
            </a:r>
            <a:r>
              <a:rPr lang="pl-PL" i="1">
                <a:sym typeface="Symbol" panose="05050102010706020507" pitchFamily="18" charset="2"/>
              </a:rPr>
              <a:t></a:t>
            </a:r>
            <a:r>
              <a:rPr lang="pl-PL" i="1"/>
              <a:t> [100]</a:t>
            </a:r>
            <a:r>
              <a:rPr lang="pl-PL"/>
              <a:t>, we </a:t>
            </a:r>
            <a:r>
              <a:rPr lang="pl-PL" err="1"/>
              <a:t>have</a:t>
            </a:r>
            <a:r>
              <a:rPr lang="pl-PL"/>
              <a:t>:</a:t>
            </a:r>
          </a:p>
          <a:p>
            <a:pPr marL="0" indent="0">
              <a:buNone/>
            </a:pPr>
            <a:r>
              <a:rPr lang="pl-PL"/>
              <a:t>	</a:t>
            </a:r>
            <a:r>
              <a:rPr lang="pl-PL" i="1"/>
              <a:t>d(</a:t>
            </a:r>
            <a:r>
              <a:rPr lang="pl-PL" i="1" err="1"/>
              <a:t>z</a:t>
            </a:r>
            <a:r>
              <a:rPr lang="pl-PL" i="1" baseline="-25000" err="1"/>
              <a:t>i</a:t>
            </a:r>
            <a:r>
              <a:rPr lang="pl-PL" i="1" err="1"/>
              <a:t>,z</a:t>
            </a:r>
            <a:r>
              <a:rPr lang="pl-PL" i="1" baseline="-25000" err="1"/>
              <a:t>j</a:t>
            </a:r>
            <a:r>
              <a:rPr lang="pl-PL" i="1"/>
              <a:t>) = 1</a:t>
            </a:r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r>
              <a:rPr lang="pl-PL"/>
              <a:t>How to </a:t>
            </a:r>
            <a:r>
              <a:rPr lang="pl-PL" err="1"/>
              <a:t>arrange</a:t>
            </a:r>
            <a:r>
              <a:rPr lang="pl-PL"/>
              <a:t> </a:t>
            </a:r>
            <a:r>
              <a:rPr lang="pl-PL" err="1"/>
              <a:t>these</a:t>
            </a:r>
            <a:r>
              <a:rPr lang="pl-PL"/>
              <a:t> in the 2D </a:t>
            </a:r>
            <a:r>
              <a:rPr lang="pl-PL" err="1"/>
              <a:t>space</a:t>
            </a:r>
            <a:r>
              <a:rPr lang="pl-PL"/>
              <a:t>?</a:t>
            </a:r>
          </a:p>
          <a:p>
            <a:pPr marL="0" indent="0">
              <a:buNone/>
            </a:pPr>
            <a:endParaRPr lang="pl-PL" i="1" baseline="-25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FBC63-C655-BAAA-3081-A94E57FBF2B7}"/>
              </a:ext>
            </a:extLst>
          </p:cNvPr>
          <p:cNvSpPr txBox="1"/>
          <p:nvPr/>
        </p:nvSpPr>
        <p:spPr>
          <a:xfrm>
            <a:off x="6887771" y="433935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DEAC25-6709-B599-5CE2-4F553858C3E6}"/>
              </a:ext>
            </a:extLst>
          </p:cNvPr>
          <p:cNvSpPr txBox="1"/>
          <p:nvPr/>
        </p:nvSpPr>
        <p:spPr>
          <a:xfrm>
            <a:off x="9935352" y="433935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36E39-03A7-9CA0-ABDF-DEBBE27D2ECD}"/>
              </a:ext>
            </a:extLst>
          </p:cNvPr>
          <p:cNvSpPr txBox="1"/>
          <p:nvPr/>
        </p:nvSpPr>
        <p:spPr>
          <a:xfrm>
            <a:off x="8475886" y="2480972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AE6E82-46A9-1C8D-9D51-7ED64C66F2C9}"/>
              </a:ext>
            </a:extLst>
          </p:cNvPr>
          <p:cNvSpPr txBox="1"/>
          <p:nvPr/>
        </p:nvSpPr>
        <p:spPr>
          <a:xfrm>
            <a:off x="8489700" y="6042986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6FA19C-46AE-76E3-C774-027264CD9C75}"/>
              </a:ext>
            </a:extLst>
          </p:cNvPr>
          <p:cNvSpPr txBox="1"/>
          <p:nvPr/>
        </p:nvSpPr>
        <p:spPr>
          <a:xfrm>
            <a:off x="8411561" y="4261979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7DADED-427B-1FB9-F780-439F62382214}"/>
              </a:ext>
            </a:extLst>
          </p:cNvPr>
          <p:cNvSpPr txBox="1"/>
          <p:nvPr/>
        </p:nvSpPr>
        <p:spPr>
          <a:xfrm>
            <a:off x="7465491" y="310458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8DC316-0E00-10C6-90B3-7A54F84BEB11}"/>
              </a:ext>
            </a:extLst>
          </p:cNvPr>
          <p:cNvSpPr txBox="1"/>
          <p:nvPr/>
        </p:nvSpPr>
        <p:spPr>
          <a:xfrm>
            <a:off x="9455448" y="5394954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489D08-ED26-1378-824E-EE4584107EBD}"/>
              </a:ext>
            </a:extLst>
          </p:cNvPr>
          <p:cNvSpPr txBox="1"/>
          <p:nvPr/>
        </p:nvSpPr>
        <p:spPr>
          <a:xfrm>
            <a:off x="7465491" y="5291846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5FB1F-1048-1174-0F56-61704E04F0D7}"/>
              </a:ext>
            </a:extLst>
          </p:cNvPr>
          <p:cNvSpPr txBox="1"/>
          <p:nvPr/>
        </p:nvSpPr>
        <p:spPr>
          <a:xfrm>
            <a:off x="9464391" y="316609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061CA7-B032-439F-0C77-DE590F3069EA}"/>
              </a:ext>
            </a:extLst>
          </p:cNvPr>
          <p:cNvSpPr txBox="1"/>
          <p:nvPr/>
        </p:nvSpPr>
        <p:spPr>
          <a:xfrm>
            <a:off x="7733328" y="386932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0F89F-4DD6-C91A-2BD5-7C1B96B663A2}"/>
              </a:ext>
            </a:extLst>
          </p:cNvPr>
          <p:cNvSpPr txBox="1"/>
          <p:nvPr/>
        </p:nvSpPr>
        <p:spPr>
          <a:xfrm>
            <a:off x="8167783" y="546483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11CDB0-007D-9982-CDD2-85069163151E}"/>
              </a:ext>
            </a:extLst>
          </p:cNvPr>
          <p:cNvSpPr txBox="1"/>
          <p:nvPr/>
        </p:nvSpPr>
        <p:spPr>
          <a:xfrm>
            <a:off x="8789708" y="328925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5EF152-23A0-7497-4085-B19BD59F94E4}"/>
              </a:ext>
            </a:extLst>
          </p:cNvPr>
          <p:cNvSpPr txBox="1"/>
          <p:nvPr/>
        </p:nvSpPr>
        <p:spPr>
          <a:xfrm>
            <a:off x="9045548" y="4798529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489B22-3A78-0664-E7BF-94DE0578CEEF}"/>
              </a:ext>
            </a:extLst>
          </p:cNvPr>
          <p:cNvSpPr txBox="1"/>
          <p:nvPr/>
        </p:nvSpPr>
        <p:spPr>
          <a:xfrm>
            <a:off x="9124799" y="272901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C75F2C-4AD1-5294-780D-3B28F101B10E}"/>
              </a:ext>
            </a:extLst>
          </p:cNvPr>
          <p:cNvSpPr txBox="1"/>
          <p:nvPr/>
        </p:nvSpPr>
        <p:spPr>
          <a:xfrm>
            <a:off x="7015538" y="3645126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38883D-BE13-949F-CEFD-AE389D196CBF}"/>
              </a:ext>
            </a:extLst>
          </p:cNvPr>
          <p:cNvSpPr txBox="1"/>
          <p:nvPr/>
        </p:nvSpPr>
        <p:spPr>
          <a:xfrm>
            <a:off x="7054812" y="492251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166751-6CF1-11A1-C24D-8ABE42D92DA0}"/>
              </a:ext>
            </a:extLst>
          </p:cNvPr>
          <p:cNvSpPr txBox="1"/>
          <p:nvPr/>
        </p:nvSpPr>
        <p:spPr>
          <a:xfrm>
            <a:off x="9301388" y="392669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B1114D-B29A-1D34-5791-20AE558DB287}"/>
              </a:ext>
            </a:extLst>
          </p:cNvPr>
          <p:cNvSpPr txBox="1"/>
          <p:nvPr/>
        </p:nvSpPr>
        <p:spPr>
          <a:xfrm>
            <a:off x="8115005" y="3243786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FE09BB-0BE8-3748-23D4-3C4E6215E375}"/>
              </a:ext>
            </a:extLst>
          </p:cNvPr>
          <p:cNvSpPr txBox="1"/>
          <p:nvPr/>
        </p:nvSpPr>
        <p:spPr>
          <a:xfrm>
            <a:off x="7815974" y="4808334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19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C43D9E-D954-9963-A156-12EC74E4B34A}"/>
              </a:ext>
            </a:extLst>
          </p:cNvPr>
          <p:cNvSpPr txBox="1"/>
          <p:nvPr/>
        </p:nvSpPr>
        <p:spPr>
          <a:xfrm>
            <a:off x="9734520" y="4899172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z</a:t>
            </a:r>
            <a:r>
              <a:rPr lang="pl-PL" baseline="-25000"/>
              <a:t>20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568ABD1-564B-329B-CA92-3A51C0B980F0}"/>
              </a:ext>
            </a:extLst>
          </p:cNvPr>
          <p:cNvSpPr txBox="1">
            <a:spLocks/>
          </p:cNvSpPr>
          <p:nvPr/>
        </p:nvSpPr>
        <p:spPr>
          <a:xfrm>
            <a:off x="5754889" y="2064022"/>
            <a:ext cx="6151163" cy="583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/>
              <a:t>But we </a:t>
            </a:r>
            <a:r>
              <a:rPr lang="pl-PL" err="1"/>
              <a:t>still</a:t>
            </a:r>
            <a:r>
              <a:rPr lang="pl-PL"/>
              <a:t> do </a:t>
            </a:r>
            <a:r>
              <a:rPr lang="pl-PL" err="1"/>
              <a:t>it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664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760D-9CE0-F711-29F8-3675E6EF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703933" cy="110133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/>
              <a:t>The Map Idea: Computing The </a:t>
            </a:r>
            <a:r>
              <a:rPr lang="pl-PL" sz="5400" err="1"/>
              <a:t>Embedding</a:t>
            </a:r>
            <a:endParaRPr lang="pl-PL" sz="540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D682C80-03D5-AABE-9947-2A8F25FABC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579" y="1451768"/>
          <a:ext cx="4030663" cy="395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030920" imgH="3954960" progId="PBrush">
                  <p:embed/>
                </p:oleObj>
              </mc:Choice>
              <mc:Fallback>
                <p:oleObj name="Bitmap Image" r:id="rId2" imgW="4030920" imgH="3954960" progId="PBrus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D682C80-03D5-AABE-9947-2A8F25FABC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6579" y="1451768"/>
                        <a:ext cx="4030663" cy="3954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E834A8C-9AF3-BA23-633C-9F2C1D8B5F97}"/>
              </a:ext>
            </a:extLst>
          </p:cNvPr>
          <p:cNvSpPr txBox="1"/>
          <p:nvPr/>
        </p:nvSpPr>
        <p:spPr>
          <a:xfrm>
            <a:off x="600075" y="5402262"/>
            <a:ext cx="3924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simple</a:t>
            </a:r>
            <a:r>
              <a:rPr lang="pl-PL"/>
              <a:t> </a:t>
            </a:r>
            <a:r>
              <a:rPr lang="pl-PL" err="1"/>
              <a:t>geometric</a:t>
            </a:r>
            <a:r>
              <a:rPr lang="pl-PL"/>
              <a:t> </a:t>
            </a:r>
            <a:r>
              <a:rPr lang="pl-PL" err="1"/>
              <a:t>dataset</a:t>
            </a:r>
            <a:br>
              <a:rPr lang="pl-PL"/>
            </a:br>
            <a:r>
              <a:rPr lang="pl-PL" sz="1600"/>
              <a:t>(</a:t>
            </a:r>
            <a:r>
              <a:rPr lang="pl-PL" sz="1600" err="1"/>
              <a:t>embedding</a:t>
            </a:r>
            <a:r>
              <a:rPr lang="pl-PL" sz="1600"/>
              <a:t> </a:t>
            </a:r>
            <a:r>
              <a:rPr lang="pl-PL" sz="1600" err="1"/>
              <a:t>algorithms</a:t>
            </a:r>
            <a:r>
              <a:rPr lang="pl-PL" sz="1600"/>
              <a:t> </a:t>
            </a:r>
            <a:r>
              <a:rPr lang="pl-PL" sz="1600" err="1"/>
              <a:t>only</a:t>
            </a:r>
            <a:r>
              <a:rPr lang="pl-PL" sz="1600"/>
              <a:t> </a:t>
            </a:r>
            <a:r>
              <a:rPr lang="pl-PL" sz="1600" err="1"/>
              <a:t>have</a:t>
            </a:r>
            <a:r>
              <a:rPr lang="pl-PL" sz="1600"/>
              <a:t> </a:t>
            </a:r>
            <a:r>
              <a:rPr lang="pl-PL" sz="1600" err="1"/>
              <a:t>Euclidean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of </a:t>
            </a:r>
            <a:r>
              <a:rPr lang="pl-PL" sz="1600" err="1"/>
              <a:t>points</a:t>
            </a:r>
            <a:r>
              <a:rPr lang="pl-PL" sz="1600"/>
              <a:t> as </a:t>
            </a:r>
            <a:r>
              <a:rPr lang="pl-PL" sz="1600" err="1"/>
              <a:t>inputs</a:t>
            </a:r>
            <a:r>
              <a:rPr lang="pl-PL" sz="160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659B6-E0D8-B712-09A2-D49081525054}"/>
              </a:ext>
            </a:extLst>
          </p:cNvPr>
          <p:cNvSpPr txBox="1"/>
          <p:nvPr/>
        </p:nvSpPr>
        <p:spPr>
          <a:xfrm>
            <a:off x="37710" y="6467652"/>
            <a:ext cx="121165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i="0" u="none" strike="noStrike" baseline="0">
                <a:latin typeface="LibertinusSans-Bold"/>
              </a:rPr>
              <a:t>K. Sapała, </a:t>
            </a:r>
            <a:r>
              <a:rPr lang="en-US" sz="1200" i="0" u="none" strike="noStrike" baseline="0">
                <a:latin typeface="LibertinusSans-Bold"/>
              </a:rPr>
              <a:t>Algorithms for Embedding Metrics in Euclidean Spaces</a:t>
            </a:r>
            <a:r>
              <a:rPr lang="pl-PL" sz="1200" i="0" u="none" strike="noStrike" baseline="0">
                <a:latin typeface="LibertinusSans-Bold"/>
              </a:rPr>
              <a:t>, </a:t>
            </a:r>
            <a:r>
              <a:rPr lang="pl-PL" sz="1200" i="0" u="none" strike="noStrike" baseline="0" err="1">
                <a:latin typeface="LibertinusSans-Bold"/>
              </a:rPr>
              <a:t>MSc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thesis</a:t>
            </a:r>
            <a:r>
              <a:rPr lang="pl-PL" sz="1200" i="0" u="none" strike="noStrike" baseline="0">
                <a:latin typeface="LibertinusSans-Bold"/>
              </a:rPr>
              <a:t> AGH 2022 (</a:t>
            </a:r>
            <a:r>
              <a:rPr lang="pl-PL" sz="1200" i="0" u="none" strike="noStrike" baseline="0" err="1">
                <a:latin typeface="LibertinusSans-Bold"/>
              </a:rPr>
              <a:t>specialized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implementation</a:t>
            </a:r>
            <a:r>
              <a:rPr lang="pl-PL" sz="1200" i="0" u="none" strike="noStrike" baseline="0">
                <a:latin typeface="LibertinusSans-Bold"/>
              </a:rPr>
              <a:t> of </a:t>
            </a:r>
            <a:r>
              <a:rPr lang="pl-PL" sz="1200" i="0" u="none" strike="noStrike" baseline="0" err="1">
                <a:latin typeface="LibertinusSans-Bold"/>
              </a:rPr>
              <a:t>Kamada</a:t>
            </a:r>
            <a:r>
              <a:rPr lang="pl-PL" sz="1200" err="1">
                <a:latin typeface="LibertinusSans-Bold"/>
              </a:rPr>
              <a:t>-</a:t>
            </a:r>
            <a:r>
              <a:rPr lang="pl-PL" sz="1200" i="0" u="none" strike="noStrike" baseline="0" err="1">
                <a:latin typeface="LibertinusSans-Bold"/>
              </a:rPr>
              <a:t>Kawai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algorithm</a:t>
            </a:r>
            <a:r>
              <a:rPr lang="pl-PL" sz="1200" i="0" u="none" strike="noStrike" baseline="0">
                <a:latin typeface="LibertinusSans-Bold"/>
              </a:rPr>
              <a:t>)</a:t>
            </a:r>
            <a:endParaRPr lang="pl-PL" sz="1200"/>
          </a:p>
        </p:txBody>
      </p:sp>
      <p:pic>
        <p:nvPicPr>
          <p:cNvPr id="2050" name="Picture 2" descr="How to create a [math]\rm\LaTeX[/math] macro that generates an [math]m  \times n[/math] matrix - Quora">
            <a:extLst>
              <a:ext uri="{FF2B5EF4-FFF2-40B4-BE49-F238E27FC236}">
                <a16:creationId xmlns:a16="http://schemas.microsoft.com/office/drawing/2014/main" id="{F6B516E2-AC9D-252A-120C-9EB4BA28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89" y="1830523"/>
            <a:ext cx="4644192" cy="30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B62370-316F-2FF9-BD46-BA385AD6A6B3}"/>
              </a:ext>
            </a:extLst>
          </p:cNvPr>
          <p:cNvSpPr/>
          <p:nvPr/>
        </p:nvSpPr>
        <p:spPr>
          <a:xfrm>
            <a:off x="4894489" y="1785256"/>
            <a:ext cx="4876800" cy="328748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0000">
                <a:srgbClr val="FCFDFE"/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A2889DA-D805-7B8D-F373-14F307E179EB}"/>
              </a:ext>
            </a:extLst>
          </p:cNvPr>
          <p:cNvSpPr/>
          <p:nvPr/>
        </p:nvSpPr>
        <p:spPr>
          <a:xfrm>
            <a:off x="4343400" y="3189514"/>
            <a:ext cx="631371" cy="338554"/>
          </a:xfrm>
          <a:prstGeom prst="rightArrow">
            <a:avLst/>
          </a:prstGeom>
          <a:solidFill>
            <a:srgbClr val="DEE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47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DB3C4D4-009B-29EA-4968-25426764B726}"/>
              </a:ext>
            </a:extLst>
          </p:cNvPr>
          <p:cNvGrpSpPr/>
          <p:nvPr/>
        </p:nvGrpSpPr>
        <p:grpSpPr>
          <a:xfrm>
            <a:off x="1082739" y="2954068"/>
            <a:ext cx="3849773" cy="2561515"/>
            <a:chOff x="1082739" y="2954068"/>
            <a:chExt cx="3849773" cy="2561515"/>
          </a:xfrm>
        </p:grpSpPr>
        <p:pic>
          <p:nvPicPr>
            <p:cNvPr id="3" name="Picture 2" descr="How to create a [math]\rm\LaTeX[/math] macro that generates an [math]m  \times n[/math] matrix - Quora">
              <a:extLst>
                <a:ext uri="{FF2B5EF4-FFF2-40B4-BE49-F238E27FC236}">
                  <a16:creationId xmlns:a16="http://schemas.microsoft.com/office/drawing/2014/main" id="{D6A3D4AF-53C5-6B79-45B1-D172A8790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739" y="2954068"/>
              <a:ext cx="3617166" cy="239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A624F7-8C59-7275-7878-534BE691F1A7}"/>
                </a:ext>
              </a:extLst>
            </p:cNvPr>
            <p:cNvSpPr/>
            <p:nvPr/>
          </p:nvSpPr>
          <p:spPr>
            <a:xfrm>
              <a:off x="1134177" y="3355208"/>
              <a:ext cx="3798335" cy="21603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0000">
                  <a:srgbClr val="FCFDFE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52760D-9CE0-F711-29F8-3675E6EF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703933" cy="110133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/>
              <a:t>The Map Idea: Computing The </a:t>
            </a:r>
            <a:r>
              <a:rPr lang="pl-PL" sz="5400" err="1"/>
              <a:t>Embedding</a:t>
            </a:r>
            <a:endParaRPr lang="pl-PL" sz="540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D682C80-03D5-AABE-9947-2A8F25FABC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579" y="1451768"/>
          <a:ext cx="2272707" cy="2229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030920" imgH="3954960" progId="PBrush">
                  <p:embed/>
                </p:oleObj>
              </mc:Choice>
              <mc:Fallback>
                <p:oleObj name="Bitmap Image" r:id="rId3" imgW="4030920" imgH="3954960" progId="PBrus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D682C80-03D5-AABE-9947-2A8F25FABC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579" y="1451768"/>
                        <a:ext cx="2272707" cy="2229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E834A8C-9AF3-BA23-633C-9F2C1D8B5F97}"/>
              </a:ext>
            </a:extLst>
          </p:cNvPr>
          <p:cNvSpPr txBox="1"/>
          <p:nvPr/>
        </p:nvSpPr>
        <p:spPr>
          <a:xfrm>
            <a:off x="600075" y="5402262"/>
            <a:ext cx="3924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simple</a:t>
            </a:r>
            <a:r>
              <a:rPr lang="pl-PL"/>
              <a:t> </a:t>
            </a:r>
            <a:r>
              <a:rPr lang="pl-PL" err="1"/>
              <a:t>geometric</a:t>
            </a:r>
            <a:r>
              <a:rPr lang="pl-PL"/>
              <a:t> </a:t>
            </a:r>
            <a:r>
              <a:rPr lang="pl-PL" err="1"/>
              <a:t>dataset</a:t>
            </a:r>
            <a:br>
              <a:rPr lang="pl-PL"/>
            </a:br>
            <a:r>
              <a:rPr lang="pl-PL" sz="1600"/>
              <a:t>(</a:t>
            </a:r>
            <a:r>
              <a:rPr lang="pl-PL" sz="1600" err="1"/>
              <a:t>embedding</a:t>
            </a:r>
            <a:r>
              <a:rPr lang="pl-PL" sz="1600"/>
              <a:t> </a:t>
            </a:r>
            <a:r>
              <a:rPr lang="pl-PL" sz="1600" err="1"/>
              <a:t>algorithms</a:t>
            </a:r>
            <a:r>
              <a:rPr lang="pl-PL" sz="1600"/>
              <a:t> </a:t>
            </a:r>
            <a:r>
              <a:rPr lang="pl-PL" sz="1600" err="1"/>
              <a:t>only</a:t>
            </a:r>
            <a:r>
              <a:rPr lang="pl-PL" sz="1600"/>
              <a:t> </a:t>
            </a:r>
            <a:r>
              <a:rPr lang="pl-PL" sz="1600" err="1"/>
              <a:t>have</a:t>
            </a:r>
            <a:r>
              <a:rPr lang="pl-PL" sz="1600"/>
              <a:t> </a:t>
            </a:r>
            <a:r>
              <a:rPr lang="pl-PL" sz="1600" err="1"/>
              <a:t>Euclidean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of </a:t>
            </a:r>
            <a:r>
              <a:rPr lang="pl-PL" sz="1600" err="1"/>
              <a:t>points</a:t>
            </a:r>
            <a:r>
              <a:rPr lang="pl-PL" sz="1600"/>
              <a:t> as </a:t>
            </a:r>
            <a:r>
              <a:rPr lang="pl-PL" sz="1600" err="1"/>
              <a:t>inputs</a:t>
            </a:r>
            <a:r>
              <a:rPr lang="pl-PL" sz="1600"/>
              <a:t>)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0576CFA-75CE-806B-27F0-E5EF081764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5507" y="1342417"/>
          <a:ext cx="4443148" cy="502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5387400" imgH="6088320" progId="PBrush">
                  <p:embed/>
                </p:oleObj>
              </mc:Choice>
              <mc:Fallback>
                <p:oleObj name="Bitmap Image" r:id="rId5" imgW="5387400" imgH="6088320" progId="PBrus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90576CFA-75CE-806B-27F0-E5EF08176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5507" y="1342417"/>
                        <a:ext cx="4443148" cy="5020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106FE18-F0A1-5D53-C51B-C23C864FCC7E}"/>
              </a:ext>
            </a:extLst>
          </p:cNvPr>
          <p:cNvSpPr txBox="1"/>
          <p:nvPr/>
        </p:nvSpPr>
        <p:spPr>
          <a:xfrm>
            <a:off x="9158655" y="1342417"/>
            <a:ext cx="286473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Examples</a:t>
            </a:r>
            <a:r>
              <a:rPr lang="pl-PL"/>
              <a:t> of </a:t>
            </a:r>
            <a:r>
              <a:rPr lang="pl-PL" err="1"/>
              <a:t>embeddings</a:t>
            </a:r>
            <a:endParaRPr lang="pl-PL"/>
          </a:p>
          <a:p>
            <a:endParaRPr lang="pl-PL" sz="1600"/>
          </a:p>
          <a:p>
            <a:pPr marL="342900" indent="-342900">
              <a:buAutoNum type="alphaLcParenBoth"/>
            </a:pPr>
            <a:r>
              <a:rPr lang="pl-PL" sz="1600"/>
              <a:t>ISOMAP</a:t>
            </a:r>
          </a:p>
          <a:p>
            <a:pPr marL="342900" indent="-342900">
              <a:buAutoNum type="alphaLcParenBoth"/>
            </a:pPr>
            <a:r>
              <a:rPr lang="pl-PL" sz="1600" err="1"/>
              <a:t>Kamada-Kawai</a:t>
            </a:r>
            <a:r>
              <a:rPr lang="pl-PL" sz="1600"/>
              <a:t> (KK) with </a:t>
            </a:r>
            <a:r>
              <a:rPr lang="pl-PL" sz="1600" err="1"/>
              <a:t>positions</a:t>
            </a:r>
            <a:r>
              <a:rPr lang="pl-PL" sz="1600"/>
              <a:t> of </a:t>
            </a:r>
            <a:r>
              <a:rPr lang="pl-PL" sz="1600" err="1"/>
              <a:t>corner</a:t>
            </a:r>
            <a:r>
              <a:rPr lang="pl-PL" sz="1600"/>
              <a:t> </a:t>
            </a:r>
            <a:r>
              <a:rPr lang="pl-PL" sz="1600" err="1"/>
              <a:t>points</a:t>
            </a:r>
            <a:r>
              <a:rPr lang="pl-PL" sz="1600"/>
              <a:t> </a:t>
            </a:r>
            <a:r>
              <a:rPr lang="pl-PL" sz="1600" err="1"/>
              <a:t>fixed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/>
              <a:t>KK </a:t>
            </a:r>
            <a:r>
              <a:rPr lang="pl-PL" sz="1600" err="1"/>
              <a:t>wihtout</a:t>
            </a:r>
            <a:r>
              <a:rPr lang="pl-PL" sz="1600"/>
              <a:t>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/>
              <a:t>KK with Newton-</a:t>
            </a:r>
            <a:r>
              <a:rPr lang="pl-PL" sz="1600" err="1"/>
              <a:t>Rhapson</a:t>
            </a:r>
            <a:r>
              <a:rPr lang="pl-PL" sz="1600"/>
              <a:t> +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/>
              <a:t>KK with Newton-</a:t>
            </a:r>
            <a:r>
              <a:rPr lang="pl-PL" sz="1600" err="1"/>
              <a:t>Rhapson</a:t>
            </a:r>
            <a:r>
              <a:rPr lang="pl-PL" sz="1600"/>
              <a:t> </a:t>
            </a:r>
            <a:r>
              <a:rPr lang="pl-PL" sz="1600" err="1"/>
              <a:t>without</a:t>
            </a:r>
            <a:r>
              <a:rPr lang="pl-PL" sz="1600"/>
              <a:t>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/>
              <a:t>MDS</a:t>
            </a:r>
          </a:p>
          <a:p>
            <a:pPr marL="342900" indent="-342900">
              <a:buAutoNum type="alphaLcParenBoth"/>
            </a:pPr>
            <a:r>
              <a:rPr lang="pl-PL" sz="1600" err="1"/>
              <a:t>Simulated</a:t>
            </a:r>
            <a:r>
              <a:rPr lang="pl-PL" sz="1600"/>
              <a:t> </a:t>
            </a:r>
            <a:r>
              <a:rPr lang="pl-PL" sz="1600" err="1"/>
              <a:t>annealing</a:t>
            </a:r>
            <a:r>
              <a:rPr lang="pl-PL" sz="1600"/>
              <a:t> with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 err="1"/>
              <a:t>Simulated</a:t>
            </a:r>
            <a:r>
              <a:rPr lang="pl-PL" sz="1600"/>
              <a:t> </a:t>
            </a:r>
            <a:r>
              <a:rPr lang="pl-PL" sz="1600" err="1"/>
              <a:t>annealing</a:t>
            </a:r>
            <a:r>
              <a:rPr lang="pl-PL" sz="1600"/>
              <a:t> </a:t>
            </a:r>
            <a:r>
              <a:rPr lang="pl-PL" sz="1600" err="1"/>
              <a:t>without</a:t>
            </a:r>
            <a:r>
              <a:rPr lang="pl-PL" sz="1600"/>
              <a:t>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 err="1"/>
              <a:t>Fruchterman-Reingold</a:t>
            </a: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659B6-E0D8-B712-09A2-D49081525054}"/>
              </a:ext>
            </a:extLst>
          </p:cNvPr>
          <p:cNvSpPr txBox="1"/>
          <p:nvPr/>
        </p:nvSpPr>
        <p:spPr>
          <a:xfrm>
            <a:off x="37710" y="6467652"/>
            <a:ext cx="121165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i="0" u="none" strike="noStrike" baseline="0">
                <a:latin typeface="LibertinusSans-Bold"/>
              </a:rPr>
              <a:t>K. Sapała, </a:t>
            </a:r>
            <a:r>
              <a:rPr lang="en-US" sz="1200" i="0" u="none" strike="noStrike" baseline="0">
                <a:latin typeface="LibertinusSans-Bold"/>
              </a:rPr>
              <a:t>Algorithms for Embedding Metrics in Euclidean Spaces</a:t>
            </a:r>
            <a:r>
              <a:rPr lang="pl-PL" sz="1200" i="0" u="none" strike="noStrike" baseline="0">
                <a:latin typeface="LibertinusSans-Bold"/>
              </a:rPr>
              <a:t>, </a:t>
            </a:r>
            <a:r>
              <a:rPr lang="pl-PL" sz="1200" i="0" u="none" strike="noStrike" baseline="0" err="1">
                <a:latin typeface="LibertinusSans-Bold"/>
              </a:rPr>
              <a:t>MSc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thesis</a:t>
            </a:r>
            <a:r>
              <a:rPr lang="pl-PL" sz="1200" i="0" u="none" strike="noStrike" baseline="0">
                <a:latin typeface="LibertinusSans-Bold"/>
              </a:rPr>
              <a:t> AGH 2022 (</a:t>
            </a:r>
            <a:r>
              <a:rPr lang="pl-PL" sz="1200" i="0" u="none" strike="noStrike" baseline="0" err="1">
                <a:latin typeface="LibertinusSans-Bold"/>
              </a:rPr>
              <a:t>specialized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implementation</a:t>
            </a:r>
            <a:r>
              <a:rPr lang="pl-PL" sz="1200" i="0" u="none" strike="noStrike" baseline="0">
                <a:latin typeface="LibertinusSans-Bold"/>
              </a:rPr>
              <a:t> of </a:t>
            </a:r>
            <a:r>
              <a:rPr lang="pl-PL" sz="1200" i="0" u="none" strike="noStrike" baseline="0" err="1">
                <a:latin typeface="LibertinusSans-Bold"/>
              </a:rPr>
              <a:t>Kamada</a:t>
            </a:r>
            <a:r>
              <a:rPr lang="pl-PL" sz="1200" err="1">
                <a:latin typeface="LibertinusSans-Bold"/>
              </a:rPr>
              <a:t>-</a:t>
            </a:r>
            <a:r>
              <a:rPr lang="pl-PL" sz="1200" i="0" u="none" strike="noStrike" baseline="0" err="1">
                <a:latin typeface="LibertinusSans-Bold"/>
              </a:rPr>
              <a:t>Kawai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algorithm</a:t>
            </a:r>
            <a:r>
              <a:rPr lang="pl-PL" sz="1200" i="0" u="none" strike="noStrike" baseline="0">
                <a:latin typeface="LibertinusSans-Bold"/>
              </a:rPr>
              <a:t>)</a:t>
            </a:r>
            <a:endParaRPr lang="pl-PL" sz="1200"/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C6ACF17B-B3A9-7CC0-B7C8-D07C897EF47B}"/>
              </a:ext>
            </a:extLst>
          </p:cNvPr>
          <p:cNvSpPr/>
          <p:nvPr/>
        </p:nvSpPr>
        <p:spPr>
          <a:xfrm rot="10800000" flipH="1">
            <a:off x="752168" y="3778496"/>
            <a:ext cx="457170" cy="628497"/>
          </a:xfrm>
          <a:prstGeom prst="bentArrow">
            <a:avLst>
              <a:gd name="adj1" fmla="val 25000"/>
              <a:gd name="adj2" fmla="val 27291"/>
              <a:gd name="adj3" fmla="val 25000"/>
              <a:gd name="adj4" fmla="val 43750"/>
            </a:avLst>
          </a:prstGeom>
          <a:solidFill>
            <a:srgbClr val="DEE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E13125F7-2565-CBA8-B80C-CAE093E7A5F7}"/>
              </a:ext>
            </a:extLst>
          </p:cNvPr>
          <p:cNvSpPr/>
          <p:nvPr/>
        </p:nvSpPr>
        <p:spPr>
          <a:xfrm rot="10800000" flipH="1" flipV="1">
            <a:off x="4130790" y="2286066"/>
            <a:ext cx="584717" cy="641377"/>
          </a:xfrm>
          <a:prstGeom prst="bentArrow">
            <a:avLst>
              <a:gd name="adj1" fmla="val 25000"/>
              <a:gd name="adj2" fmla="val 27291"/>
              <a:gd name="adj3" fmla="val 25000"/>
              <a:gd name="adj4" fmla="val 43750"/>
            </a:avLst>
          </a:prstGeom>
          <a:solidFill>
            <a:srgbClr val="DEE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1E6600-5F6E-FEBB-6E42-D0B236DB467E}"/>
              </a:ext>
            </a:extLst>
          </p:cNvPr>
          <p:cNvGrpSpPr/>
          <p:nvPr/>
        </p:nvGrpSpPr>
        <p:grpSpPr>
          <a:xfrm>
            <a:off x="1082739" y="2954068"/>
            <a:ext cx="3849773" cy="2561515"/>
            <a:chOff x="1082739" y="2954068"/>
            <a:chExt cx="3849773" cy="2561515"/>
          </a:xfrm>
        </p:grpSpPr>
        <p:pic>
          <p:nvPicPr>
            <p:cNvPr id="9" name="Picture 8" descr="How to create a [math]\rm\LaTeX[/math] macro that generates an [math]m  \times n[/math] matrix - Quora">
              <a:extLst>
                <a:ext uri="{FF2B5EF4-FFF2-40B4-BE49-F238E27FC236}">
                  <a16:creationId xmlns:a16="http://schemas.microsoft.com/office/drawing/2014/main" id="{D5537FB5-FABC-8794-063A-E5C921F25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739" y="2954068"/>
              <a:ext cx="3617166" cy="239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FA8A40-137A-1F37-1EAC-5DBBEFDC11E3}"/>
                </a:ext>
              </a:extLst>
            </p:cNvPr>
            <p:cNvSpPr/>
            <p:nvPr/>
          </p:nvSpPr>
          <p:spPr>
            <a:xfrm>
              <a:off x="1134177" y="3355208"/>
              <a:ext cx="3798335" cy="21603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0000">
                  <a:srgbClr val="FCFDFE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52760D-9CE0-F711-29F8-3675E6EF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703933" cy="110133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/>
              <a:t>The Map Idea: Computing The </a:t>
            </a:r>
            <a:r>
              <a:rPr lang="pl-PL" sz="5400" err="1"/>
              <a:t>Embedding</a:t>
            </a:r>
            <a:endParaRPr lang="pl-PL" sz="5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34A8C-9AF3-BA23-633C-9F2C1D8B5F97}"/>
              </a:ext>
            </a:extLst>
          </p:cNvPr>
          <p:cNvSpPr txBox="1"/>
          <p:nvPr/>
        </p:nvSpPr>
        <p:spPr>
          <a:xfrm>
            <a:off x="600075" y="5402262"/>
            <a:ext cx="3924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simple</a:t>
            </a:r>
            <a:r>
              <a:rPr lang="pl-PL"/>
              <a:t> </a:t>
            </a:r>
            <a:r>
              <a:rPr lang="pl-PL" err="1"/>
              <a:t>geometric</a:t>
            </a:r>
            <a:r>
              <a:rPr lang="pl-PL"/>
              <a:t> </a:t>
            </a:r>
            <a:r>
              <a:rPr lang="pl-PL" err="1"/>
              <a:t>dataset</a:t>
            </a:r>
            <a:br>
              <a:rPr lang="pl-PL"/>
            </a:br>
            <a:r>
              <a:rPr lang="pl-PL" sz="1600"/>
              <a:t>(</a:t>
            </a:r>
            <a:r>
              <a:rPr lang="pl-PL" sz="1600" err="1"/>
              <a:t>embedding</a:t>
            </a:r>
            <a:r>
              <a:rPr lang="pl-PL" sz="1600"/>
              <a:t> </a:t>
            </a:r>
            <a:r>
              <a:rPr lang="pl-PL" sz="1600" err="1"/>
              <a:t>algorithms</a:t>
            </a:r>
            <a:r>
              <a:rPr lang="pl-PL" sz="1600"/>
              <a:t> </a:t>
            </a:r>
            <a:r>
              <a:rPr lang="pl-PL" sz="1600" err="1"/>
              <a:t>only</a:t>
            </a:r>
            <a:r>
              <a:rPr lang="pl-PL" sz="1600"/>
              <a:t> </a:t>
            </a:r>
            <a:r>
              <a:rPr lang="pl-PL" sz="1600" err="1"/>
              <a:t>have</a:t>
            </a:r>
            <a:r>
              <a:rPr lang="pl-PL" sz="1600"/>
              <a:t> </a:t>
            </a:r>
            <a:r>
              <a:rPr lang="pl-PL" sz="1600" err="1"/>
              <a:t>Euclidean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of </a:t>
            </a:r>
            <a:r>
              <a:rPr lang="pl-PL" sz="1600" err="1"/>
              <a:t>points</a:t>
            </a:r>
            <a:r>
              <a:rPr lang="pl-PL" sz="1600"/>
              <a:t> as </a:t>
            </a:r>
            <a:r>
              <a:rPr lang="pl-PL" sz="1600" err="1"/>
              <a:t>inputs</a:t>
            </a:r>
            <a:r>
              <a:rPr lang="pl-PL" sz="1600"/>
              <a:t>)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0576CFA-75CE-806B-27F0-E5EF081764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5507" y="1342417"/>
          <a:ext cx="4443148" cy="502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387400" imgH="6088320" progId="PBrush">
                  <p:embed/>
                </p:oleObj>
              </mc:Choice>
              <mc:Fallback>
                <p:oleObj name="Bitmap Image" r:id="rId3" imgW="5387400" imgH="6088320" progId="PBrus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90576CFA-75CE-806B-27F0-E5EF08176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5507" y="1342417"/>
                        <a:ext cx="4443148" cy="5020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106FE18-F0A1-5D53-C51B-C23C864FCC7E}"/>
              </a:ext>
            </a:extLst>
          </p:cNvPr>
          <p:cNvSpPr txBox="1"/>
          <p:nvPr/>
        </p:nvSpPr>
        <p:spPr>
          <a:xfrm>
            <a:off x="9158655" y="1342417"/>
            <a:ext cx="286473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Examples</a:t>
            </a:r>
            <a:r>
              <a:rPr lang="pl-PL"/>
              <a:t> of </a:t>
            </a:r>
            <a:r>
              <a:rPr lang="pl-PL" err="1"/>
              <a:t>embeddings</a:t>
            </a:r>
            <a:endParaRPr lang="pl-PL"/>
          </a:p>
          <a:p>
            <a:endParaRPr lang="pl-PL" sz="1600"/>
          </a:p>
          <a:p>
            <a:pPr marL="342900" indent="-342900">
              <a:buAutoNum type="alphaLcParenBoth"/>
            </a:pPr>
            <a:r>
              <a:rPr lang="pl-PL" sz="1600"/>
              <a:t>ISOMAP</a:t>
            </a:r>
          </a:p>
          <a:p>
            <a:pPr marL="342900" indent="-342900">
              <a:buAutoNum type="alphaLcParenBoth"/>
            </a:pPr>
            <a:r>
              <a:rPr lang="pl-PL" sz="1600" err="1"/>
              <a:t>Kamada-Kawai</a:t>
            </a:r>
            <a:r>
              <a:rPr lang="pl-PL" sz="1600"/>
              <a:t> (KK) with </a:t>
            </a:r>
            <a:r>
              <a:rPr lang="pl-PL" sz="1600" err="1"/>
              <a:t>positions</a:t>
            </a:r>
            <a:r>
              <a:rPr lang="pl-PL" sz="1600"/>
              <a:t> of </a:t>
            </a:r>
            <a:r>
              <a:rPr lang="pl-PL" sz="1600" err="1"/>
              <a:t>corner</a:t>
            </a:r>
            <a:r>
              <a:rPr lang="pl-PL" sz="1600"/>
              <a:t> </a:t>
            </a:r>
            <a:r>
              <a:rPr lang="pl-PL" sz="1600" err="1"/>
              <a:t>points</a:t>
            </a:r>
            <a:r>
              <a:rPr lang="pl-PL" sz="1600"/>
              <a:t> </a:t>
            </a:r>
            <a:r>
              <a:rPr lang="pl-PL" sz="1600" err="1"/>
              <a:t>fixed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 b="1"/>
              <a:t>KK </a:t>
            </a:r>
            <a:r>
              <a:rPr lang="pl-PL" sz="1600" b="1" err="1"/>
              <a:t>wihtout</a:t>
            </a:r>
            <a:r>
              <a:rPr lang="pl-PL" sz="1600" b="1"/>
              <a:t> </a:t>
            </a:r>
            <a:r>
              <a:rPr lang="pl-PL" sz="1600" b="1" err="1"/>
              <a:t>fixing</a:t>
            </a:r>
            <a:endParaRPr lang="pl-PL" sz="1600" b="1"/>
          </a:p>
          <a:p>
            <a:pPr marL="342900" indent="-342900">
              <a:buAutoNum type="alphaLcParenBoth"/>
            </a:pPr>
            <a:r>
              <a:rPr lang="pl-PL" sz="1600"/>
              <a:t>KK with Newton-</a:t>
            </a:r>
            <a:r>
              <a:rPr lang="pl-PL" sz="1600" err="1"/>
              <a:t>Rhapson</a:t>
            </a:r>
            <a:r>
              <a:rPr lang="pl-PL" sz="1600"/>
              <a:t> +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/>
              <a:t>KK with Newton-</a:t>
            </a:r>
            <a:r>
              <a:rPr lang="pl-PL" sz="1600" err="1"/>
              <a:t>Rhapson</a:t>
            </a:r>
            <a:r>
              <a:rPr lang="pl-PL" sz="1600"/>
              <a:t> </a:t>
            </a:r>
            <a:r>
              <a:rPr lang="pl-PL" sz="1600" err="1"/>
              <a:t>without</a:t>
            </a:r>
            <a:r>
              <a:rPr lang="pl-PL" sz="1600"/>
              <a:t>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 b="1"/>
              <a:t>MDS</a:t>
            </a:r>
          </a:p>
          <a:p>
            <a:pPr marL="342900" indent="-342900">
              <a:buAutoNum type="alphaLcParenBoth"/>
            </a:pPr>
            <a:r>
              <a:rPr lang="pl-PL" sz="1600" err="1"/>
              <a:t>Simulated</a:t>
            </a:r>
            <a:r>
              <a:rPr lang="pl-PL" sz="1600"/>
              <a:t> </a:t>
            </a:r>
            <a:r>
              <a:rPr lang="pl-PL" sz="1600" err="1"/>
              <a:t>annealing</a:t>
            </a:r>
            <a:r>
              <a:rPr lang="pl-PL" sz="1600"/>
              <a:t> with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 err="1"/>
              <a:t>Simulated</a:t>
            </a:r>
            <a:r>
              <a:rPr lang="pl-PL" sz="1600"/>
              <a:t> </a:t>
            </a:r>
            <a:r>
              <a:rPr lang="pl-PL" sz="1600" err="1"/>
              <a:t>annealing</a:t>
            </a:r>
            <a:r>
              <a:rPr lang="pl-PL" sz="1600"/>
              <a:t> </a:t>
            </a:r>
            <a:r>
              <a:rPr lang="pl-PL" sz="1600" err="1"/>
              <a:t>without</a:t>
            </a:r>
            <a:r>
              <a:rPr lang="pl-PL" sz="1600"/>
              <a:t> </a:t>
            </a:r>
            <a:r>
              <a:rPr lang="pl-PL" sz="1600" err="1"/>
              <a:t>fixing</a:t>
            </a:r>
            <a:endParaRPr lang="pl-PL" sz="1600"/>
          </a:p>
          <a:p>
            <a:pPr marL="342900" indent="-342900">
              <a:buAutoNum type="alphaLcParenBoth"/>
            </a:pPr>
            <a:r>
              <a:rPr lang="pl-PL" sz="1600" b="1" err="1"/>
              <a:t>Fruchterman-Reingold</a:t>
            </a:r>
            <a:endParaRPr lang="pl-PL" sz="1600" b="1"/>
          </a:p>
          <a:p>
            <a:pPr marL="342900" indent="-342900">
              <a:buAutoNum type="alphaLcParenBoth"/>
            </a:pP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  <a:p>
            <a:pPr marL="342900" indent="-342900">
              <a:buAutoNum type="alphaLcParenBoth"/>
            </a:pPr>
            <a:endParaRPr lang="pl-PL" sz="16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11E3D7D-507D-46BB-26D0-B87EA5F8382D}"/>
              </a:ext>
            </a:extLst>
          </p:cNvPr>
          <p:cNvSpPr/>
          <p:nvPr/>
        </p:nvSpPr>
        <p:spPr>
          <a:xfrm>
            <a:off x="7667625" y="1342417"/>
            <a:ext cx="1343025" cy="141983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B4F086-BF91-D40D-57FB-3DC3C592B188}"/>
              </a:ext>
            </a:extLst>
          </p:cNvPr>
          <p:cNvSpPr/>
          <p:nvPr/>
        </p:nvSpPr>
        <p:spPr>
          <a:xfrm>
            <a:off x="7667624" y="2999767"/>
            <a:ext cx="1343025" cy="141983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FF58C4-F022-4BEF-5A4D-E610A96ED644}"/>
              </a:ext>
            </a:extLst>
          </p:cNvPr>
          <p:cNvSpPr/>
          <p:nvPr/>
        </p:nvSpPr>
        <p:spPr>
          <a:xfrm>
            <a:off x="7667624" y="4692345"/>
            <a:ext cx="1343025" cy="141983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45CD5-3167-CD73-A135-3A65BE3EF318}"/>
              </a:ext>
            </a:extLst>
          </p:cNvPr>
          <p:cNvSpPr txBox="1"/>
          <p:nvPr/>
        </p:nvSpPr>
        <p:spPr>
          <a:xfrm>
            <a:off x="37710" y="6467652"/>
            <a:ext cx="121165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i="0" u="none" strike="noStrike" baseline="0">
                <a:latin typeface="LibertinusSans-Bold"/>
              </a:rPr>
              <a:t>K. Sapała, </a:t>
            </a:r>
            <a:r>
              <a:rPr lang="en-US" sz="1200" i="0" u="none" strike="noStrike" baseline="0">
                <a:latin typeface="LibertinusSans-Bold"/>
              </a:rPr>
              <a:t>Algorithms for Embedding Metrics in Euclidean Spaces</a:t>
            </a:r>
            <a:r>
              <a:rPr lang="pl-PL" sz="1200" i="0" u="none" strike="noStrike" baseline="0">
                <a:latin typeface="LibertinusSans-Bold"/>
              </a:rPr>
              <a:t>, </a:t>
            </a:r>
            <a:r>
              <a:rPr lang="pl-PL" sz="1200" i="0" u="none" strike="noStrike" baseline="0" err="1">
                <a:latin typeface="LibertinusSans-Bold"/>
              </a:rPr>
              <a:t>MSc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thesis</a:t>
            </a:r>
            <a:r>
              <a:rPr lang="pl-PL" sz="1200" i="0" u="none" strike="noStrike" baseline="0">
                <a:latin typeface="LibertinusSans-Bold"/>
              </a:rPr>
              <a:t> AGH 2022 (</a:t>
            </a:r>
            <a:r>
              <a:rPr lang="pl-PL" sz="1200" i="0" u="none" strike="noStrike" baseline="0" err="1">
                <a:latin typeface="LibertinusSans-Bold"/>
              </a:rPr>
              <a:t>specialized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implementation</a:t>
            </a:r>
            <a:r>
              <a:rPr lang="pl-PL" sz="1200" i="0" u="none" strike="noStrike" baseline="0">
                <a:latin typeface="LibertinusSans-Bold"/>
              </a:rPr>
              <a:t> of </a:t>
            </a:r>
            <a:r>
              <a:rPr lang="pl-PL" sz="1200" i="0" u="none" strike="noStrike" baseline="0" err="1">
                <a:latin typeface="LibertinusSans-Bold"/>
              </a:rPr>
              <a:t>Kamada</a:t>
            </a:r>
            <a:r>
              <a:rPr lang="pl-PL" sz="1200" err="1">
                <a:latin typeface="LibertinusSans-Bold"/>
              </a:rPr>
              <a:t>-</a:t>
            </a:r>
            <a:r>
              <a:rPr lang="pl-PL" sz="1200" i="0" u="none" strike="noStrike" baseline="0" err="1">
                <a:latin typeface="LibertinusSans-Bold"/>
              </a:rPr>
              <a:t>Kawai</a:t>
            </a:r>
            <a:r>
              <a:rPr lang="pl-PL" sz="1200" i="0" u="none" strike="noStrike" baseline="0">
                <a:latin typeface="LibertinusSans-Bold"/>
              </a:rPr>
              <a:t> </a:t>
            </a:r>
            <a:r>
              <a:rPr lang="pl-PL" sz="1200" i="0" u="none" strike="noStrike" baseline="0" err="1">
                <a:latin typeface="LibertinusSans-Bold"/>
              </a:rPr>
              <a:t>algorithm</a:t>
            </a:r>
            <a:r>
              <a:rPr lang="pl-PL" sz="1200" i="0" u="none" strike="noStrike" baseline="0">
                <a:latin typeface="LibertinusSans-Bold"/>
              </a:rPr>
              <a:t>)</a:t>
            </a:r>
            <a:endParaRPr lang="pl-PL" sz="120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13DAE54F-2538-596F-46CC-1ADCD0F0DE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6579" y="1451768"/>
          <a:ext cx="2272707" cy="2229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4030920" imgH="3954960" progId="PBrush">
                  <p:embed/>
                </p:oleObj>
              </mc:Choice>
              <mc:Fallback>
                <p:oleObj name="Bitmap Image" r:id="rId5" imgW="4030920" imgH="3954960" progId="PBrus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13DAE54F-2538-596F-46CC-1ADCD0F0DE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579" y="1451768"/>
                        <a:ext cx="2272707" cy="2229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Bent 13">
            <a:extLst>
              <a:ext uri="{FF2B5EF4-FFF2-40B4-BE49-F238E27FC236}">
                <a16:creationId xmlns:a16="http://schemas.microsoft.com/office/drawing/2014/main" id="{8BF3701C-CFA2-10BB-B619-6E438924621D}"/>
              </a:ext>
            </a:extLst>
          </p:cNvPr>
          <p:cNvSpPr/>
          <p:nvPr/>
        </p:nvSpPr>
        <p:spPr>
          <a:xfrm rot="10800000" flipH="1">
            <a:off x="752168" y="3778496"/>
            <a:ext cx="457170" cy="628497"/>
          </a:xfrm>
          <a:prstGeom prst="bentArrow">
            <a:avLst>
              <a:gd name="adj1" fmla="val 25000"/>
              <a:gd name="adj2" fmla="val 27291"/>
              <a:gd name="adj3" fmla="val 25000"/>
              <a:gd name="adj4" fmla="val 43750"/>
            </a:avLst>
          </a:prstGeom>
          <a:solidFill>
            <a:srgbClr val="DEE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8263108-FCC8-8F0A-42E0-F5F1C27AD22E}"/>
              </a:ext>
            </a:extLst>
          </p:cNvPr>
          <p:cNvSpPr/>
          <p:nvPr/>
        </p:nvSpPr>
        <p:spPr>
          <a:xfrm rot="10800000" flipH="1" flipV="1">
            <a:off x="4130790" y="2286066"/>
            <a:ext cx="584717" cy="641377"/>
          </a:xfrm>
          <a:prstGeom prst="bentArrow">
            <a:avLst>
              <a:gd name="adj1" fmla="val 25000"/>
              <a:gd name="adj2" fmla="val 27291"/>
              <a:gd name="adj3" fmla="val 25000"/>
              <a:gd name="adj4" fmla="val 43750"/>
            </a:avLst>
          </a:prstGeom>
          <a:solidFill>
            <a:srgbClr val="DEE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21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FC603B-3C79-93BC-27F7-7DEE7166617E}"/>
              </a:ext>
            </a:extLst>
          </p:cNvPr>
          <p:cNvSpPr txBox="1"/>
          <p:nvPr/>
        </p:nvSpPr>
        <p:spPr>
          <a:xfrm>
            <a:off x="10842926" y="1615212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/>
              <a:t>= 0</a:t>
            </a:r>
            <a:endParaRPr lang="en-US" sz="4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2E7106-45C6-120A-67FA-1DB09BAEFC77}"/>
              </a:ext>
            </a:extLst>
          </p:cNvPr>
          <p:cNvSpPr txBox="1"/>
          <p:nvPr/>
        </p:nvSpPr>
        <p:spPr>
          <a:xfrm>
            <a:off x="691670" y="1615214"/>
            <a:ext cx="10262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err="1"/>
              <a:t>d</a:t>
            </a:r>
            <a:r>
              <a:rPr lang="pl-PL" sz="4800" baseline="-25000" err="1"/>
              <a:t>swap</a:t>
            </a:r>
            <a:r>
              <a:rPr lang="pl-PL" sz="4800"/>
              <a:t>(                            ,                                )</a:t>
            </a:r>
            <a:endParaRPr lang="en-US" sz="4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D54F6-F02F-DAC0-F343-0250A72F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BC2D057C-3585-1217-1833-A92520E6BCF8}"/>
              </a:ext>
            </a:extLst>
          </p:cNvPr>
          <p:cNvSpPr txBox="1"/>
          <p:nvPr/>
        </p:nvSpPr>
        <p:spPr>
          <a:xfrm>
            <a:off x="3135957" y="1738328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5" name="pole tekstowe 6">
            <a:extLst>
              <a:ext uri="{FF2B5EF4-FFF2-40B4-BE49-F238E27FC236}">
                <a16:creationId xmlns:a16="http://schemas.microsoft.com/office/drawing/2014/main" id="{0CCC8CF1-D8A2-1081-FA87-738280D5440C}"/>
              </a:ext>
            </a:extLst>
          </p:cNvPr>
          <p:cNvSpPr txBox="1"/>
          <p:nvPr/>
        </p:nvSpPr>
        <p:spPr>
          <a:xfrm>
            <a:off x="7637511" y="1698276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6" name="Graphic 50" descr="Whale">
            <a:extLst>
              <a:ext uri="{FF2B5EF4-FFF2-40B4-BE49-F238E27FC236}">
                <a16:creationId xmlns:a16="http://schemas.microsoft.com/office/drawing/2014/main" id="{3A90D52D-D5EB-42FD-EC3F-E2C1D915D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3365" y="1579271"/>
            <a:ext cx="961633" cy="961633"/>
          </a:xfrm>
          <a:prstGeom prst="rect">
            <a:avLst/>
          </a:prstGeom>
        </p:spPr>
      </p:pic>
      <p:pic>
        <p:nvPicPr>
          <p:cNvPr id="7" name="Graphic 51" descr="Cat">
            <a:extLst>
              <a:ext uri="{FF2B5EF4-FFF2-40B4-BE49-F238E27FC236}">
                <a16:creationId xmlns:a16="http://schemas.microsoft.com/office/drawing/2014/main" id="{D4BDC213-9078-82B2-5C4E-3F087DD08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0937" y="1549893"/>
            <a:ext cx="961633" cy="961633"/>
          </a:xfrm>
          <a:prstGeom prst="rect">
            <a:avLst/>
          </a:prstGeom>
        </p:spPr>
      </p:pic>
      <p:pic>
        <p:nvPicPr>
          <p:cNvPr id="8" name="Graphic 54" descr="Panda">
            <a:extLst>
              <a:ext uri="{FF2B5EF4-FFF2-40B4-BE49-F238E27FC236}">
                <a16:creationId xmlns:a16="http://schemas.microsoft.com/office/drawing/2014/main" id="{3CB118A9-4D27-B65A-0626-5A4059648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3387" y="1552584"/>
            <a:ext cx="961633" cy="961633"/>
          </a:xfrm>
          <a:prstGeom prst="rect">
            <a:avLst/>
          </a:prstGeom>
        </p:spPr>
      </p:pic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C7723886-7850-B287-FE3F-CF0744C61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5878" y="1549897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576B97F8-5F5D-3F6D-1BDE-88C15A0CB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59838" y="1509846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4D8E5187-9E89-9419-B899-405C8C3A8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1210" y="1500135"/>
            <a:ext cx="961633" cy="9616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C6C9AC-10E5-A524-C734-090F3558687F}"/>
              </a:ext>
            </a:extLst>
          </p:cNvPr>
          <p:cNvSpPr txBox="1"/>
          <p:nvPr/>
        </p:nvSpPr>
        <p:spPr>
          <a:xfrm>
            <a:off x="3590276" y="2824309"/>
            <a:ext cx="532974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err="1"/>
              <a:t>Number</a:t>
            </a:r>
            <a:r>
              <a:rPr lang="pl-PL" sz="2000"/>
              <a:t> of </a:t>
            </a:r>
            <a:r>
              <a:rPr lang="pl-PL" sz="2000" err="1"/>
              <a:t>swaps</a:t>
            </a:r>
            <a:r>
              <a:rPr lang="pl-PL" sz="2000"/>
              <a:t> of </a:t>
            </a:r>
            <a:r>
              <a:rPr lang="pl-PL" sz="2000" err="1"/>
              <a:t>adjacent</a:t>
            </a:r>
            <a:r>
              <a:rPr lang="pl-PL" sz="2000"/>
              <a:t> </a:t>
            </a:r>
            <a:r>
              <a:rPr lang="pl-PL" sz="2000" err="1"/>
              <a:t>candidates</a:t>
            </a:r>
            <a:r>
              <a:rPr lang="pl-PL" sz="2000"/>
              <a:t> </a:t>
            </a:r>
            <a:r>
              <a:rPr lang="pl-PL" sz="2000" err="1"/>
              <a:t>needed</a:t>
            </a:r>
            <a:r>
              <a:rPr lang="pl-PL" sz="2000"/>
              <a:t> to </a:t>
            </a:r>
            <a:r>
              <a:rPr lang="pl-PL" sz="2000" err="1"/>
              <a:t>transform</a:t>
            </a:r>
            <a:r>
              <a:rPr lang="pl-PL" sz="2000"/>
              <a:t> one </a:t>
            </a:r>
            <a:r>
              <a:rPr lang="pl-PL" sz="2000" err="1"/>
              <a:t>preference</a:t>
            </a:r>
            <a:r>
              <a:rPr lang="pl-PL" sz="2000"/>
              <a:t> order </a:t>
            </a:r>
            <a:r>
              <a:rPr lang="pl-PL" sz="2000" err="1"/>
              <a:t>into</a:t>
            </a:r>
            <a:r>
              <a:rPr lang="pl-PL" sz="2000"/>
              <a:t> the </a:t>
            </a:r>
            <a:r>
              <a:rPr lang="pl-PL" sz="2000" err="1"/>
              <a:t>other</a:t>
            </a:r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35AAE-8892-3C2F-B7BA-9EBBA9F9D987}"/>
              </a:ext>
            </a:extLst>
          </p:cNvPr>
          <p:cNvSpPr txBox="1"/>
          <p:nvPr/>
        </p:nvSpPr>
        <p:spPr>
          <a:xfrm>
            <a:off x="3590276" y="3716938"/>
            <a:ext cx="5329742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err="1"/>
              <a:t>Election</a:t>
            </a:r>
            <a:r>
              <a:rPr lang="pl-PL" sz="2000"/>
              <a:t> </a:t>
            </a:r>
            <a:r>
              <a:rPr lang="pl-PL" sz="2000" err="1"/>
              <a:t>microscope</a:t>
            </a:r>
            <a:r>
              <a:rPr lang="pl-PL" sz="2000"/>
              <a:t>:</a:t>
            </a:r>
          </a:p>
          <a:p>
            <a:pPr marL="457200" indent="-457200">
              <a:buAutoNum type="arabicPeriod"/>
            </a:pPr>
            <a:r>
              <a:rPr lang="pl-PL" sz="2000" err="1"/>
              <a:t>Generate</a:t>
            </a:r>
            <a:r>
              <a:rPr lang="pl-PL" sz="2000"/>
              <a:t> </a:t>
            </a:r>
            <a:r>
              <a:rPr lang="pl-PL" sz="2000" err="1"/>
              <a:t>an</a:t>
            </a:r>
            <a:r>
              <a:rPr lang="pl-PL" sz="2000"/>
              <a:t> </a:t>
            </a:r>
            <a:r>
              <a:rPr lang="pl-PL" sz="2000" err="1"/>
              <a:t>election</a:t>
            </a:r>
            <a:r>
              <a:rPr lang="pl-PL" sz="2000"/>
              <a:t> from a </a:t>
            </a:r>
            <a:r>
              <a:rPr lang="pl-PL" sz="2000" err="1"/>
              <a:t>statistical</a:t>
            </a:r>
            <a:r>
              <a:rPr lang="pl-PL" sz="2000"/>
              <a:t> </a:t>
            </a:r>
            <a:r>
              <a:rPr lang="pl-PL" sz="2000" err="1"/>
              <a:t>culture</a:t>
            </a:r>
            <a:endParaRPr lang="pl-PL" sz="2000"/>
          </a:p>
          <a:p>
            <a:pPr marL="457200" indent="-457200">
              <a:buAutoNum type="arabicPeriod"/>
            </a:pPr>
            <a:r>
              <a:rPr lang="pl-PL" sz="2000" err="1"/>
              <a:t>Compute</a:t>
            </a:r>
            <a:r>
              <a:rPr lang="pl-PL" sz="2000"/>
              <a:t> </a:t>
            </a:r>
            <a:r>
              <a:rPr lang="pl-PL" sz="2000" err="1"/>
              <a:t>swap</a:t>
            </a:r>
            <a:r>
              <a:rPr lang="pl-PL" sz="2000"/>
              <a:t> </a:t>
            </a:r>
            <a:r>
              <a:rPr lang="pl-PL" sz="2000" err="1"/>
              <a:t>distances</a:t>
            </a:r>
            <a:r>
              <a:rPr lang="pl-PL" sz="2000"/>
              <a:t> </a:t>
            </a:r>
            <a:r>
              <a:rPr lang="pl-PL" sz="2000" err="1"/>
              <a:t>between</a:t>
            </a:r>
            <a:r>
              <a:rPr lang="pl-PL" sz="2000"/>
              <a:t> </a:t>
            </a:r>
            <a:r>
              <a:rPr lang="pl-PL" sz="2000" err="1"/>
              <a:t>all</a:t>
            </a:r>
            <a:r>
              <a:rPr lang="pl-PL" sz="2000"/>
              <a:t> </a:t>
            </a:r>
            <a:r>
              <a:rPr lang="pl-PL" sz="2000" err="1"/>
              <a:t>pairs</a:t>
            </a:r>
            <a:r>
              <a:rPr lang="pl-PL" sz="2000"/>
              <a:t> of </a:t>
            </a:r>
            <a:r>
              <a:rPr lang="pl-PL" sz="2000" err="1"/>
              <a:t>votes</a:t>
            </a:r>
            <a:endParaRPr lang="pl-PL" sz="2000"/>
          </a:p>
          <a:p>
            <a:pPr marL="457200" indent="-457200">
              <a:buAutoNum type="arabicPeriod"/>
            </a:pPr>
            <a:r>
              <a:rPr lang="pl-PL" sz="2000" err="1"/>
              <a:t>Represent</a:t>
            </a:r>
            <a:r>
              <a:rPr lang="pl-PL" sz="2000"/>
              <a:t> </a:t>
            </a:r>
            <a:r>
              <a:rPr lang="pl-PL" sz="2000" err="1"/>
              <a:t>each</a:t>
            </a:r>
            <a:r>
              <a:rPr lang="pl-PL" sz="2000"/>
              <a:t> </a:t>
            </a:r>
            <a:r>
              <a:rPr lang="pl-PL" sz="2000" err="1"/>
              <a:t>vote</a:t>
            </a:r>
            <a:r>
              <a:rPr lang="pl-PL" sz="2000"/>
              <a:t> as a </a:t>
            </a:r>
            <a:r>
              <a:rPr lang="pl-PL" sz="2000" err="1"/>
              <a:t>dot</a:t>
            </a:r>
            <a:r>
              <a:rPr lang="pl-PL" sz="2000"/>
              <a:t> in 2D </a:t>
            </a:r>
            <a:r>
              <a:rPr lang="pl-PL" sz="2000" err="1"/>
              <a:t>space</a:t>
            </a:r>
            <a:r>
              <a:rPr lang="pl-PL" sz="2000"/>
              <a:t>, </a:t>
            </a:r>
            <a:r>
              <a:rPr lang="pl-PL" sz="2000" err="1"/>
              <a:t>so</a:t>
            </a:r>
            <a:r>
              <a:rPr lang="pl-PL" sz="2000"/>
              <a:t> </a:t>
            </a:r>
            <a:r>
              <a:rPr lang="pl-PL" sz="2000" err="1"/>
              <a:t>that</a:t>
            </a:r>
            <a:r>
              <a:rPr lang="pl-PL" sz="2000"/>
              <a:t> </a:t>
            </a:r>
            <a:r>
              <a:rPr lang="pl-PL" sz="2000" err="1"/>
              <a:t>Euclidean</a:t>
            </a:r>
            <a:r>
              <a:rPr lang="pl-PL" sz="2000"/>
              <a:t> </a:t>
            </a:r>
            <a:r>
              <a:rPr lang="pl-PL" sz="2000" err="1"/>
              <a:t>distances</a:t>
            </a:r>
            <a:r>
              <a:rPr lang="pl-PL" sz="2000"/>
              <a:t> </a:t>
            </a:r>
            <a:r>
              <a:rPr lang="pl-PL" sz="2000" err="1"/>
              <a:t>are</a:t>
            </a:r>
            <a:r>
              <a:rPr lang="pl-PL" sz="2000"/>
              <a:t> </a:t>
            </a:r>
            <a:r>
              <a:rPr lang="pl-PL" sz="2000" err="1"/>
              <a:t>similar</a:t>
            </a:r>
            <a:r>
              <a:rPr lang="pl-PL" sz="2000"/>
              <a:t> to the </a:t>
            </a:r>
            <a:r>
              <a:rPr lang="pl-PL" sz="2000" err="1"/>
              <a:t>swap</a:t>
            </a:r>
            <a:r>
              <a:rPr lang="pl-PL" sz="2000"/>
              <a:t> </a:t>
            </a:r>
            <a:r>
              <a:rPr lang="pl-PL" sz="2000" err="1"/>
              <a:t>distances</a:t>
            </a:r>
            <a:r>
              <a:rPr lang="pl-PL" sz="2000"/>
              <a:t> </a:t>
            </a:r>
            <a:r>
              <a:rPr lang="pl-PL" sz="2000">
                <a:sym typeface="Wingdings" panose="05000000000000000000" pitchFamily="2" charset="2"/>
              </a:rPr>
              <a:t> </a:t>
            </a:r>
            <a:r>
              <a:rPr lang="pl-PL" sz="2000" b="1">
                <a:sym typeface="Wingdings" panose="05000000000000000000" pitchFamily="2" charset="2"/>
              </a:rPr>
              <a:t>map!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52953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D54F6-F02F-DAC0-F343-0250A72FA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656" y="-204800"/>
            <a:ext cx="5834743" cy="1325563"/>
          </a:xfrm>
        </p:spPr>
        <p:txBody>
          <a:bodyPr/>
          <a:lstStyle/>
          <a:p>
            <a:pPr algn="ctr"/>
            <a:r>
              <a:rPr lang="pl-PL" err="1"/>
              <a:t>Microscope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35AAE-8892-3C2F-B7BA-9EBBA9F9D987}"/>
              </a:ext>
            </a:extLst>
          </p:cNvPr>
          <p:cNvSpPr txBox="1"/>
          <p:nvPr/>
        </p:nvSpPr>
        <p:spPr>
          <a:xfrm>
            <a:off x="280307" y="4711036"/>
            <a:ext cx="4128941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err="1"/>
              <a:t>Election</a:t>
            </a:r>
            <a:r>
              <a:rPr lang="pl-PL" sz="1600" b="1"/>
              <a:t> </a:t>
            </a:r>
            <a:r>
              <a:rPr lang="pl-PL" sz="1600" b="1" err="1"/>
              <a:t>microscope</a:t>
            </a:r>
            <a:r>
              <a:rPr lang="pl-PL" sz="1600" b="1"/>
              <a:t>:</a:t>
            </a:r>
          </a:p>
          <a:p>
            <a:pPr marL="457200" indent="-457200">
              <a:buAutoNum type="arabicPeriod"/>
            </a:pPr>
            <a:r>
              <a:rPr lang="pl-PL" sz="1600" err="1"/>
              <a:t>Generate</a:t>
            </a:r>
            <a:r>
              <a:rPr lang="pl-PL" sz="1600"/>
              <a:t> </a:t>
            </a:r>
            <a:r>
              <a:rPr lang="pl-PL" sz="1600" err="1"/>
              <a:t>an</a:t>
            </a:r>
            <a:r>
              <a:rPr lang="pl-PL" sz="1600"/>
              <a:t> </a:t>
            </a:r>
            <a:r>
              <a:rPr lang="pl-PL" sz="1600" err="1"/>
              <a:t>election</a:t>
            </a:r>
            <a:r>
              <a:rPr lang="pl-PL" sz="1600"/>
              <a:t> from a </a:t>
            </a:r>
            <a:r>
              <a:rPr lang="pl-PL" sz="1600" err="1"/>
              <a:t>statistical</a:t>
            </a:r>
            <a:r>
              <a:rPr lang="pl-PL" sz="1600"/>
              <a:t> </a:t>
            </a:r>
            <a:r>
              <a:rPr lang="pl-PL" sz="1600" err="1"/>
              <a:t>culture</a:t>
            </a:r>
            <a:endParaRPr lang="pl-PL" sz="1600"/>
          </a:p>
          <a:p>
            <a:pPr marL="457200" indent="-457200">
              <a:buAutoNum type="arabicPeriod"/>
            </a:pPr>
            <a:r>
              <a:rPr lang="pl-PL" sz="1600" err="1"/>
              <a:t>Compute</a:t>
            </a:r>
            <a:r>
              <a:rPr lang="pl-PL" sz="1600"/>
              <a:t> </a:t>
            </a:r>
            <a:r>
              <a:rPr lang="pl-PL" sz="1600" err="1"/>
              <a:t>swap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</a:t>
            </a:r>
            <a:r>
              <a:rPr lang="pl-PL" sz="1600" err="1"/>
              <a:t>between</a:t>
            </a:r>
            <a:r>
              <a:rPr lang="pl-PL" sz="1600"/>
              <a:t> </a:t>
            </a:r>
            <a:r>
              <a:rPr lang="pl-PL" sz="1600" err="1"/>
              <a:t>all</a:t>
            </a:r>
            <a:r>
              <a:rPr lang="pl-PL" sz="1600"/>
              <a:t> </a:t>
            </a:r>
            <a:r>
              <a:rPr lang="pl-PL" sz="1600" err="1"/>
              <a:t>pairs</a:t>
            </a:r>
            <a:r>
              <a:rPr lang="pl-PL" sz="1600"/>
              <a:t> of </a:t>
            </a:r>
            <a:r>
              <a:rPr lang="pl-PL" sz="1600" err="1"/>
              <a:t>votes</a:t>
            </a:r>
            <a:endParaRPr lang="pl-PL" sz="1600"/>
          </a:p>
          <a:p>
            <a:pPr marL="457200" indent="-457200">
              <a:buAutoNum type="arabicPeriod"/>
            </a:pPr>
            <a:r>
              <a:rPr lang="pl-PL" sz="1600" err="1"/>
              <a:t>Represent</a:t>
            </a:r>
            <a:r>
              <a:rPr lang="pl-PL" sz="1600"/>
              <a:t> </a:t>
            </a:r>
            <a:r>
              <a:rPr lang="pl-PL" sz="1600" err="1"/>
              <a:t>each</a:t>
            </a:r>
            <a:r>
              <a:rPr lang="pl-PL" sz="1600"/>
              <a:t> </a:t>
            </a:r>
            <a:r>
              <a:rPr lang="pl-PL" sz="1600" err="1"/>
              <a:t>vote</a:t>
            </a:r>
            <a:r>
              <a:rPr lang="pl-PL" sz="1600"/>
              <a:t> as a </a:t>
            </a:r>
            <a:r>
              <a:rPr lang="pl-PL" sz="1600" err="1"/>
              <a:t>dot</a:t>
            </a:r>
            <a:r>
              <a:rPr lang="pl-PL" sz="1600"/>
              <a:t> in 2D </a:t>
            </a:r>
            <a:r>
              <a:rPr lang="pl-PL" sz="1600" err="1"/>
              <a:t>space</a:t>
            </a:r>
            <a:r>
              <a:rPr lang="pl-PL" sz="1600"/>
              <a:t>, </a:t>
            </a:r>
            <a:r>
              <a:rPr lang="pl-PL" sz="1600" err="1"/>
              <a:t>so</a:t>
            </a:r>
            <a:r>
              <a:rPr lang="pl-PL" sz="1600"/>
              <a:t> </a:t>
            </a:r>
            <a:r>
              <a:rPr lang="pl-PL" sz="1600" err="1"/>
              <a:t>that</a:t>
            </a:r>
            <a:r>
              <a:rPr lang="pl-PL" sz="1600"/>
              <a:t> </a:t>
            </a:r>
            <a:r>
              <a:rPr lang="pl-PL" sz="1600" err="1"/>
              <a:t>Euclidean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</a:t>
            </a:r>
            <a:r>
              <a:rPr lang="pl-PL" sz="1600" err="1"/>
              <a:t>are</a:t>
            </a:r>
            <a:r>
              <a:rPr lang="pl-PL" sz="1600"/>
              <a:t> </a:t>
            </a:r>
            <a:r>
              <a:rPr lang="pl-PL" sz="1600" err="1"/>
              <a:t>similar</a:t>
            </a:r>
            <a:r>
              <a:rPr lang="pl-PL" sz="1600"/>
              <a:t> to the </a:t>
            </a:r>
            <a:r>
              <a:rPr lang="pl-PL" sz="1600" err="1"/>
              <a:t>swap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(MDS)</a:t>
            </a:r>
            <a:endParaRPr lang="en-US" sz="1600"/>
          </a:p>
        </p:txBody>
      </p:sp>
      <p:grpSp>
        <p:nvGrpSpPr>
          <p:cNvPr id="18" name="Grupa 4">
            <a:extLst>
              <a:ext uri="{FF2B5EF4-FFF2-40B4-BE49-F238E27FC236}">
                <a16:creationId xmlns:a16="http://schemas.microsoft.com/office/drawing/2014/main" id="{C98BFAC3-B3FA-344E-ED43-D0F8C7C2A5C0}"/>
              </a:ext>
            </a:extLst>
          </p:cNvPr>
          <p:cNvGrpSpPr/>
          <p:nvPr/>
        </p:nvGrpSpPr>
        <p:grpSpPr>
          <a:xfrm>
            <a:off x="291513" y="2886978"/>
            <a:ext cx="4167020" cy="1673480"/>
            <a:chOff x="4721058" y="971203"/>
            <a:chExt cx="4167020" cy="2648641"/>
          </a:xfrm>
        </p:grpSpPr>
        <p:sp>
          <p:nvSpPr>
            <p:cNvPr id="19" name="Prostokąt 15">
              <a:extLst>
                <a:ext uri="{FF2B5EF4-FFF2-40B4-BE49-F238E27FC236}">
                  <a16:creationId xmlns:a16="http://schemas.microsoft.com/office/drawing/2014/main" id="{1BBBB6F1-DD79-0365-B99E-2C52B5524D0B}"/>
                </a:ext>
              </a:extLst>
            </p:cNvPr>
            <p:cNvSpPr/>
            <p:nvPr/>
          </p:nvSpPr>
          <p:spPr>
            <a:xfrm>
              <a:off x="4721058" y="971203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rostokąt 5">
                  <a:extLst>
                    <a:ext uri="{FF2B5EF4-FFF2-40B4-BE49-F238E27FC236}">
                      <a16:creationId xmlns:a16="http://schemas.microsoft.com/office/drawing/2014/main" id="{EBBE0E30-3051-C35C-ED49-E0D6615163AE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15382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1600" b="1"/>
                    <a:t>Mallows Model:</a:t>
                  </a:r>
                  <a:r>
                    <a:rPr lang="pl-PL" sz="1600"/>
                    <a:t> </a:t>
                  </a:r>
                  <a:r>
                    <a:rPr lang="pl-PL" sz="1600" err="1"/>
                    <a:t>Choose</a:t>
                  </a:r>
                  <a:r>
                    <a:rPr lang="pl-PL" sz="1600"/>
                    <a:t> a </a:t>
                  </a:r>
                  <a:r>
                    <a:rPr lang="pl-PL" sz="1600" err="1"/>
                    <a:t>center</a:t>
                  </a:r>
                  <a:r>
                    <a:rPr lang="pl-PL" sz="1600"/>
                    <a:t> </a:t>
                  </a:r>
                  <a:r>
                    <a:rPr lang="pl-PL" sz="1600" err="1"/>
                    <a:t>vote</a:t>
                  </a:r>
                  <a:r>
                    <a:rPr lang="pl-PL" sz="1600"/>
                    <a:t> u. The </a:t>
                  </a:r>
                  <a:r>
                    <a:rPr lang="pl-PL" sz="1600" err="1"/>
                    <a:t>probability</a:t>
                  </a:r>
                  <a:r>
                    <a:rPr lang="pl-PL" sz="1600"/>
                    <a:t> of </a:t>
                  </a:r>
                  <a:r>
                    <a:rPr lang="pl-PL" sz="1600" err="1"/>
                    <a:t>generating</a:t>
                  </a:r>
                  <a:r>
                    <a:rPr lang="pl-PL" sz="1600"/>
                    <a:t> </a:t>
                  </a:r>
                  <a:r>
                    <a:rPr lang="pl-PL" sz="1600" err="1"/>
                    <a:t>vote</a:t>
                  </a:r>
                  <a:r>
                    <a:rPr lang="pl-PL" sz="1600"/>
                    <a:t> v </a:t>
                  </a:r>
                  <a:r>
                    <a:rPr lang="pl-PL" sz="1600" err="1"/>
                    <a:t>is</a:t>
                  </a:r>
                  <a:r>
                    <a:rPr lang="pl-PL" sz="160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16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1600"/>
                </a:p>
                <a:p>
                  <a:r>
                    <a:rPr lang="pl-PL" sz="1600"/>
                    <a:t>(</a:t>
                  </a:r>
                  <a:r>
                    <a:rPr lang="pl-PL" sz="1600" err="1"/>
                    <a:t>There</a:t>
                  </a:r>
                  <a:r>
                    <a:rPr lang="pl-PL" sz="1600"/>
                    <a:t> </a:t>
                  </a:r>
                  <a:r>
                    <a:rPr lang="pl-PL" sz="1600" err="1"/>
                    <a:t>are</a:t>
                  </a:r>
                  <a:r>
                    <a:rPr lang="pl-PL" sz="1600"/>
                    <a:t> </a:t>
                  </a:r>
                  <a:r>
                    <a:rPr lang="pl-PL" sz="1600" err="1"/>
                    <a:t>some</a:t>
                  </a:r>
                  <a:r>
                    <a:rPr lang="pl-PL" sz="1600"/>
                    <a:t> </a:t>
                  </a:r>
                  <a:r>
                    <a:rPr lang="pl-PL" sz="1600" err="1"/>
                    <a:t>algorithms</a:t>
                  </a:r>
                  <a:r>
                    <a:rPr lang="pl-PL" sz="1600"/>
                    <a:t> </a:t>
                  </a:r>
                  <a:r>
                    <a:rPr lang="pl-PL" sz="1600" err="1"/>
                    <a:t>that</a:t>
                  </a:r>
                  <a:r>
                    <a:rPr lang="pl-PL" sz="1600"/>
                    <a:t> </a:t>
                  </a:r>
                  <a:r>
                    <a:rPr lang="pl-PL" sz="1600" err="1"/>
                    <a:t>generate</a:t>
                  </a:r>
                  <a:r>
                    <a:rPr lang="pl-PL" sz="1600"/>
                    <a:t> </a:t>
                  </a:r>
                  <a:r>
                    <a:rPr lang="pl-PL" sz="1600" err="1"/>
                    <a:t>votes</a:t>
                  </a:r>
                  <a:r>
                    <a:rPr lang="pl-PL" sz="1600"/>
                    <a:t> from </a:t>
                  </a:r>
                  <a:r>
                    <a:rPr lang="pl-PL" sz="1600" err="1"/>
                    <a:t>this</a:t>
                  </a:r>
                  <a:r>
                    <a:rPr lang="pl-PL" sz="1600"/>
                    <a:t> </a:t>
                  </a:r>
                  <a:r>
                    <a:rPr lang="pl-PL" sz="1600" err="1"/>
                    <a:t>distribution</a:t>
                  </a:r>
                  <a:r>
                    <a:rPr lang="pl-PL" sz="1600"/>
                    <a:t>… </a:t>
                  </a:r>
                  <a:r>
                    <a:rPr lang="pl-PL" sz="1600" err="1"/>
                    <a:t>effectively</a:t>
                  </a:r>
                  <a:r>
                    <a:rPr lang="pl-PL" sz="1600"/>
                    <a:t>.)</a:t>
                  </a:r>
                </a:p>
              </p:txBody>
            </p:sp>
          </mc:Choice>
          <mc:Fallback xmlns="">
            <p:sp>
              <p:nvSpPr>
                <p:cNvPr id="20" name="Prostokąt 5">
                  <a:extLst>
                    <a:ext uri="{FF2B5EF4-FFF2-40B4-BE49-F238E27FC236}">
                      <a16:creationId xmlns:a16="http://schemas.microsoft.com/office/drawing/2014/main" id="{EBBE0E30-3051-C35C-ED49-E0D6615163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1538242"/>
                </a:xfrm>
                <a:prstGeom prst="rect">
                  <a:avLst/>
                </a:prstGeom>
                <a:blipFill>
                  <a:blip r:embed="rId3"/>
                  <a:stretch>
                    <a:fillRect l="-751" t="-1875" b="-64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a 3">
            <a:extLst>
              <a:ext uri="{FF2B5EF4-FFF2-40B4-BE49-F238E27FC236}">
                <a16:creationId xmlns:a16="http://schemas.microsoft.com/office/drawing/2014/main" id="{FB12D6EA-E76D-7169-0CDC-A1E8890F1684}"/>
              </a:ext>
            </a:extLst>
          </p:cNvPr>
          <p:cNvGrpSpPr/>
          <p:nvPr/>
        </p:nvGrpSpPr>
        <p:grpSpPr>
          <a:xfrm>
            <a:off x="280308" y="1178360"/>
            <a:ext cx="4128941" cy="1608735"/>
            <a:chOff x="350745" y="2658465"/>
            <a:chExt cx="4128941" cy="2578167"/>
          </a:xfrm>
        </p:grpSpPr>
        <p:sp>
          <p:nvSpPr>
            <p:cNvPr id="22" name="Prostokąt 10">
              <a:extLst>
                <a:ext uri="{FF2B5EF4-FFF2-40B4-BE49-F238E27FC236}">
                  <a16:creationId xmlns:a16="http://schemas.microsoft.com/office/drawing/2014/main" id="{9C788505-E717-C193-8851-18F094BA77B0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23" name="Prostokąt 12">
              <a:extLst>
                <a:ext uri="{FF2B5EF4-FFF2-40B4-BE49-F238E27FC236}">
                  <a16:creationId xmlns:a16="http://schemas.microsoft.com/office/drawing/2014/main" id="{9BA6880F-7A52-4CDE-1AB7-23EC43A7C17B}"/>
                </a:ext>
              </a:extLst>
            </p:cNvPr>
            <p:cNvSpPr/>
            <p:nvPr/>
          </p:nvSpPr>
          <p:spPr>
            <a:xfrm>
              <a:off x="361950" y="2818538"/>
              <a:ext cx="39243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err="1"/>
                <a:t>Polya-Eggenberger</a:t>
              </a:r>
              <a:r>
                <a:rPr lang="pl-PL" sz="1600" b="1"/>
                <a:t> Urn Model:</a:t>
              </a:r>
              <a:r>
                <a:rPr lang="pl-PL" sz="1600"/>
                <a:t> Form </a:t>
              </a:r>
              <a:r>
                <a:rPr lang="pl-PL" sz="1600" err="1"/>
                <a:t>an</a:t>
              </a:r>
              <a:r>
                <a:rPr lang="pl-PL" sz="1600"/>
                <a:t> urn of </a:t>
              </a:r>
              <a:r>
                <a:rPr lang="pl-PL" sz="1600" b="1" err="1">
                  <a:solidFill>
                    <a:srgbClr val="00B0F0"/>
                  </a:solidFill>
                </a:rPr>
                <a:t>all</a:t>
              </a:r>
              <a:r>
                <a:rPr lang="pl-PL" sz="1600" b="1">
                  <a:solidFill>
                    <a:srgbClr val="00B0F0"/>
                  </a:solidFill>
                </a:rPr>
                <a:t> </a:t>
              </a:r>
              <a:r>
                <a:rPr lang="pl-PL" sz="1600" b="1" err="1">
                  <a:solidFill>
                    <a:srgbClr val="00B0F0"/>
                  </a:solidFill>
                </a:rPr>
                <a:t>possible</a:t>
              </a:r>
              <a:r>
                <a:rPr lang="pl-PL" sz="1600" b="1">
                  <a:solidFill>
                    <a:srgbClr val="00B0F0"/>
                  </a:solidFill>
                </a:rPr>
                <a:t> m! </a:t>
              </a:r>
              <a:r>
                <a:rPr lang="pl-PL" sz="1600" b="1" err="1">
                  <a:solidFill>
                    <a:srgbClr val="00B0F0"/>
                  </a:solidFill>
                </a:rPr>
                <a:t>votes</a:t>
              </a:r>
              <a:r>
                <a:rPr lang="pl-PL" sz="1600"/>
                <a:t>. To </a:t>
              </a:r>
              <a:r>
                <a:rPr lang="pl-PL" sz="1600" err="1"/>
                <a:t>generate</a:t>
              </a:r>
              <a:r>
                <a:rPr lang="pl-PL" sz="1600"/>
                <a:t> a </a:t>
              </a:r>
              <a:r>
                <a:rPr lang="pl-PL" sz="1600" err="1"/>
                <a:t>vote</a:t>
              </a:r>
              <a:r>
                <a:rPr lang="pl-PL" sz="1600"/>
                <a:t>:</a:t>
              </a:r>
            </a:p>
            <a:p>
              <a:pPr marL="342900" indent="-342900">
                <a:buAutoNum type="arabicParenR"/>
              </a:pPr>
              <a:r>
                <a:rPr lang="pl-PL" sz="1600" err="1"/>
                <a:t>Choose</a:t>
              </a:r>
              <a:r>
                <a:rPr lang="pl-PL" sz="1600"/>
                <a:t> a </a:t>
              </a:r>
              <a:r>
                <a:rPr lang="pl-PL" sz="1600" err="1"/>
                <a:t>vote</a:t>
              </a:r>
              <a:r>
                <a:rPr lang="pl-PL" sz="1600"/>
                <a:t> from the urn and </a:t>
              </a:r>
              <a:r>
                <a:rPr lang="pl-PL" sz="1600" err="1"/>
                <a:t>add</a:t>
              </a:r>
              <a:r>
                <a:rPr lang="pl-PL" sz="1600"/>
                <a:t> </a:t>
              </a:r>
              <a:r>
                <a:rPr lang="pl-PL" sz="1600" err="1"/>
                <a:t>it</a:t>
              </a:r>
              <a:r>
                <a:rPr lang="pl-PL" sz="1600"/>
                <a:t> to </a:t>
              </a:r>
              <a:r>
                <a:rPr lang="pl-PL" sz="1600" err="1"/>
                <a:t>your</a:t>
              </a:r>
              <a:r>
                <a:rPr lang="pl-PL" sz="1600"/>
                <a:t> </a:t>
              </a:r>
              <a:r>
                <a:rPr lang="pl-PL" sz="1600" err="1"/>
                <a:t>election</a:t>
              </a:r>
              <a:endParaRPr lang="pl-PL" sz="1600"/>
            </a:p>
            <a:p>
              <a:pPr marL="342900" indent="-342900">
                <a:buAutoNum type="arabicParenR"/>
              </a:pPr>
              <a:r>
                <a:rPr lang="pl-PL" sz="1600" b="1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1600"/>
                <a:t>the </a:t>
              </a:r>
              <a:r>
                <a:rPr lang="pl-PL" sz="1600" err="1"/>
                <a:t>vote</a:t>
              </a:r>
              <a:r>
                <a:rPr lang="pl-PL" sz="1600"/>
                <a:t> to the urn, </a:t>
              </a:r>
              <a:r>
                <a:rPr lang="pl-PL" sz="1600" err="1"/>
                <a:t>together</a:t>
              </a:r>
              <a:r>
                <a:rPr lang="pl-PL" sz="1600"/>
                <a:t> with </a:t>
              </a:r>
              <a:r>
                <a:rPr lang="el-GR" sz="1600" b="1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1600" b="1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1600" b="1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1600" b="1"/>
                <a:t>.</a:t>
              </a:r>
            </a:p>
          </p:txBody>
        </p:sp>
      </p:grpSp>
      <p:grpSp>
        <p:nvGrpSpPr>
          <p:cNvPr id="24" name="Grupa 2">
            <a:extLst>
              <a:ext uri="{FF2B5EF4-FFF2-40B4-BE49-F238E27FC236}">
                <a16:creationId xmlns:a16="http://schemas.microsoft.com/office/drawing/2014/main" id="{16AEC2D7-26B3-3B54-F008-01A91562776F}"/>
              </a:ext>
            </a:extLst>
          </p:cNvPr>
          <p:cNvGrpSpPr/>
          <p:nvPr/>
        </p:nvGrpSpPr>
        <p:grpSpPr>
          <a:xfrm>
            <a:off x="280307" y="122659"/>
            <a:ext cx="4128942" cy="941991"/>
            <a:chOff x="352425" y="976898"/>
            <a:chExt cx="4128942" cy="1409785"/>
          </a:xfrm>
        </p:grpSpPr>
        <p:sp>
          <p:nvSpPr>
            <p:cNvPr id="25" name="Prostokąt 13">
              <a:extLst>
                <a:ext uri="{FF2B5EF4-FFF2-40B4-BE49-F238E27FC236}">
                  <a16:creationId xmlns:a16="http://schemas.microsoft.com/office/drawing/2014/main" id="{C088502D-8EBF-C772-5414-7312544FAAE3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/>
                <a:t>|</a:t>
              </a:r>
            </a:p>
          </p:txBody>
        </p:sp>
        <p:sp>
          <p:nvSpPr>
            <p:cNvPr id="26" name="Prostokąt 14">
              <a:extLst>
                <a:ext uri="{FF2B5EF4-FFF2-40B4-BE49-F238E27FC236}">
                  <a16:creationId xmlns:a16="http://schemas.microsoft.com/office/drawing/2014/main" id="{1A80BEDE-546D-C706-67F0-AFA89E51290E}"/>
                </a:ext>
              </a:extLst>
            </p:cNvPr>
            <p:cNvSpPr/>
            <p:nvPr/>
          </p:nvSpPr>
          <p:spPr>
            <a:xfrm>
              <a:off x="352425" y="1063244"/>
              <a:ext cx="40233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err="1"/>
                <a:t>Impartial</a:t>
              </a:r>
              <a:r>
                <a:rPr lang="pl-PL" sz="1600" b="1"/>
                <a:t> </a:t>
              </a:r>
              <a:r>
                <a:rPr lang="pl-PL" sz="1600" b="1" err="1"/>
                <a:t>Culture</a:t>
              </a:r>
              <a:r>
                <a:rPr lang="pl-PL" sz="1600" b="1"/>
                <a:t> (IC):</a:t>
              </a:r>
              <a:r>
                <a:rPr lang="pl-PL" sz="1600"/>
                <a:t> </a:t>
              </a:r>
              <a:r>
                <a:rPr lang="pl-PL" sz="1600" err="1"/>
                <a:t>Every</a:t>
              </a:r>
              <a:r>
                <a:rPr lang="pl-PL" sz="1600"/>
                <a:t> </a:t>
              </a:r>
              <a:r>
                <a:rPr lang="pl-PL" sz="1600" err="1"/>
                <a:t>preference</a:t>
              </a:r>
              <a:r>
                <a:rPr lang="pl-PL" sz="1600"/>
                <a:t> order </a:t>
              </a:r>
              <a:r>
                <a:rPr lang="pl-PL" sz="1600" err="1"/>
                <a:t>comes</a:t>
              </a:r>
              <a:r>
                <a:rPr lang="pl-PL" sz="1600"/>
                <a:t> with the same </a:t>
              </a:r>
              <a:r>
                <a:rPr lang="pl-PL" sz="1600" err="1"/>
                <a:t>proba-bility</a:t>
              </a:r>
              <a:r>
                <a:rPr lang="pl-PL" sz="1600"/>
                <a:t> (</a:t>
              </a:r>
              <a:r>
                <a:rPr lang="pl-PL" sz="1600" err="1"/>
                <a:t>a.k.a</a:t>
              </a:r>
              <a:r>
                <a:rPr lang="pl-PL" sz="1600"/>
                <a:t>. </a:t>
              </a:r>
              <a:r>
                <a:rPr lang="pl-PL" sz="1600" b="1">
                  <a:solidFill>
                    <a:srgbClr val="00B0F0"/>
                  </a:solidFill>
                </a:rPr>
                <a:t>uniform </a:t>
              </a:r>
              <a:r>
                <a:rPr lang="pl-PL" sz="1600" b="1" err="1">
                  <a:solidFill>
                    <a:srgbClr val="00B0F0"/>
                  </a:solidFill>
                </a:rPr>
                <a:t>distribution</a:t>
              </a:r>
              <a:r>
                <a:rPr lang="pl-PL" sz="1600"/>
                <a:t>) </a:t>
              </a:r>
            </a:p>
          </p:txBody>
        </p:sp>
      </p:grp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BE64FE6-BE70-0258-77B0-6322130005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91021" y="876006"/>
          <a:ext cx="3663837" cy="533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962520" imgH="5768280" progId="PBrush">
                  <p:embed/>
                </p:oleObj>
              </mc:Choice>
              <mc:Fallback>
                <p:oleObj name="Bitmap Image" r:id="rId4" imgW="3962520" imgH="5768280" progId="PBrus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6BE64FE6-BE70-0258-77B0-6322130005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91021" y="876006"/>
                        <a:ext cx="3663837" cy="5334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0D6F777-8954-46BF-A011-46490FA8CC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4093" y="850383"/>
          <a:ext cx="3785560" cy="538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023360" imgH="5722560" progId="PBrush">
                  <p:embed/>
                </p:oleObj>
              </mc:Choice>
              <mc:Fallback>
                <p:oleObj name="Bitmap Image" r:id="rId6" imgW="4023360" imgH="5722560" progId="PBrush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40D6F777-8954-46BF-A011-46490FA8CC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64093" y="850383"/>
                        <a:ext cx="3785560" cy="5385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BC438E-9F50-2F44-A030-BA56A121BE7F}"/>
              </a:ext>
            </a:extLst>
          </p:cNvPr>
          <p:cNvCxnSpPr>
            <a:cxnSpLocks/>
          </p:cNvCxnSpPr>
          <p:nvPr/>
        </p:nvCxnSpPr>
        <p:spPr>
          <a:xfrm>
            <a:off x="8356341" y="876006"/>
            <a:ext cx="0" cy="53677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B6BE5F8-DBB1-DE87-4494-C5D85AD56D62}"/>
              </a:ext>
            </a:extLst>
          </p:cNvPr>
          <p:cNvSpPr txBox="1"/>
          <p:nvPr/>
        </p:nvSpPr>
        <p:spPr>
          <a:xfrm>
            <a:off x="5429445" y="6169223"/>
            <a:ext cx="1867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8 </a:t>
            </a:r>
            <a:r>
              <a:rPr lang="pl-PL" sz="1400" err="1"/>
              <a:t>candidates</a:t>
            </a:r>
            <a:r>
              <a:rPr lang="pl-PL" sz="1400"/>
              <a:t>, 96 </a:t>
            </a:r>
            <a:r>
              <a:rPr lang="pl-PL" sz="1400" err="1"/>
              <a:t>voters</a:t>
            </a:r>
            <a:endParaRPr lang="pl-PL" sz="1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C48531-1A7C-8FE1-EA1A-C5DB518215A3}"/>
              </a:ext>
            </a:extLst>
          </p:cNvPr>
          <p:cNvSpPr txBox="1"/>
          <p:nvPr/>
        </p:nvSpPr>
        <p:spPr>
          <a:xfrm>
            <a:off x="9452919" y="6169222"/>
            <a:ext cx="2050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8 </a:t>
            </a:r>
            <a:r>
              <a:rPr lang="pl-PL" sz="1400" err="1"/>
              <a:t>candidates</a:t>
            </a:r>
            <a:r>
              <a:rPr lang="pl-PL" sz="1400"/>
              <a:t>, 1000 </a:t>
            </a:r>
            <a:r>
              <a:rPr lang="pl-PL" sz="1400" err="1"/>
              <a:t>voters</a:t>
            </a:r>
            <a:endParaRPr lang="pl-PL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AA9097-FCD7-0579-83F0-99BF2EC56E6E}"/>
              </a:ext>
            </a:extLst>
          </p:cNvPr>
          <p:cNvSpPr txBox="1"/>
          <p:nvPr/>
        </p:nvSpPr>
        <p:spPr>
          <a:xfrm>
            <a:off x="4564093" y="6573827"/>
            <a:ext cx="76279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P. Faliszewski, A. Kaczmarczyk, K. Sornat, S. </a:t>
            </a:r>
            <a:r>
              <a:rPr lang="pl-PL" sz="1200" err="1"/>
              <a:t>Szufa</a:t>
            </a:r>
            <a:r>
              <a:rPr lang="pl-PL" sz="1200"/>
              <a:t>, T. Wąs, </a:t>
            </a:r>
            <a:r>
              <a:rPr lang="pl-PL" sz="1200" err="1"/>
              <a:t>Diversity</a:t>
            </a:r>
            <a:r>
              <a:rPr lang="pl-PL" sz="1200"/>
              <a:t>, Agreement and </a:t>
            </a:r>
            <a:r>
              <a:rPr lang="pl-PL" sz="1200" err="1"/>
              <a:t>Polarization</a:t>
            </a:r>
            <a:r>
              <a:rPr lang="pl-PL" sz="1200"/>
              <a:t> in </a:t>
            </a:r>
            <a:r>
              <a:rPr lang="pl-PL" sz="1200" err="1"/>
              <a:t>Elections</a:t>
            </a:r>
            <a:r>
              <a:rPr lang="pl-PL" sz="1200"/>
              <a:t>, IJCAI 2023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7F50EDD-CA49-76BF-1261-416C86D4D0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6327" y="5411186"/>
          <a:ext cx="3451419" cy="126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088320" imgH="2232720" progId="PBrush">
                  <p:embed/>
                </p:oleObj>
              </mc:Choice>
              <mc:Fallback>
                <p:oleObj name="Bitmap Image" r:id="rId3" imgW="6088320" imgH="223272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7F50EDD-CA49-76BF-1261-416C86D4D0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6327" y="5411186"/>
                        <a:ext cx="3451419" cy="1265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E0E4814-D198-E873-C7E4-1A3D1B320F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929" y="5359911"/>
          <a:ext cx="3451419" cy="136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6324480" imgH="2507040" progId="PBrush">
                  <p:embed/>
                </p:oleObj>
              </mc:Choice>
              <mc:Fallback>
                <p:oleObj name="Bitmap Image" r:id="rId5" imgW="6324480" imgH="2507040" progId="PBrus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E0E4814-D198-E873-C7E4-1A3D1B320F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12929" y="5359911"/>
                        <a:ext cx="3451419" cy="1367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E535AAE-8892-3C2F-B7BA-9EBBA9F9D987}"/>
              </a:ext>
            </a:extLst>
          </p:cNvPr>
          <p:cNvSpPr txBox="1"/>
          <p:nvPr/>
        </p:nvSpPr>
        <p:spPr>
          <a:xfrm>
            <a:off x="280307" y="4711036"/>
            <a:ext cx="4128941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err="1"/>
              <a:t>Election</a:t>
            </a:r>
            <a:r>
              <a:rPr lang="pl-PL" sz="1600" b="1"/>
              <a:t> </a:t>
            </a:r>
            <a:r>
              <a:rPr lang="pl-PL" sz="1600" b="1" err="1"/>
              <a:t>microscope</a:t>
            </a:r>
            <a:r>
              <a:rPr lang="pl-PL" sz="1600" b="1"/>
              <a:t>:</a:t>
            </a:r>
          </a:p>
          <a:p>
            <a:pPr marL="457200" indent="-457200">
              <a:buAutoNum type="arabicPeriod"/>
            </a:pPr>
            <a:r>
              <a:rPr lang="pl-PL" sz="1600" err="1"/>
              <a:t>Generate</a:t>
            </a:r>
            <a:r>
              <a:rPr lang="pl-PL" sz="1600"/>
              <a:t> </a:t>
            </a:r>
            <a:r>
              <a:rPr lang="pl-PL" sz="1600" err="1"/>
              <a:t>an</a:t>
            </a:r>
            <a:r>
              <a:rPr lang="pl-PL" sz="1600"/>
              <a:t> </a:t>
            </a:r>
            <a:r>
              <a:rPr lang="pl-PL" sz="1600" err="1"/>
              <a:t>election</a:t>
            </a:r>
            <a:r>
              <a:rPr lang="pl-PL" sz="1600"/>
              <a:t> from a </a:t>
            </a:r>
            <a:r>
              <a:rPr lang="pl-PL" sz="1600" err="1"/>
              <a:t>statistical</a:t>
            </a:r>
            <a:r>
              <a:rPr lang="pl-PL" sz="1600"/>
              <a:t> </a:t>
            </a:r>
            <a:r>
              <a:rPr lang="pl-PL" sz="1600" err="1"/>
              <a:t>culture</a:t>
            </a:r>
            <a:endParaRPr lang="pl-PL" sz="1600"/>
          </a:p>
          <a:p>
            <a:pPr marL="457200" indent="-457200">
              <a:buAutoNum type="arabicPeriod"/>
            </a:pPr>
            <a:r>
              <a:rPr lang="pl-PL" sz="1600" err="1"/>
              <a:t>Compute</a:t>
            </a:r>
            <a:r>
              <a:rPr lang="pl-PL" sz="1600"/>
              <a:t> </a:t>
            </a:r>
            <a:r>
              <a:rPr lang="pl-PL" sz="1600" err="1"/>
              <a:t>swap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</a:t>
            </a:r>
            <a:r>
              <a:rPr lang="pl-PL" sz="1600" err="1"/>
              <a:t>between</a:t>
            </a:r>
            <a:r>
              <a:rPr lang="pl-PL" sz="1600"/>
              <a:t> </a:t>
            </a:r>
            <a:r>
              <a:rPr lang="pl-PL" sz="1600" err="1"/>
              <a:t>all</a:t>
            </a:r>
            <a:r>
              <a:rPr lang="pl-PL" sz="1600"/>
              <a:t> </a:t>
            </a:r>
            <a:r>
              <a:rPr lang="pl-PL" sz="1600" err="1"/>
              <a:t>pairs</a:t>
            </a:r>
            <a:r>
              <a:rPr lang="pl-PL" sz="1600"/>
              <a:t> of </a:t>
            </a:r>
            <a:r>
              <a:rPr lang="pl-PL" sz="1600" err="1"/>
              <a:t>votes</a:t>
            </a:r>
            <a:endParaRPr lang="pl-PL" sz="1600"/>
          </a:p>
          <a:p>
            <a:pPr marL="457200" indent="-457200">
              <a:buAutoNum type="arabicPeriod"/>
            </a:pPr>
            <a:r>
              <a:rPr lang="pl-PL" sz="1600" err="1"/>
              <a:t>Represent</a:t>
            </a:r>
            <a:r>
              <a:rPr lang="pl-PL" sz="1600"/>
              <a:t> </a:t>
            </a:r>
            <a:r>
              <a:rPr lang="pl-PL" sz="1600" err="1"/>
              <a:t>each</a:t>
            </a:r>
            <a:r>
              <a:rPr lang="pl-PL" sz="1600"/>
              <a:t> </a:t>
            </a:r>
            <a:r>
              <a:rPr lang="pl-PL" sz="1600" err="1"/>
              <a:t>vote</a:t>
            </a:r>
            <a:r>
              <a:rPr lang="pl-PL" sz="1600"/>
              <a:t> as a </a:t>
            </a:r>
            <a:r>
              <a:rPr lang="pl-PL" sz="1600" err="1"/>
              <a:t>dot</a:t>
            </a:r>
            <a:r>
              <a:rPr lang="pl-PL" sz="1600"/>
              <a:t> in 2D </a:t>
            </a:r>
            <a:r>
              <a:rPr lang="pl-PL" sz="1600" err="1"/>
              <a:t>space</a:t>
            </a:r>
            <a:r>
              <a:rPr lang="pl-PL" sz="1600"/>
              <a:t>, </a:t>
            </a:r>
            <a:r>
              <a:rPr lang="pl-PL" sz="1600" err="1"/>
              <a:t>so</a:t>
            </a:r>
            <a:r>
              <a:rPr lang="pl-PL" sz="1600"/>
              <a:t> </a:t>
            </a:r>
            <a:r>
              <a:rPr lang="pl-PL" sz="1600" err="1"/>
              <a:t>that</a:t>
            </a:r>
            <a:r>
              <a:rPr lang="pl-PL" sz="1600"/>
              <a:t> </a:t>
            </a:r>
            <a:r>
              <a:rPr lang="pl-PL" sz="1600" err="1"/>
              <a:t>Euclidean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</a:t>
            </a:r>
            <a:r>
              <a:rPr lang="pl-PL" sz="1600" err="1"/>
              <a:t>are</a:t>
            </a:r>
            <a:r>
              <a:rPr lang="pl-PL" sz="1600"/>
              <a:t> </a:t>
            </a:r>
            <a:r>
              <a:rPr lang="pl-PL" sz="1600" err="1"/>
              <a:t>similar</a:t>
            </a:r>
            <a:r>
              <a:rPr lang="pl-PL" sz="1600"/>
              <a:t> to the </a:t>
            </a:r>
            <a:r>
              <a:rPr lang="pl-PL" sz="1600" err="1"/>
              <a:t>swap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(MDS)</a:t>
            </a:r>
            <a:endParaRPr lang="en-US" sz="1600"/>
          </a:p>
        </p:txBody>
      </p:sp>
      <p:grpSp>
        <p:nvGrpSpPr>
          <p:cNvPr id="18" name="Grupa 4">
            <a:extLst>
              <a:ext uri="{FF2B5EF4-FFF2-40B4-BE49-F238E27FC236}">
                <a16:creationId xmlns:a16="http://schemas.microsoft.com/office/drawing/2014/main" id="{C98BFAC3-B3FA-344E-ED43-D0F8C7C2A5C0}"/>
              </a:ext>
            </a:extLst>
          </p:cNvPr>
          <p:cNvGrpSpPr/>
          <p:nvPr/>
        </p:nvGrpSpPr>
        <p:grpSpPr>
          <a:xfrm>
            <a:off x="291513" y="2886978"/>
            <a:ext cx="4167020" cy="1673480"/>
            <a:chOff x="4721058" y="971203"/>
            <a:chExt cx="4167020" cy="2648641"/>
          </a:xfrm>
        </p:grpSpPr>
        <p:sp>
          <p:nvSpPr>
            <p:cNvPr id="19" name="Prostokąt 15">
              <a:extLst>
                <a:ext uri="{FF2B5EF4-FFF2-40B4-BE49-F238E27FC236}">
                  <a16:creationId xmlns:a16="http://schemas.microsoft.com/office/drawing/2014/main" id="{1BBBB6F1-DD79-0365-B99E-2C52B5524D0B}"/>
                </a:ext>
              </a:extLst>
            </p:cNvPr>
            <p:cNvSpPr/>
            <p:nvPr/>
          </p:nvSpPr>
          <p:spPr>
            <a:xfrm>
              <a:off x="4721058" y="971203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rostokąt 5">
                  <a:extLst>
                    <a:ext uri="{FF2B5EF4-FFF2-40B4-BE49-F238E27FC236}">
                      <a16:creationId xmlns:a16="http://schemas.microsoft.com/office/drawing/2014/main" id="{EBBE0E30-3051-C35C-ED49-E0D6615163AE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15382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1600" b="1"/>
                    <a:t>Mallows Model:</a:t>
                  </a:r>
                  <a:r>
                    <a:rPr lang="pl-PL" sz="1600"/>
                    <a:t> </a:t>
                  </a:r>
                  <a:r>
                    <a:rPr lang="pl-PL" sz="1600" err="1"/>
                    <a:t>Choose</a:t>
                  </a:r>
                  <a:r>
                    <a:rPr lang="pl-PL" sz="1600"/>
                    <a:t> a </a:t>
                  </a:r>
                  <a:r>
                    <a:rPr lang="pl-PL" sz="1600" err="1"/>
                    <a:t>center</a:t>
                  </a:r>
                  <a:r>
                    <a:rPr lang="pl-PL" sz="1600"/>
                    <a:t> </a:t>
                  </a:r>
                  <a:r>
                    <a:rPr lang="pl-PL" sz="1600" err="1"/>
                    <a:t>vote</a:t>
                  </a:r>
                  <a:r>
                    <a:rPr lang="pl-PL" sz="1600"/>
                    <a:t> u. The </a:t>
                  </a:r>
                  <a:r>
                    <a:rPr lang="pl-PL" sz="1600" err="1"/>
                    <a:t>probability</a:t>
                  </a:r>
                  <a:r>
                    <a:rPr lang="pl-PL" sz="1600"/>
                    <a:t> of </a:t>
                  </a:r>
                  <a:r>
                    <a:rPr lang="pl-PL" sz="1600" err="1"/>
                    <a:t>generating</a:t>
                  </a:r>
                  <a:r>
                    <a:rPr lang="pl-PL" sz="1600"/>
                    <a:t> </a:t>
                  </a:r>
                  <a:r>
                    <a:rPr lang="pl-PL" sz="1600" err="1"/>
                    <a:t>vote</a:t>
                  </a:r>
                  <a:r>
                    <a:rPr lang="pl-PL" sz="1600"/>
                    <a:t> v </a:t>
                  </a:r>
                  <a:r>
                    <a:rPr lang="pl-PL" sz="1600" err="1"/>
                    <a:t>is</a:t>
                  </a:r>
                  <a:r>
                    <a:rPr lang="pl-PL" sz="160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16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1600"/>
                </a:p>
                <a:p>
                  <a:r>
                    <a:rPr lang="pl-PL" sz="1600"/>
                    <a:t>(</a:t>
                  </a:r>
                  <a:r>
                    <a:rPr lang="pl-PL" sz="1600" err="1"/>
                    <a:t>There</a:t>
                  </a:r>
                  <a:r>
                    <a:rPr lang="pl-PL" sz="1600"/>
                    <a:t> </a:t>
                  </a:r>
                  <a:r>
                    <a:rPr lang="pl-PL" sz="1600" err="1"/>
                    <a:t>are</a:t>
                  </a:r>
                  <a:r>
                    <a:rPr lang="pl-PL" sz="1600"/>
                    <a:t> </a:t>
                  </a:r>
                  <a:r>
                    <a:rPr lang="pl-PL" sz="1600" err="1"/>
                    <a:t>some</a:t>
                  </a:r>
                  <a:r>
                    <a:rPr lang="pl-PL" sz="1600"/>
                    <a:t> </a:t>
                  </a:r>
                  <a:r>
                    <a:rPr lang="pl-PL" sz="1600" err="1"/>
                    <a:t>algorithms</a:t>
                  </a:r>
                  <a:r>
                    <a:rPr lang="pl-PL" sz="1600"/>
                    <a:t> </a:t>
                  </a:r>
                  <a:r>
                    <a:rPr lang="pl-PL" sz="1600" err="1"/>
                    <a:t>that</a:t>
                  </a:r>
                  <a:r>
                    <a:rPr lang="pl-PL" sz="1600"/>
                    <a:t> </a:t>
                  </a:r>
                  <a:r>
                    <a:rPr lang="pl-PL" sz="1600" err="1"/>
                    <a:t>generate</a:t>
                  </a:r>
                  <a:r>
                    <a:rPr lang="pl-PL" sz="1600"/>
                    <a:t> </a:t>
                  </a:r>
                  <a:r>
                    <a:rPr lang="pl-PL" sz="1600" err="1"/>
                    <a:t>votes</a:t>
                  </a:r>
                  <a:r>
                    <a:rPr lang="pl-PL" sz="1600"/>
                    <a:t> from </a:t>
                  </a:r>
                  <a:r>
                    <a:rPr lang="pl-PL" sz="1600" err="1"/>
                    <a:t>this</a:t>
                  </a:r>
                  <a:r>
                    <a:rPr lang="pl-PL" sz="1600"/>
                    <a:t> </a:t>
                  </a:r>
                  <a:r>
                    <a:rPr lang="pl-PL" sz="1600" err="1"/>
                    <a:t>distribution</a:t>
                  </a:r>
                  <a:r>
                    <a:rPr lang="pl-PL" sz="1600"/>
                    <a:t>… </a:t>
                  </a:r>
                  <a:r>
                    <a:rPr lang="pl-PL" sz="1600" err="1"/>
                    <a:t>effectively</a:t>
                  </a:r>
                  <a:r>
                    <a:rPr lang="pl-PL" sz="1600"/>
                    <a:t>.)</a:t>
                  </a:r>
                </a:p>
              </p:txBody>
            </p:sp>
          </mc:Choice>
          <mc:Fallback xmlns="">
            <p:sp>
              <p:nvSpPr>
                <p:cNvPr id="20" name="Prostokąt 5">
                  <a:extLst>
                    <a:ext uri="{FF2B5EF4-FFF2-40B4-BE49-F238E27FC236}">
                      <a16:creationId xmlns:a16="http://schemas.microsoft.com/office/drawing/2014/main" id="{EBBE0E30-3051-C35C-ED49-E0D6615163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1538242"/>
                </a:xfrm>
                <a:prstGeom prst="rect">
                  <a:avLst/>
                </a:prstGeom>
                <a:blipFill>
                  <a:blip r:embed="rId8"/>
                  <a:stretch>
                    <a:fillRect l="-751" t="-1875" b="-64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a 3">
            <a:extLst>
              <a:ext uri="{FF2B5EF4-FFF2-40B4-BE49-F238E27FC236}">
                <a16:creationId xmlns:a16="http://schemas.microsoft.com/office/drawing/2014/main" id="{FB12D6EA-E76D-7169-0CDC-A1E8890F1684}"/>
              </a:ext>
            </a:extLst>
          </p:cNvPr>
          <p:cNvGrpSpPr/>
          <p:nvPr/>
        </p:nvGrpSpPr>
        <p:grpSpPr>
          <a:xfrm>
            <a:off x="280308" y="1178360"/>
            <a:ext cx="4128941" cy="1608735"/>
            <a:chOff x="350745" y="2658465"/>
            <a:chExt cx="4128941" cy="2578167"/>
          </a:xfrm>
        </p:grpSpPr>
        <p:sp>
          <p:nvSpPr>
            <p:cNvPr id="22" name="Prostokąt 10">
              <a:extLst>
                <a:ext uri="{FF2B5EF4-FFF2-40B4-BE49-F238E27FC236}">
                  <a16:creationId xmlns:a16="http://schemas.microsoft.com/office/drawing/2014/main" id="{9C788505-E717-C193-8851-18F094BA77B0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23" name="Prostokąt 12">
              <a:extLst>
                <a:ext uri="{FF2B5EF4-FFF2-40B4-BE49-F238E27FC236}">
                  <a16:creationId xmlns:a16="http://schemas.microsoft.com/office/drawing/2014/main" id="{9BA6880F-7A52-4CDE-1AB7-23EC43A7C17B}"/>
                </a:ext>
              </a:extLst>
            </p:cNvPr>
            <p:cNvSpPr/>
            <p:nvPr/>
          </p:nvSpPr>
          <p:spPr>
            <a:xfrm>
              <a:off x="361950" y="2818538"/>
              <a:ext cx="39243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err="1"/>
                <a:t>Polya-Eggenberger</a:t>
              </a:r>
              <a:r>
                <a:rPr lang="pl-PL" sz="1600" b="1"/>
                <a:t> Urn Model:</a:t>
              </a:r>
              <a:r>
                <a:rPr lang="pl-PL" sz="1600"/>
                <a:t> Form </a:t>
              </a:r>
              <a:r>
                <a:rPr lang="pl-PL" sz="1600" err="1"/>
                <a:t>an</a:t>
              </a:r>
              <a:r>
                <a:rPr lang="pl-PL" sz="1600"/>
                <a:t> urn of </a:t>
              </a:r>
              <a:r>
                <a:rPr lang="pl-PL" sz="1600" b="1" err="1">
                  <a:solidFill>
                    <a:srgbClr val="00B0F0"/>
                  </a:solidFill>
                </a:rPr>
                <a:t>all</a:t>
              </a:r>
              <a:r>
                <a:rPr lang="pl-PL" sz="1600" b="1">
                  <a:solidFill>
                    <a:srgbClr val="00B0F0"/>
                  </a:solidFill>
                </a:rPr>
                <a:t> </a:t>
              </a:r>
              <a:r>
                <a:rPr lang="pl-PL" sz="1600" b="1" err="1">
                  <a:solidFill>
                    <a:srgbClr val="00B0F0"/>
                  </a:solidFill>
                </a:rPr>
                <a:t>possible</a:t>
              </a:r>
              <a:r>
                <a:rPr lang="pl-PL" sz="1600" b="1">
                  <a:solidFill>
                    <a:srgbClr val="00B0F0"/>
                  </a:solidFill>
                </a:rPr>
                <a:t> m! </a:t>
              </a:r>
              <a:r>
                <a:rPr lang="pl-PL" sz="1600" b="1" err="1">
                  <a:solidFill>
                    <a:srgbClr val="00B0F0"/>
                  </a:solidFill>
                </a:rPr>
                <a:t>votes</a:t>
              </a:r>
              <a:r>
                <a:rPr lang="pl-PL" sz="1600"/>
                <a:t>. To </a:t>
              </a:r>
              <a:r>
                <a:rPr lang="pl-PL" sz="1600" err="1"/>
                <a:t>generate</a:t>
              </a:r>
              <a:r>
                <a:rPr lang="pl-PL" sz="1600"/>
                <a:t> a </a:t>
              </a:r>
              <a:r>
                <a:rPr lang="pl-PL" sz="1600" err="1"/>
                <a:t>vote</a:t>
              </a:r>
              <a:r>
                <a:rPr lang="pl-PL" sz="1600"/>
                <a:t>:</a:t>
              </a:r>
            </a:p>
            <a:p>
              <a:pPr marL="342900" indent="-342900">
                <a:buAutoNum type="arabicParenR"/>
              </a:pPr>
              <a:r>
                <a:rPr lang="pl-PL" sz="1600" err="1"/>
                <a:t>Choose</a:t>
              </a:r>
              <a:r>
                <a:rPr lang="pl-PL" sz="1600"/>
                <a:t> a </a:t>
              </a:r>
              <a:r>
                <a:rPr lang="pl-PL" sz="1600" err="1"/>
                <a:t>vote</a:t>
              </a:r>
              <a:r>
                <a:rPr lang="pl-PL" sz="1600"/>
                <a:t> from the urn and </a:t>
              </a:r>
              <a:r>
                <a:rPr lang="pl-PL" sz="1600" err="1"/>
                <a:t>add</a:t>
              </a:r>
              <a:r>
                <a:rPr lang="pl-PL" sz="1600"/>
                <a:t> </a:t>
              </a:r>
              <a:r>
                <a:rPr lang="pl-PL" sz="1600" err="1"/>
                <a:t>it</a:t>
              </a:r>
              <a:r>
                <a:rPr lang="pl-PL" sz="1600"/>
                <a:t> to </a:t>
              </a:r>
              <a:r>
                <a:rPr lang="pl-PL" sz="1600" err="1"/>
                <a:t>your</a:t>
              </a:r>
              <a:r>
                <a:rPr lang="pl-PL" sz="1600"/>
                <a:t> </a:t>
              </a:r>
              <a:r>
                <a:rPr lang="pl-PL" sz="1600" err="1"/>
                <a:t>election</a:t>
              </a:r>
              <a:endParaRPr lang="pl-PL" sz="1600"/>
            </a:p>
            <a:p>
              <a:pPr marL="342900" indent="-342900">
                <a:buAutoNum type="arabicParenR"/>
              </a:pPr>
              <a:r>
                <a:rPr lang="pl-PL" sz="1600" b="1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1600"/>
                <a:t>the </a:t>
              </a:r>
              <a:r>
                <a:rPr lang="pl-PL" sz="1600" err="1"/>
                <a:t>vote</a:t>
              </a:r>
              <a:r>
                <a:rPr lang="pl-PL" sz="1600"/>
                <a:t> to the urn, </a:t>
              </a:r>
              <a:r>
                <a:rPr lang="pl-PL" sz="1600" err="1"/>
                <a:t>together</a:t>
              </a:r>
              <a:r>
                <a:rPr lang="pl-PL" sz="1600"/>
                <a:t> with </a:t>
              </a:r>
              <a:r>
                <a:rPr lang="el-GR" sz="1600" b="1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1600" b="1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1600" b="1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1600" b="1"/>
                <a:t>.</a:t>
              </a:r>
            </a:p>
          </p:txBody>
        </p:sp>
      </p:grpSp>
      <p:grpSp>
        <p:nvGrpSpPr>
          <p:cNvPr id="24" name="Grupa 2">
            <a:extLst>
              <a:ext uri="{FF2B5EF4-FFF2-40B4-BE49-F238E27FC236}">
                <a16:creationId xmlns:a16="http://schemas.microsoft.com/office/drawing/2014/main" id="{16AEC2D7-26B3-3B54-F008-01A91562776F}"/>
              </a:ext>
            </a:extLst>
          </p:cNvPr>
          <p:cNvGrpSpPr/>
          <p:nvPr/>
        </p:nvGrpSpPr>
        <p:grpSpPr>
          <a:xfrm>
            <a:off x="280307" y="122659"/>
            <a:ext cx="4128942" cy="941991"/>
            <a:chOff x="352425" y="976898"/>
            <a:chExt cx="4128942" cy="1409785"/>
          </a:xfrm>
        </p:grpSpPr>
        <p:sp>
          <p:nvSpPr>
            <p:cNvPr id="25" name="Prostokąt 13">
              <a:extLst>
                <a:ext uri="{FF2B5EF4-FFF2-40B4-BE49-F238E27FC236}">
                  <a16:creationId xmlns:a16="http://schemas.microsoft.com/office/drawing/2014/main" id="{C088502D-8EBF-C772-5414-7312544FAAE3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/>
                <a:t>|</a:t>
              </a:r>
            </a:p>
          </p:txBody>
        </p:sp>
        <p:sp>
          <p:nvSpPr>
            <p:cNvPr id="26" name="Prostokąt 14">
              <a:extLst>
                <a:ext uri="{FF2B5EF4-FFF2-40B4-BE49-F238E27FC236}">
                  <a16:creationId xmlns:a16="http://schemas.microsoft.com/office/drawing/2014/main" id="{1A80BEDE-546D-C706-67F0-AFA89E51290E}"/>
                </a:ext>
              </a:extLst>
            </p:cNvPr>
            <p:cNvSpPr/>
            <p:nvPr/>
          </p:nvSpPr>
          <p:spPr>
            <a:xfrm>
              <a:off x="352425" y="1063244"/>
              <a:ext cx="40233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err="1"/>
                <a:t>Impartial</a:t>
              </a:r>
              <a:r>
                <a:rPr lang="pl-PL" sz="1600" b="1"/>
                <a:t> </a:t>
              </a:r>
              <a:r>
                <a:rPr lang="pl-PL" sz="1600" b="1" err="1"/>
                <a:t>Culture</a:t>
              </a:r>
              <a:r>
                <a:rPr lang="pl-PL" sz="1600" b="1"/>
                <a:t> (IC):</a:t>
              </a:r>
              <a:r>
                <a:rPr lang="pl-PL" sz="1600"/>
                <a:t> </a:t>
              </a:r>
              <a:r>
                <a:rPr lang="pl-PL" sz="1600" err="1"/>
                <a:t>Every</a:t>
              </a:r>
              <a:r>
                <a:rPr lang="pl-PL" sz="1600"/>
                <a:t> </a:t>
              </a:r>
              <a:r>
                <a:rPr lang="pl-PL" sz="1600" err="1"/>
                <a:t>preference</a:t>
              </a:r>
              <a:r>
                <a:rPr lang="pl-PL" sz="1600"/>
                <a:t> order </a:t>
              </a:r>
              <a:r>
                <a:rPr lang="pl-PL" sz="1600" err="1"/>
                <a:t>comes</a:t>
              </a:r>
              <a:r>
                <a:rPr lang="pl-PL" sz="1600"/>
                <a:t> with the same </a:t>
              </a:r>
              <a:r>
                <a:rPr lang="pl-PL" sz="1600" err="1"/>
                <a:t>proba-bility</a:t>
              </a:r>
              <a:r>
                <a:rPr lang="pl-PL" sz="1600"/>
                <a:t> (</a:t>
              </a:r>
              <a:r>
                <a:rPr lang="pl-PL" sz="1600" err="1"/>
                <a:t>a.k.a</a:t>
              </a:r>
              <a:r>
                <a:rPr lang="pl-PL" sz="1600"/>
                <a:t>. </a:t>
              </a:r>
              <a:r>
                <a:rPr lang="pl-PL" sz="1600" b="1">
                  <a:solidFill>
                    <a:srgbClr val="00B0F0"/>
                  </a:solidFill>
                </a:rPr>
                <a:t>uniform </a:t>
              </a:r>
              <a:r>
                <a:rPr lang="pl-PL" sz="1600" b="1" err="1">
                  <a:solidFill>
                    <a:srgbClr val="00B0F0"/>
                  </a:solidFill>
                </a:rPr>
                <a:t>distribution</a:t>
              </a:r>
              <a:r>
                <a:rPr lang="pl-PL" sz="1600"/>
                <a:t>) </a:t>
              </a:r>
            </a:p>
          </p:txBody>
        </p:sp>
      </p:grp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BE64FE6-BE70-0258-77B0-6322130005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91021" y="25623"/>
          <a:ext cx="3663837" cy="533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3962520" imgH="5768280" progId="PBrush">
                  <p:embed/>
                </p:oleObj>
              </mc:Choice>
              <mc:Fallback>
                <p:oleObj name="Bitmap Image" r:id="rId9" imgW="3962520" imgH="5768280" progId="PBrus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6BE64FE6-BE70-0258-77B0-6322130005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91021" y="25623"/>
                        <a:ext cx="3663837" cy="5334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0D6F777-8954-46BF-A011-46490FA8CC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4093" y="0"/>
          <a:ext cx="3785560" cy="538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4023360" imgH="5722560" progId="PBrush">
                  <p:embed/>
                </p:oleObj>
              </mc:Choice>
              <mc:Fallback>
                <p:oleObj name="Bitmap Image" r:id="rId11" imgW="4023360" imgH="5722560" progId="PBrush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40D6F777-8954-46BF-A011-46490FA8CC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64093" y="0"/>
                        <a:ext cx="3785560" cy="5385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BC438E-9F50-2F44-A030-BA56A121BE7F}"/>
              </a:ext>
            </a:extLst>
          </p:cNvPr>
          <p:cNvCxnSpPr>
            <a:cxnSpLocks/>
          </p:cNvCxnSpPr>
          <p:nvPr/>
        </p:nvCxnSpPr>
        <p:spPr>
          <a:xfrm>
            <a:off x="8356341" y="25623"/>
            <a:ext cx="0" cy="674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B6BE5F8-DBB1-DE87-4494-C5D85AD56D62}"/>
              </a:ext>
            </a:extLst>
          </p:cNvPr>
          <p:cNvSpPr txBox="1"/>
          <p:nvPr/>
        </p:nvSpPr>
        <p:spPr>
          <a:xfrm>
            <a:off x="5350787" y="6524600"/>
            <a:ext cx="1867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8 </a:t>
            </a:r>
            <a:r>
              <a:rPr lang="pl-PL" sz="1400" err="1"/>
              <a:t>candidates</a:t>
            </a:r>
            <a:r>
              <a:rPr lang="pl-PL" sz="1400"/>
              <a:t>, 96 </a:t>
            </a:r>
            <a:r>
              <a:rPr lang="pl-PL" sz="1400" err="1"/>
              <a:t>voters</a:t>
            </a:r>
            <a:endParaRPr lang="pl-PL" sz="1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C48531-1A7C-8FE1-EA1A-C5DB518215A3}"/>
              </a:ext>
            </a:extLst>
          </p:cNvPr>
          <p:cNvSpPr txBox="1"/>
          <p:nvPr/>
        </p:nvSpPr>
        <p:spPr>
          <a:xfrm>
            <a:off x="9374261" y="6524599"/>
            <a:ext cx="2050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8 </a:t>
            </a:r>
            <a:r>
              <a:rPr lang="pl-PL" sz="1400" err="1"/>
              <a:t>candidates</a:t>
            </a:r>
            <a:r>
              <a:rPr lang="pl-PL" sz="1400"/>
              <a:t>, 1000 </a:t>
            </a:r>
            <a:r>
              <a:rPr lang="pl-PL" sz="1400" err="1"/>
              <a:t>voters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382005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535AAE-8892-3C2F-B7BA-9EBBA9F9D987}"/>
              </a:ext>
            </a:extLst>
          </p:cNvPr>
          <p:cNvSpPr txBox="1"/>
          <p:nvPr/>
        </p:nvSpPr>
        <p:spPr>
          <a:xfrm>
            <a:off x="280307" y="4711036"/>
            <a:ext cx="4128941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err="1"/>
              <a:t>Election</a:t>
            </a:r>
            <a:r>
              <a:rPr lang="pl-PL" sz="1600" b="1"/>
              <a:t> </a:t>
            </a:r>
            <a:r>
              <a:rPr lang="pl-PL" sz="1600" b="1" err="1"/>
              <a:t>microscope</a:t>
            </a:r>
            <a:r>
              <a:rPr lang="pl-PL" sz="1600" b="1"/>
              <a:t>:</a:t>
            </a:r>
          </a:p>
          <a:p>
            <a:pPr marL="457200" indent="-457200">
              <a:buAutoNum type="arabicPeriod"/>
            </a:pPr>
            <a:r>
              <a:rPr lang="pl-PL" sz="1600" err="1"/>
              <a:t>Generate</a:t>
            </a:r>
            <a:r>
              <a:rPr lang="pl-PL" sz="1600"/>
              <a:t> </a:t>
            </a:r>
            <a:r>
              <a:rPr lang="pl-PL" sz="1600" err="1"/>
              <a:t>an</a:t>
            </a:r>
            <a:r>
              <a:rPr lang="pl-PL" sz="1600"/>
              <a:t> </a:t>
            </a:r>
            <a:r>
              <a:rPr lang="pl-PL" sz="1600" err="1"/>
              <a:t>election</a:t>
            </a:r>
            <a:r>
              <a:rPr lang="pl-PL" sz="1600"/>
              <a:t> from a </a:t>
            </a:r>
            <a:r>
              <a:rPr lang="pl-PL" sz="1600" err="1"/>
              <a:t>statistical</a:t>
            </a:r>
            <a:r>
              <a:rPr lang="pl-PL" sz="1600"/>
              <a:t> </a:t>
            </a:r>
            <a:r>
              <a:rPr lang="pl-PL" sz="1600" err="1"/>
              <a:t>culture</a:t>
            </a:r>
            <a:endParaRPr lang="pl-PL" sz="1600"/>
          </a:p>
          <a:p>
            <a:pPr marL="457200" indent="-457200">
              <a:buAutoNum type="arabicPeriod"/>
            </a:pPr>
            <a:r>
              <a:rPr lang="pl-PL" sz="1600" err="1"/>
              <a:t>Compute</a:t>
            </a:r>
            <a:r>
              <a:rPr lang="pl-PL" sz="1600"/>
              <a:t> </a:t>
            </a:r>
            <a:r>
              <a:rPr lang="pl-PL" sz="1600" err="1"/>
              <a:t>swap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</a:t>
            </a:r>
            <a:r>
              <a:rPr lang="pl-PL" sz="1600" err="1"/>
              <a:t>between</a:t>
            </a:r>
            <a:r>
              <a:rPr lang="pl-PL" sz="1600"/>
              <a:t> </a:t>
            </a:r>
            <a:r>
              <a:rPr lang="pl-PL" sz="1600" err="1"/>
              <a:t>all</a:t>
            </a:r>
            <a:r>
              <a:rPr lang="pl-PL" sz="1600"/>
              <a:t> </a:t>
            </a:r>
            <a:r>
              <a:rPr lang="pl-PL" sz="1600" err="1"/>
              <a:t>pairs</a:t>
            </a:r>
            <a:r>
              <a:rPr lang="pl-PL" sz="1600"/>
              <a:t> of </a:t>
            </a:r>
            <a:r>
              <a:rPr lang="pl-PL" sz="1600" err="1"/>
              <a:t>votes</a:t>
            </a:r>
            <a:endParaRPr lang="pl-PL" sz="1600"/>
          </a:p>
          <a:p>
            <a:pPr marL="457200" indent="-457200">
              <a:buAutoNum type="arabicPeriod"/>
            </a:pPr>
            <a:r>
              <a:rPr lang="pl-PL" sz="1600" err="1"/>
              <a:t>Represent</a:t>
            </a:r>
            <a:r>
              <a:rPr lang="pl-PL" sz="1600"/>
              <a:t> </a:t>
            </a:r>
            <a:r>
              <a:rPr lang="pl-PL" sz="1600" err="1"/>
              <a:t>each</a:t>
            </a:r>
            <a:r>
              <a:rPr lang="pl-PL" sz="1600"/>
              <a:t> </a:t>
            </a:r>
            <a:r>
              <a:rPr lang="pl-PL" sz="1600" err="1"/>
              <a:t>vote</a:t>
            </a:r>
            <a:r>
              <a:rPr lang="pl-PL" sz="1600"/>
              <a:t> as a </a:t>
            </a:r>
            <a:r>
              <a:rPr lang="pl-PL" sz="1600" err="1"/>
              <a:t>dot</a:t>
            </a:r>
            <a:r>
              <a:rPr lang="pl-PL" sz="1600"/>
              <a:t> in 2D </a:t>
            </a:r>
            <a:r>
              <a:rPr lang="pl-PL" sz="1600" err="1"/>
              <a:t>space</a:t>
            </a:r>
            <a:r>
              <a:rPr lang="pl-PL" sz="1600"/>
              <a:t>, </a:t>
            </a:r>
            <a:r>
              <a:rPr lang="pl-PL" sz="1600" err="1"/>
              <a:t>so</a:t>
            </a:r>
            <a:r>
              <a:rPr lang="pl-PL" sz="1600"/>
              <a:t> </a:t>
            </a:r>
            <a:r>
              <a:rPr lang="pl-PL" sz="1600" err="1"/>
              <a:t>that</a:t>
            </a:r>
            <a:r>
              <a:rPr lang="pl-PL" sz="1600"/>
              <a:t> </a:t>
            </a:r>
            <a:r>
              <a:rPr lang="pl-PL" sz="1600" err="1"/>
              <a:t>Euclidean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</a:t>
            </a:r>
            <a:r>
              <a:rPr lang="pl-PL" sz="1600" err="1"/>
              <a:t>are</a:t>
            </a:r>
            <a:r>
              <a:rPr lang="pl-PL" sz="1600"/>
              <a:t> </a:t>
            </a:r>
            <a:r>
              <a:rPr lang="pl-PL" sz="1600" err="1"/>
              <a:t>similar</a:t>
            </a:r>
            <a:r>
              <a:rPr lang="pl-PL" sz="1600"/>
              <a:t> to the </a:t>
            </a:r>
            <a:r>
              <a:rPr lang="pl-PL" sz="1600" err="1"/>
              <a:t>swap</a:t>
            </a:r>
            <a:r>
              <a:rPr lang="pl-PL" sz="1600"/>
              <a:t> </a:t>
            </a:r>
            <a:r>
              <a:rPr lang="pl-PL" sz="1600" err="1"/>
              <a:t>distances</a:t>
            </a:r>
            <a:r>
              <a:rPr lang="pl-PL" sz="1600"/>
              <a:t> (MDS)</a:t>
            </a:r>
            <a:endParaRPr lang="en-US" sz="1600"/>
          </a:p>
        </p:txBody>
      </p:sp>
      <p:grpSp>
        <p:nvGrpSpPr>
          <p:cNvPr id="18" name="Grupa 4">
            <a:extLst>
              <a:ext uri="{FF2B5EF4-FFF2-40B4-BE49-F238E27FC236}">
                <a16:creationId xmlns:a16="http://schemas.microsoft.com/office/drawing/2014/main" id="{C98BFAC3-B3FA-344E-ED43-D0F8C7C2A5C0}"/>
              </a:ext>
            </a:extLst>
          </p:cNvPr>
          <p:cNvGrpSpPr/>
          <p:nvPr/>
        </p:nvGrpSpPr>
        <p:grpSpPr>
          <a:xfrm>
            <a:off x="291513" y="2886978"/>
            <a:ext cx="4167020" cy="1673480"/>
            <a:chOff x="4721058" y="971203"/>
            <a:chExt cx="4167020" cy="2648641"/>
          </a:xfrm>
        </p:grpSpPr>
        <p:sp>
          <p:nvSpPr>
            <p:cNvPr id="19" name="Prostokąt 15">
              <a:extLst>
                <a:ext uri="{FF2B5EF4-FFF2-40B4-BE49-F238E27FC236}">
                  <a16:creationId xmlns:a16="http://schemas.microsoft.com/office/drawing/2014/main" id="{1BBBB6F1-DD79-0365-B99E-2C52B5524D0B}"/>
                </a:ext>
              </a:extLst>
            </p:cNvPr>
            <p:cNvSpPr/>
            <p:nvPr/>
          </p:nvSpPr>
          <p:spPr>
            <a:xfrm>
              <a:off x="4721058" y="971203"/>
              <a:ext cx="4128941" cy="2648641"/>
            </a:xfrm>
            <a:prstGeom prst="rect">
              <a:avLst/>
            </a:prstGeom>
            <a:solidFill>
              <a:srgbClr val="F0F8F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rostokąt 5">
                  <a:extLst>
                    <a:ext uri="{FF2B5EF4-FFF2-40B4-BE49-F238E27FC236}">
                      <a16:creationId xmlns:a16="http://schemas.microsoft.com/office/drawing/2014/main" id="{EBBE0E30-3051-C35C-ED49-E0D6615163AE}"/>
                    </a:ext>
                  </a:extLst>
                </p:cNvPr>
                <p:cNvSpPr/>
                <p:nvPr/>
              </p:nvSpPr>
              <p:spPr>
                <a:xfrm>
                  <a:off x="4826618" y="1027911"/>
                  <a:ext cx="4061460" cy="15382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pl-PL" sz="1600" b="1"/>
                    <a:t>Mallows Model:</a:t>
                  </a:r>
                  <a:r>
                    <a:rPr lang="pl-PL" sz="1600"/>
                    <a:t> </a:t>
                  </a:r>
                  <a:r>
                    <a:rPr lang="pl-PL" sz="1600" err="1"/>
                    <a:t>Choose</a:t>
                  </a:r>
                  <a:r>
                    <a:rPr lang="pl-PL" sz="1600"/>
                    <a:t> a </a:t>
                  </a:r>
                  <a:r>
                    <a:rPr lang="pl-PL" sz="1600" err="1"/>
                    <a:t>center</a:t>
                  </a:r>
                  <a:r>
                    <a:rPr lang="pl-PL" sz="1600"/>
                    <a:t> </a:t>
                  </a:r>
                  <a:r>
                    <a:rPr lang="pl-PL" sz="1600" err="1"/>
                    <a:t>vote</a:t>
                  </a:r>
                  <a:r>
                    <a:rPr lang="pl-PL" sz="1600"/>
                    <a:t> u. The </a:t>
                  </a:r>
                  <a:r>
                    <a:rPr lang="pl-PL" sz="1600" err="1"/>
                    <a:t>probability</a:t>
                  </a:r>
                  <a:r>
                    <a:rPr lang="pl-PL" sz="1600"/>
                    <a:t> of </a:t>
                  </a:r>
                  <a:r>
                    <a:rPr lang="pl-PL" sz="1600" err="1"/>
                    <a:t>generating</a:t>
                  </a:r>
                  <a:r>
                    <a:rPr lang="pl-PL" sz="1600"/>
                    <a:t> </a:t>
                  </a:r>
                  <a:r>
                    <a:rPr lang="pl-PL" sz="1600" err="1"/>
                    <a:t>vote</a:t>
                  </a:r>
                  <a:r>
                    <a:rPr lang="pl-PL" sz="1600"/>
                    <a:t> v </a:t>
                  </a:r>
                  <a:r>
                    <a:rPr lang="pl-PL" sz="1600" err="1"/>
                    <a:t>is</a:t>
                  </a:r>
                  <a:r>
                    <a:rPr lang="pl-PL" sz="1600"/>
                    <a:t>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l-PL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sSup>
                          <m:sSupPr>
                            <m:ctrlPr>
                              <a:rPr lang="az-Cyrl-AZ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z-Cyrl-AZ" sz="1600" i="1">
                                <a:latin typeface="Cambria Math" panose="02040503050406030204" pitchFamily="18" charset="0"/>
                              </a:rPr>
                              <m:t>Ф</m:t>
                            </m:r>
                          </m:e>
                          <m:sup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𝑠𝑤𝑎𝑝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pl-PL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pl-PL" sz="1600"/>
                </a:p>
                <a:p>
                  <a:r>
                    <a:rPr lang="pl-PL" sz="1600"/>
                    <a:t>(</a:t>
                  </a:r>
                  <a:r>
                    <a:rPr lang="pl-PL" sz="1600" err="1"/>
                    <a:t>There</a:t>
                  </a:r>
                  <a:r>
                    <a:rPr lang="pl-PL" sz="1600"/>
                    <a:t> </a:t>
                  </a:r>
                  <a:r>
                    <a:rPr lang="pl-PL" sz="1600" err="1"/>
                    <a:t>are</a:t>
                  </a:r>
                  <a:r>
                    <a:rPr lang="pl-PL" sz="1600"/>
                    <a:t> </a:t>
                  </a:r>
                  <a:r>
                    <a:rPr lang="pl-PL" sz="1600" err="1"/>
                    <a:t>some</a:t>
                  </a:r>
                  <a:r>
                    <a:rPr lang="pl-PL" sz="1600"/>
                    <a:t> </a:t>
                  </a:r>
                  <a:r>
                    <a:rPr lang="pl-PL" sz="1600" err="1"/>
                    <a:t>algorithms</a:t>
                  </a:r>
                  <a:r>
                    <a:rPr lang="pl-PL" sz="1600"/>
                    <a:t> </a:t>
                  </a:r>
                  <a:r>
                    <a:rPr lang="pl-PL" sz="1600" err="1"/>
                    <a:t>that</a:t>
                  </a:r>
                  <a:r>
                    <a:rPr lang="pl-PL" sz="1600"/>
                    <a:t> </a:t>
                  </a:r>
                  <a:r>
                    <a:rPr lang="pl-PL" sz="1600" err="1"/>
                    <a:t>generate</a:t>
                  </a:r>
                  <a:r>
                    <a:rPr lang="pl-PL" sz="1600"/>
                    <a:t> </a:t>
                  </a:r>
                  <a:r>
                    <a:rPr lang="pl-PL" sz="1600" err="1"/>
                    <a:t>votes</a:t>
                  </a:r>
                  <a:r>
                    <a:rPr lang="pl-PL" sz="1600"/>
                    <a:t> from </a:t>
                  </a:r>
                  <a:r>
                    <a:rPr lang="pl-PL" sz="1600" err="1"/>
                    <a:t>this</a:t>
                  </a:r>
                  <a:r>
                    <a:rPr lang="pl-PL" sz="1600"/>
                    <a:t> </a:t>
                  </a:r>
                  <a:r>
                    <a:rPr lang="pl-PL" sz="1600" err="1"/>
                    <a:t>distribution</a:t>
                  </a:r>
                  <a:r>
                    <a:rPr lang="pl-PL" sz="1600"/>
                    <a:t>… </a:t>
                  </a:r>
                  <a:r>
                    <a:rPr lang="pl-PL" sz="1600" err="1"/>
                    <a:t>effectively</a:t>
                  </a:r>
                  <a:r>
                    <a:rPr lang="pl-PL" sz="1600"/>
                    <a:t>.)</a:t>
                  </a:r>
                </a:p>
              </p:txBody>
            </p:sp>
          </mc:Choice>
          <mc:Fallback xmlns="">
            <p:sp>
              <p:nvSpPr>
                <p:cNvPr id="20" name="Prostokąt 5">
                  <a:extLst>
                    <a:ext uri="{FF2B5EF4-FFF2-40B4-BE49-F238E27FC236}">
                      <a16:creationId xmlns:a16="http://schemas.microsoft.com/office/drawing/2014/main" id="{EBBE0E30-3051-C35C-ED49-E0D6615163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6618" y="1027911"/>
                  <a:ext cx="4061460" cy="1538242"/>
                </a:xfrm>
                <a:prstGeom prst="rect">
                  <a:avLst/>
                </a:prstGeom>
                <a:blipFill>
                  <a:blip r:embed="rId3"/>
                  <a:stretch>
                    <a:fillRect l="-751" t="-1875" b="-64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upa 3">
            <a:extLst>
              <a:ext uri="{FF2B5EF4-FFF2-40B4-BE49-F238E27FC236}">
                <a16:creationId xmlns:a16="http://schemas.microsoft.com/office/drawing/2014/main" id="{FB12D6EA-E76D-7169-0CDC-A1E8890F1684}"/>
              </a:ext>
            </a:extLst>
          </p:cNvPr>
          <p:cNvGrpSpPr/>
          <p:nvPr/>
        </p:nvGrpSpPr>
        <p:grpSpPr>
          <a:xfrm>
            <a:off x="280308" y="1178360"/>
            <a:ext cx="4128941" cy="1608735"/>
            <a:chOff x="350745" y="2658465"/>
            <a:chExt cx="4128941" cy="2578167"/>
          </a:xfrm>
        </p:grpSpPr>
        <p:sp>
          <p:nvSpPr>
            <p:cNvPr id="22" name="Prostokąt 10">
              <a:extLst>
                <a:ext uri="{FF2B5EF4-FFF2-40B4-BE49-F238E27FC236}">
                  <a16:creationId xmlns:a16="http://schemas.microsoft.com/office/drawing/2014/main" id="{9C788505-E717-C193-8851-18F094BA77B0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23" name="Prostokąt 12">
              <a:extLst>
                <a:ext uri="{FF2B5EF4-FFF2-40B4-BE49-F238E27FC236}">
                  <a16:creationId xmlns:a16="http://schemas.microsoft.com/office/drawing/2014/main" id="{9BA6880F-7A52-4CDE-1AB7-23EC43A7C17B}"/>
                </a:ext>
              </a:extLst>
            </p:cNvPr>
            <p:cNvSpPr/>
            <p:nvPr/>
          </p:nvSpPr>
          <p:spPr>
            <a:xfrm>
              <a:off x="361950" y="2818538"/>
              <a:ext cx="39243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err="1"/>
                <a:t>Polya-Eggenberger</a:t>
              </a:r>
              <a:r>
                <a:rPr lang="pl-PL" sz="1600" b="1"/>
                <a:t> Urn Model:</a:t>
              </a:r>
              <a:r>
                <a:rPr lang="pl-PL" sz="1600"/>
                <a:t> Form </a:t>
              </a:r>
              <a:r>
                <a:rPr lang="pl-PL" sz="1600" err="1"/>
                <a:t>an</a:t>
              </a:r>
              <a:r>
                <a:rPr lang="pl-PL" sz="1600"/>
                <a:t> urn of </a:t>
              </a:r>
              <a:r>
                <a:rPr lang="pl-PL" sz="1600" b="1" err="1">
                  <a:solidFill>
                    <a:srgbClr val="00B0F0"/>
                  </a:solidFill>
                </a:rPr>
                <a:t>all</a:t>
              </a:r>
              <a:r>
                <a:rPr lang="pl-PL" sz="1600" b="1">
                  <a:solidFill>
                    <a:srgbClr val="00B0F0"/>
                  </a:solidFill>
                </a:rPr>
                <a:t> </a:t>
              </a:r>
              <a:r>
                <a:rPr lang="pl-PL" sz="1600" b="1" err="1">
                  <a:solidFill>
                    <a:srgbClr val="00B0F0"/>
                  </a:solidFill>
                </a:rPr>
                <a:t>possible</a:t>
              </a:r>
              <a:r>
                <a:rPr lang="pl-PL" sz="1600" b="1">
                  <a:solidFill>
                    <a:srgbClr val="00B0F0"/>
                  </a:solidFill>
                </a:rPr>
                <a:t> m! </a:t>
              </a:r>
              <a:r>
                <a:rPr lang="pl-PL" sz="1600" b="1" err="1">
                  <a:solidFill>
                    <a:srgbClr val="00B0F0"/>
                  </a:solidFill>
                </a:rPr>
                <a:t>votes</a:t>
              </a:r>
              <a:r>
                <a:rPr lang="pl-PL" sz="1600"/>
                <a:t>. To </a:t>
              </a:r>
              <a:r>
                <a:rPr lang="pl-PL" sz="1600" err="1"/>
                <a:t>generate</a:t>
              </a:r>
              <a:r>
                <a:rPr lang="pl-PL" sz="1600"/>
                <a:t> a </a:t>
              </a:r>
              <a:r>
                <a:rPr lang="pl-PL" sz="1600" err="1"/>
                <a:t>vote</a:t>
              </a:r>
              <a:r>
                <a:rPr lang="pl-PL" sz="1600"/>
                <a:t>:</a:t>
              </a:r>
            </a:p>
            <a:p>
              <a:pPr marL="342900" indent="-342900">
                <a:buAutoNum type="arabicParenR"/>
              </a:pPr>
              <a:r>
                <a:rPr lang="pl-PL" sz="1600" err="1"/>
                <a:t>Choose</a:t>
              </a:r>
              <a:r>
                <a:rPr lang="pl-PL" sz="1600"/>
                <a:t> a </a:t>
              </a:r>
              <a:r>
                <a:rPr lang="pl-PL" sz="1600" err="1"/>
                <a:t>vote</a:t>
              </a:r>
              <a:r>
                <a:rPr lang="pl-PL" sz="1600"/>
                <a:t> from the urn and </a:t>
              </a:r>
              <a:r>
                <a:rPr lang="pl-PL" sz="1600" err="1"/>
                <a:t>add</a:t>
              </a:r>
              <a:r>
                <a:rPr lang="pl-PL" sz="1600"/>
                <a:t> </a:t>
              </a:r>
              <a:r>
                <a:rPr lang="pl-PL" sz="1600" err="1"/>
                <a:t>it</a:t>
              </a:r>
              <a:r>
                <a:rPr lang="pl-PL" sz="1600"/>
                <a:t> to </a:t>
              </a:r>
              <a:r>
                <a:rPr lang="pl-PL" sz="1600" err="1"/>
                <a:t>your</a:t>
              </a:r>
              <a:r>
                <a:rPr lang="pl-PL" sz="1600"/>
                <a:t> </a:t>
              </a:r>
              <a:r>
                <a:rPr lang="pl-PL" sz="1600" err="1"/>
                <a:t>election</a:t>
              </a:r>
              <a:endParaRPr lang="pl-PL" sz="1600"/>
            </a:p>
            <a:p>
              <a:pPr marL="342900" indent="-342900">
                <a:buAutoNum type="arabicParenR"/>
              </a:pPr>
              <a:r>
                <a:rPr lang="pl-PL" sz="1600" b="1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1600"/>
                <a:t>the </a:t>
              </a:r>
              <a:r>
                <a:rPr lang="pl-PL" sz="1600" err="1"/>
                <a:t>vote</a:t>
              </a:r>
              <a:r>
                <a:rPr lang="pl-PL" sz="1600"/>
                <a:t> to the urn, </a:t>
              </a:r>
              <a:r>
                <a:rPr lang="pl-PL" sz="1600" err="1"/>
                <a:t>together</a:t>
              </a:r>
              <a:r>
                <a:rPr lang="pl-PL" sz="1600"/>
                <a:t> with </a:t>
              </a:r>
              <a:r>
                <a:rPr lang="el-GR" sz="1600" b="1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1600" b="1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1600" b="1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1600" b="1"/>
                <a:t>.</a:t>
              </a:r>
            </a:p>
          </p:txBody>
        </p:sp>
      </p:grpSp>
      <p:grpSp>
        <p:nvGrpSpPr>
          <p:cNvPr id="24" name="Grupa 2">
            <a:extLst>
              <a:ext uri="{FF2B5EF4-FFF2-40B4-BE49-F238E27FC236}">
                <a16:creationId xmlns:a16="http://schemas.microsoft.com/office/drawing/2014/main" id="{16AEC2D7-26B3-3B54-F008-01A91562776F}"/>
              </a:ext>
            </a:extLst>
          </p:cNvPr>
          <p:cNvGrpSpPr/>
          <p:nvPr/>
        </p:nvGrpSpPr>
        <p:grpSpPr>
          <a:xfrm>
            <a:off x="280307" y="122659"/>
            <a:ext cx="4128942" cy="941991"/>
            <a:chOff x="352425" y="976898"/>
            <a:chExt cx="4128942" cy="1409785"/>
          </a:xfrm>
        </p:grpSpPr>
        <p:sp>
          <p:nvSpPr>
            <p:cNvPr id="25" name="Prostokąt 13">
              <a:extLst>
                <a:ext uri="{FF2B5EF4-FFF2-40B4-BE49-F238E27FC236}">
                  <a16:creationId xmlns:a16="http://schemas.microsoft.com/office/drawing/2014/main" id="{C088502D-8EBF-C772-5414-7312544FAAE3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/>
                <a:t>|</a:t>
              </a:r>
            </a:p>
          </p:txBody>
        </p:sp>
        <p:sp>
          <p:nvSpPr>
            <p:cNvPr id="26" name="Prostokąt 14">
              <a:extLst>
                <a:ext uri="{FF2B5EF4-FFF2-40B4-BE49-F238E27FC236}">
                  <a16:creationId xmlns:a16="http://schemas.microsoft.com/office/drawing/2014/main" id="{1A80BEDE-546D-C706-67F0-AFA89E51290E}"/>
                </a:ext>
              </a:extLst>
            </p:cNvPr>
            <p:cNvSpPr/>
            <p:nvPr/>
          </p:nvSpPr>
          <p:spPr>
            <a:xfrm>
              <a:off x="352425" y="1063244"/>
              <a:ext cx="40233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err="1"/>
                <a:t>Impartial</a:t>
              </a:r>
              <a:r>
                <a:rPr lang="pl-PL" sz="1600" b="1"/>
                <a:t> </a:t>
              </a:r>
              <a:r>
                <a:rPr lang="pl-PL" sz="1600" b="1" err="1"/>
                <a:t>Culture</a:t>
              </a:r>
              <a:r>
                <a:rPr lang="pl-PL" sz="1600" b="1"/>
                <a:t> (IC):</a:t>
              </a:r>
              <a:r>
                <a:rPr lang="pl-PL" sz="1600"/>
                <a:t> </a:t>
              </a:r>
              <a:r>
                <a:rPr lang="pl-PL" sz="1600" err="1"/>
                <a:t>Every</a:t>
              </a:r>
              <a:r>
                <a:rPr lang="pl-PL" sz="1600"/>
                <a:t> </a:t>
              </a:r>
              <a:r>
                <a:rPr lang="pl-PL" sz="1600" err="1"/>
                <a:t>preference</a:t>
              </a:r>
              <a:r>
                <a:rPr lang="pl-PL" sz="1600"/>
                <a:t> order </a:t>
              </a:r>
              <a:r>
                <a:rPr lang="pl-PL" sz="1600" err="1"/>
                <a:t>comes</a:t>
              </a:r>
              <a:r>
                <a:rPr lang="pl-PL" sz="1600"/>
                <a:t> with the same </a:t>
              </a:r>
              <a:r>
                <a:rPr lang="pl-PL" sz="1600" err="1"/>
                <a:t>proba-bility</a:t>
              </a:r>
              <a:r>
                <a:rPr lang="pl-PL" sz="1600"/>
                <a:t> (</a:t>
              </a:r>
              <a:r>
                <a:rPr lang="pl-PL" sz="1600" err="1"/>
                <a:t>a.k.a</a:t>
              </a:r>
              <a:r>
                <a:rPr lang="pl-PL" sz="1600"/>
                <a:t>. </a:t>
              </a:r>
              <a:r>
                <a:rPr lang="pl-PL" sz="1600" b="1">
                  <a:solidFill>
                    <a:srgbClr val="00B0F0"/>
                  </a:solidFill>
                </a:rPr>
                <a:t>uniform </a:t>
              </a:r>
              <a:r>
                <a:rPr lang="pl-PL" sz="1600" b="1" err="1">
                  <a:solidFill>
                    <a:srgbClr val="00B0F0"/>
                  </a:solidFill>
                </a:rPr>
                <a:t>distribution</a:t>
              </a:r>
              <a:r>
                <a:rPr lang="pl-PL" sz="1600"/>
                <a:t>) </a:t>
              </a: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41DBFAFA-026D-8667-C1E3-3B66B7E41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673" y="180354"/>
            <a:ext cx="3464909" cy="647007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057F480A-4BD2-0D51-FDC3-D9B504F2FC24}"/>
              </a:ext>
            </a:extLst>
          </p:cNvPr>
          <p:cNvGrpSpPr/>
          <p:nvPr/>
        </p:nvGrpSpPr>
        <p:grpSpPr>
          <a:xfrm>
            <a:off x="8266670" y="159229"/>
            <a:ext cx="3839191" cy="1520484"/>
            <a:chOff x="350745" y="2658465"/>
            <a:chExt cx="4128941" cy="2578167"/>
          </a:xfrm>
        </p:grpSpPr>
        <p:sp>
          <p:nvSpPr>
            <p:cNvPr id="5" name="Prostokąt 10">
              <a:extLst>
                <a:ext uri="{FF2B5EF4-FFF2-40B4-BE49-F238E27FC236}">
                  <a16:creationId xmlns:a16="http://schemas.microsoft.com/office/drawing/2014/main" id="{E55CD033-F554-14EC-D664-DA984FCA50EE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/>
            </a:p>
          </p:txBody>
        </p:sp>
        <p:sp>
          <p:nvSpPr>
            <p:cNvPr id="8" name="Prostokąt 12">
              <a:extLst>
                <a:ext uri="{FF2B5EF4-FFF2-40B4-BE49-F238E27FC236}">
                  <a16:creationId xmlns:a16="http://schemas.microsoft.com/office/drawing/2014/main" id="{8167AEB8-CF31-3BBA-B36A-140CD780373C}"/>
                </a:ext>
              </a:extLst>
            </p:cNvPr>
            <p:cNvSpPr/>
            <p:nvPr/>
          </p:nvSpPr>
          <p:spPr>
            <a:xfrm>
              <a:off x="361950" y="2818539"/>
              <a:ext cx="3924300" cy="224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/>
                <a:t>Urn-</a:t>
              </a:r>
              <a:r>
                <a:rPr lang="pl-PL" sz="1600" b="1" err="1"/>
                <a:t>Mallows</a:t>
              </a:r>
              <a:r>
                <a:rPr lang="pl-PL" sz="1600" b="1"/>
                <a:t> Model:</a:t>
              </a:r>
              <a:r>
                <a:rPr lang="pl-PL" sz="1600"/>
                <a:t> First </a:t>
              </a:r>
              <a:r>
                <a:rPr lang="pl-PL" sz="1600" err="1"/>
                <a:t>generate</a:t>
              </a:r>
              <a:r>
                <a:rPr lang="pl-PL" sz="1600"/>
                <a:t> </a:t>
              </a:r>
              <a:r>
                <a:rPr lang="pl-PL" sz="1600" err="1"/>
                <a:t>an</a:t>
              </a:r>
              <a:r>
                <a:rPr lang="pl-PL" sz="1600"/>
                <a:t> </a:t>
              </a:r>
              <a:r>
                <a:rPr lang="pl-PL" sz="1600" err="1"/>
                <a:t>election</a:t>
              </a:r>
              <a:r>
                <a:rPr lang="pl-PL" sz="1600"/>
                <a:t> </a:t>
              </a:r>
              <a:r>
                <a:rPr lang="pl-PL" sz="1600" err="1"/>
                <a:t>according</a:t>
              </a:r>
              <a:r>
                <a:rPr lang="pl-PL" sz="1600"/>
                <a:t> to the urn model and </a:t>
              </a:r>
              <a:r>
                <a:rPr lang="pl-PL" sz="1600" err="1"/>
                <a:t>then</a:t>
              </a:r>
              <a:r>
                <a:rPr lang="pl-PL" sz="1600"/>
                <a:t> </a:t>
              </a:r>
              <a:r>
                <a:rPr lang="pl-PL" sz="1600" err="1"/>
                <a:t>replace</a:t>
              </a:r>
              <a:r>
                <a:rPr lang="pl-PL" sz="1600"/>
                <a:t> </a:t>
              </a:r>
              <a:r>
                <a:rPr lang="pl-PL" sz="1600" err="1"/>
                <a:t>each</a:t>
              </a:r>
              <a:r>
                <a:rPr lang="pl-PL" sz="1600"/>
                <a:t> </a:t>
              </a:r>
              <a:r>
                <a:rPr lang="pl-PL" sz="1600" err="1"/>
                <a:t>vote</a:t>
              </a:r>
              <a:r>
                <a:rPr lang="pl-PL" sz="1600"/>
                <a:t> </a:t>
              </a:r>
              <a:r>
                <a:rPr lang="pl-PL" sz="1600" i="1"/>
                <a:t>v</a:t>
              </a:r>
              <a:r>
                <a:rPr lang="pl-PL" sz="1600"/>
                <a:t> with one </a:t>
              </a:r>
              <a:r>
                <a:rPr lang="pl-PL" sz="1600" err="1"/>
                <a:t>generated</a:t>
              </a:r>
              <a:r>
                <a:rPr lang="pl-PL" sz="1600"/>
                <a:t> </a:t>
              </a:r>
              <a:r>
                <a:rPr lang="pl-PL" sz="1600" err="1"/>
                <a:t>using</a:t>
              </a:r>
              <a:r>
                <a:rPr lang="pl-PL" sz="1600"/>
                <a:t> </a:t>
              </a:r>
              <a:r>
                <a:rPr lang="pl-PL" sz="1600" err="1"/>
                <a:t>Mallows</a:t>
              </a:r>
              <a:r>
                <a:rPr lang="pl-PL" sz="1600"/>
                <a:t> model, with </a:t>
              </a:r>
              <a:r>
                <a:rPr lang="pl-PL" sz="1600" i="1"/>
                <a:t>v</a:t>
              </a:r>
              <a:r>
                <a:rPr lang="pl-PL" sz="1600"/>
                <a:t> as the </a:t>
              </a:r>
              <a:r>
                <a:rPr lang="pl-PL" sz="1600" err="1"/>
                <a:t>center</a:t>
              </a:r>
              <a:r>
                <a:rPr lang="pl-PL" sz="1600"/>
                <a:t> </a:t>
              </a:r>
              <a:r>
                <a:rPr lang="pl-PL" sz="1600" err="1"/>
                <a:t>vote</a:t>
              </a:r>
              <a:r>
                <a:rPr lang="pl-PL" sz="1600"/>
                <a:t>.</a:t>
              </a:r>
              <a:endParaRPr lang="pl-PL" sz="1600" b="1"/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E9FFC840-32E9-B960-B09D-205B9B3B0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767" y="4126220"/>
            <a:ext cx="3184996" cy="1169632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DD6BB0B2-30C6-FB3E-6B89-BE6CE0F17E17}"/>
              </a:ext>
            </a:extLst>
          </p:cNvPr>
          <p:cNvSpPr txBox="1"/>
          <p:nvPr/>
        </p:nvSpPr>
        <p:spPr>
          <a:xfrm>
            <a:off x="8311802" y="1924103"/>
            <a:ext cx="379406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dirty="0" err="1"/>
              <a:t>Comparison</a:t>
            </a:r>
            <a:r>
              <a:rPr lang="pl-PL" sz="1600" b="1" dirty="0"/>
              <a:t> to real-life </a:t>
            </a:r>
            <a:r>
              <a:rPr lang="pl-PL" sz="1600" b="1" dirty="0" err="1"/>
              <a:t>elections</a:t>
            </a:r>
            <a:r>
              <a:rPr lang="pl-PL" sz="1600" b="1" dirty="0"/>
              <a:t>:</a:t>
            </a:r>
          </a:p>
          <a:p>
            <a:r>
              <a:rPr lang="pl-PL" sz="1600" dirty="0"/>
              <a:t>Sushi </a:t>
            </a:r>
            <a:r>
              <a:rPr lang="pl-PL" sz="1600" dirty="0" err="1"/>
              <a:t>contains</a:t>
            </a:r>
            <a:r>
              <a:rPr lang="pl-PL" sz="1600" dirty="0"/>
              <a:t> </a:t>
            </a:r>
            <a:r>
              <a:rPr lang="pl-PL" sz="1600" dirty="0" err="1"/>
              <a:t>preferences</a:t>
            </a:r>
            <a:r>
              <a:rPr lang="pl-PL" sz="1600" dirty="0"/>
              <a:t> </a:t>
            </a:r>
            <a:r>
              <a:rPr lang="pl-PL" sz="1600" dirty="0" err="1"/>
              <a:t>about</a:t>
            </a:r>
            <a:r>
              <a:rPr lang="pl-PL" sz="1600" dirty="0"/>
              <a:t> sushi </a:t>
            </a:r>
            <a:r>
              <a:rPr lang="pl-PL" sz="1600" dirty="0" err="1"/>
              <a:t>types</a:t>
            </a:r>
            <a:r>
              <a:rPr lang="pl-PL" sz="1600" dirty="0"/>
              <a:t>. Grenoble and </a:t>
            </a:r>
            <a:r>
              <a:rPr lang="pl-PL" sz="1600" dirty="0" err="1"/>
              <a:t>Irish</a:t>
            </a:r>
            <a:r>
              <a:rPr lang="pl-PL" sz="1600" dirty="0"/>
              <a:t> </a:t>
            </a:r>
            <a:r>
              <a:rPr lang="pl-PL" sz="1600" dirty="0" err="1"/>
              <a:t>are</a:t>
            </a:r>
            <a:r>
              <a:rPr lang="pl-PL" sz="1600" dirty="0"/>
              <a:t> </a:t>
            </a:r>
            <a:r>
              <a:rPr lang="pl-PL" sz="1600" dirty="0" err="1"/>
              <a:t>political</a:t>
            </a:r>
            <a:r>
              <a:rPr lang="pl-PL" sz="1600" dirty="0"/>
              <a:t> </a:t>
            </a:r>
            <a:r>
              <a:rPr lang="pl-PL" sz="1600" dirty="0" err="1"/>
              <a:t>elections</a:t>
            </a:r>
            <a:endParaRPr lang="en-US" sz="1600" dirty="0"/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F4FC181B-9E8F-7DFF-E3E6-16643D3E7477}"/>
              </a:ext>
            </a:extLst>
          </p:cNvPr>
          <p:cNvSpPr txBox="1"/>
          <p:nvPr/>
        </p:nvSpPr>
        <p:spPr>
          <a:xfrm>
            <a:off x="8289235" y="5573209"/>
            <a:ext cx="3794060" cy="1031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600" b="1" dirty="0" err="1"/>
              <a:t>Question</a:t>
            </a:r>
            <a:r>
              <a:rPr lang="pl-PL" sz="1600" b="1" dirty="0"/>
              <a:t>:</a:t>
            </a:r>
          </a:p>
          <a:p>
            <a:r>
              <a:rPr lang="pl-PL" sz="1500" dirty="0"/>
              <a:t>Urn-</a:t>
            </a:r>
            <a:r>
              <a:rPr lang="pl-PL" sz="1500" dirty="0" err="1"/>
              <a:t>Mallows</a:t>
            </a:r>
            <a:r>
              <a:rPr lang="pl-PL" sz="1500" dirty="0"/>
              <a:t> </a:t>
            </a:r>
            <a:r>
              <a:rPr lang="pl-PL" sz="1500" dirty="0" err="1"/>
              <a:t>looks</a:t>
            </a:r>
            <a:r>
              <a:rPr lang="pl-PL" sz="1500" dirty="0"/>
              <a:t> </a:t>
            </a:r>
            <a:r>
              <a:rPr lang="pl-PL" sz="1500" dirty="0" err="1"/>
              <a:t>like</a:t>
            </a:r>
            <a:r>
              <a:rPr lang="pl-PL" sz="1500" dirty="0"/>
              <a:t> a nice, </a:t>
            </a:r>
            <a:r>
              <a:rPr lang="pl-PL" sz="1500" dirty="0" err="1"/>
              <a:t>useful</a:t>
            </a:r>
            <a:r>
              <a:rPr lang="pl-PL" sz="1500" dirty="0"/>
              <a:t> model of </a:t>
            </a:r>
            <a:r>
              <a:rPr lang="pl-PL" sz="1500" dirty="0" err="1"/>
              <a:t>generating</a:t>
            </a:r>
            <a:r>
              <a:rPr lang="pl-PL" sz="1500" dirty="0"/>
              <a:t> data. How </a:t>
            </a:r>
            <a:r>
              <a:rPr lang="pl-PL" sz="1500" dirty="0" err="1"/>
              <a:t>can</a:t>
            </a:r>
            <a:r>
              <a:rPr lang="pl-PL" sz="1500" dirty="0"/>
              <a:t> we </a:t>
            </a:r>
            <a:r>
              <a:rPr lang="pl-PL" sz="1500" dirty="0" err="1"/>
              <a:t>justify</a:t>
            </a:r>
            <a:r>
              <a:rPr lang="pl-PL" sz="1500" dirty="0"/>
              <a:t> </a:t>
            </a:r>
            <a:r>
              <a:rPr lang="pl-PL" sz="1500" dirty="0" err="1"/>
              <a:t>it</a:t>
            </a:r>
            <a:r>
              <a:rPr lang="pl-PL" sz="1500" dirty="0"/>
              <a:t> </a:t>
            </a:r>
            <a:r>
              <a:rPr lang="pl-PL" sz="1500" dirty="0" err="1"/>
              <a:t>is</a:t>
            </a:r>
            <a:r>
              <a:rPr lang="pl-PL" sz="1500" dirty="0"/>
              <a:t> </a:t>
            </a:r>
            <a:r>
              <a:rPr lang="pl-PL" sz="1500" dirty="0" err="1"/>
              <a:t>good</a:t>
            </a:r>
            <a:r>
              <a:rPr lang="pl-PL" sz="1500" dirty="0"/>
              <a:t>? </a:t>
            </a:r>
            <a:r>
              <a:rPr lang="pl-PL" sz="1500" dirty="0" err="1"/>
              <a:t>What</a:t>
            </a:r>
            <a:r>
              <a:rPr lang="pl-PL" sz="1500" dirty="0"/>
              <a:t> </a:t>
            </a:r>
            <a:r>
              <a:rPr lang="pl-PL" sz="1500" dirty="0" err="1"/>
              <a:t>can</a:t>
            </a:r>
            <a:r>
              <a:rPr lang="pl-PL" sz="1500" dirty="0"/>
              <a:t> we </a:t>
            </a:r>
            <a:r>
              <a:rPr lang="pl-PL" sz="1500" dirty="0" err="1"/>
              <a:t>prove</a:t>
            </a:r>
            <a:r>
              <a:rPr lang="pl-PL" sz="1500" dirty="0"/>
              <a:t>? </a:t>
            </a:r>
            <a:r>
              <a:rPr lang="pl-PL" sz="1500" dirty="0" err="1"/>
              <a:t>What</a:t>
            </a:r>
            <a:r>
              <a:rPr lang="pl-PL" sz="1500" dirty="0"/>
              <a:t> </a:t>
            </a:r>
            <a:r>
              <a:rPr lang="pl-PL" sz="1500" dirty="0" err="1"/>
              <a:t>is</a:t>
            </a:r>
            <a:r>
              <a:rPr lang="pl-PL" sz="1500" dirty="0"/>
              <a:t> </a:t>
            </a:r>
            <a:r>
              <a:rPr lang="pl-PL" sz="1500" dirty="0" err="1"/>
              <a:t>it</a:t>
            </a:r>
            <a:r>
              <a:rPr lang="pl-PL" sz="1500" dirty="0"/>
              <a:t> </a:t>
            </a:r>
            <a:r>
              <a:rPr lang="pl-PL" sz="1500" dirty="0" err="1"/>
              <a:t>good</a:t>
            </a:r>
            <a:r>
              <a:rPr lang="pl-PL" sz="1500" dirty="0"/>
              <a:t> for?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1119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5298F8-C4A4-9999-64ED-889E00F8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424" y="365125"/>
            <a:ext cx="2946533" cy="1325563"/>
          </a:xfrm>
        </p:spPr>
        <p:txBody>
          <a:bodyPr/>
          <a:lstStyle/>
          <a:p>
            <a:pPr algn="ctr"/>
            <a:r>
              <a:rPr lang="pl-PL" err="1"/>
              <a:t>An</a:t>
            </a:r>
            <a:r>
              <a:rPr lang="pl-PL"/>
              <a:t> </a:t>
            </a:r>
            <a:r>
              <a:rPr lang="pl-PL" err="1"/>
              <a:t>Election</a:t>
            </a: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D08B4AA-A1F0-B143-3DB9-987FFB273C23}"/>
              </a:ext>
            </a:extLst>
          </p:cNvPr>
          <p:cNvSpPr txBox="1"/>
          <p:nvPr/>
        </p:nvSpPr>
        <p:spPr>
          <a:xfrm>
            <a:off x="4635325" y="1977254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    &gt;    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449ACBD-31AB-0FCB-79CA-90AFD89C7F91}"/>
              </a:ext>
            </a:extLst>
          </p:cNvPr>
          <p:cNvSpPr txBox="1"/>
          <p:nvPr/>
        </p:nvSpPr>
        <p:spPr>
          <a:xfrm>
            <a:off x="4635325" y="2534230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    &gt;              &gt;</a:t>
            </a:r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6FC788E-EBE6-F60E-25B7-2AF3B39D73A7}"/>
              </a:ext>
            </a:extLst>
          </p:cNvPr>
          <p:cNvSpPr txBox="1"/>
          <p:nvPr/>
        </p:nvSpPr>
        <p:spPr>
          <a:xfrm>
            <a:off x="4635325" y="3202224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    &gt;              &gt;</a:t>
            </a:r>
            <a:endParaRPr lang="en-US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018A49C-E30A-3721-F381-695A285F7015}"/>
              </a:ext>
            </a:extLst>
          </p:cNvPr>
          <p:cNvSpPr txBox="1"/>
          <p:nvPr/>
        </p:nvSpPr>
        <p:spPr>
          <a:xfrm>
            <a:off x="4675223" y="3870539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    &gt;              &gt;</a:t>
            </a:r>
            <a:endParaRPr lang="en-US"/>
          </a:p>
        </p:txBody>
      </p:sp>
      <p:pic>
        <p:nvPicPr>
          <p:cNvPr id="10" name="Graphic 50" descr="Whale">
            <a:extLst>
              <a:ext uri="{FF2B5EF4-FFF2-40B4-BE49-F238E27FC236}">
                <a16:creationId xmlns:a16="http://schemas.microsoft.com/office/drawing/2014/main" id="{DC1DB8FC-7754-8607-7B0B-487E552B6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9081" y="1923795"/>
            <a:ext cx="476250" cy="476250"/>
          </a:xfrm>
          <a:prstGeom prst="rect">
            <a:avLst/>
          </a:prstGeom>
        </p:spPr>
      </p:pic>
      <p:pic>
        <p:nvPicPr>
          <p:cNvPr id="11" name="Graphic 51" descr="Cat">
            <a:extLst>
              <a:ext uri="{FF2B5EF4-FFF2-40B4-BE49-F238E27FC236}">
                <a16:creationId xmlns:a16="http://schemas.microsoft.com/office/drawing/2014/main" id="{C82B5CFD-7A52-2E3B-5F64-CFED2AE6D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6790" y="1915403"/>
            <a:ext cx="476250" cy="476250"/>
          </a:xfrm>
          <a:prstGeom prst="rect">
            <a:avLst/>
          </a:prstGeom>
        </p:spPr>
      </p:pic>
      <p:pic>
        <p:nvPicPr>
          <p:cNvPr id="12" name="Graphic 54" descr="Panda">
            <a:extLst>
              <a:ext uri="{FF2B5EF4-FFF2-40B4-BE49-F238E27FC236}">
                <a16:creationId xmlns:a16="http://schemas.microsoft.com/office/drawing/2014/main" id="{32E418F1-98B2-D298-5770-FB9BF92B6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0904" y="1964570"/>
            <a:ext cx="476250" cy="476250"/>
          </a:xfrm>
          <a:prstGeom prst="rect">
            <a:avLst/>
          </a:prstGeom>
        </p:spPr>
      </p:pic>
      <p:pic>
        <p:nvPicPr>
          <p:cNvPr id="13" name="Graphic 50" descr="Whale">
            <a:extLst>
              <a:ext uri="{FF2B5EF4-FFF2-40B4-BE49-F238E27FC236}">
                <a16:creationId xmlns:a16="http://schemas.microsoft.com/office/drawing/2014/main" id="{24990B86-2882-4828-75DA-76C4B8AE0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0904" y="2534230"/>
            <a:ext cx="476250" cy="476250"/>
          </a:xfrm>
          <a:prstGeom prst="rect">
            <a:avLst/>
          </a:prstGeom>
        </p:spPr>
      </p:pic>
      <p:pic>
        <p:nvPicPr>
          <p:cNvPr id="14" name="Graphic 51" descr="Cat">
            <a:extLst>
              <a:ext uri="{FF2B5EF4-FFF2-40B4-BE49-F238E27FC236}">
                <a16:creationId xmlns:a16="http://schemas.microsoft.com/office/drawing/2014/main" id="{323E29A9-71FF-1357-2B5E-E7FCDA39E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9838" y="2456924"/>
            <a:ext cx="476250" cy="476250"/>
          </a:xfrm>
          <a:prstGeom prst="rect">
            <a:avLst/>
          </a:prstGeom>
        </p:spPr>
      </p:pic>
      <p:pic>
        <p:nvPicPr>
          <p:cNvPr id="15" name="Graphic 54" descr="Panda">
            <a:extLst>
              <a:ext uri="{FF2B5EF4-FFF2-40B4-BE49-F238E27FC236}">
                <a16:creationId xmlns:a16="http://schemas.microsoft.com/office/drawing/2014/main" id="{96837E3F-E958-ACEF-E8BA-F21B63C37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6688" y="2530805"/>
            <a:ext cx="476250" cy="476250"/>
          </a:xfrm>
          <a:prstGeom prst="rect">
            <a:avLst/>
          </a:prstGeom>
        </p:spPr>
      </p:pic>
      <p:pic>
        <p:nvPicPr>
          <p:cNvPr id="16" name="Graphic 50" descr="Whale">
            <a:extLst>
              <a:ext uri="{FF2B5EF4-FFF2-40B4-BE49-F238E27FC236}">
                <a16:creationId xmlns:a16="http://schemas.microsoft.com/office/drawing/2014/main" id="{4F101EE1-B611-1759-10A0-526FFA546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6064" y="3190031"/>
            <a:ext cx="476250" cy="476250"/>
          </a:xfrm>
          <a:prstGeom prst="rect">
            <a:avLst/>
          </a:prstGeom>
        </p:spPr>
      </p:pic>
      <p:pic>
        <p:nvPicPr>
          <p:cNvPr id="17" name="Graphic 51" descr="Cat">
            <a:extLst>
              <a:ext uri="{FF2B5EF4-FFF2-40B4-BE49-F238E27FC236}">
                <a16:creationId xmlns:a16="http://schemas.microsoft.com/office/drawing/2014/main" id="{D76BED5E-327C-2E13-318D-BF7806107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4608" y="3149086"/>
            <a:ext cx="476250" cy="476250"/>
          </a:xfrm>
          <a:prstGeom prst="rect">
            <a:avLst/>
          </a:prstGeom>
        </p:spPr>
      </p:pic>
      <p:pic>
        <p:nvPicPr>
          <p:cNvPr id="18" name="Graphic 54" descr="Panda">
            <a:extLst>
              <a:ext uri="{FF2B5EF4-FFF2-40B4-BE49-F238E27FC236}">
                <a16:creationId xmlns:a16="http://schemas.microsoft.com/office/drawing/2014/main" id="{F0D71AF9-3571-738D-89D0-2C37BA33F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0904" y="3189540"/>
            <a:ext cx="476250" cy="476250"/>
          </a:xfrm>
          <a:prstGeom prst="rect">
            <a:avLst/>
          </a:prstGeom>
        </p:spPr>
      </p:pic>
      <p:pic>
        <p:nvPicPr>
          <p:cNvPr id="19" name="Graphic 50" descr="Whale">
            <a:extLst>
              <a:ext uri="{FF2B5EF4-FFF2-40B4-BE49-F238E27FC236}">
                <a16:creationId xmlns:a16="http://schemas.microsoft.com/office/drawing/2014/main" id="{7355B3D7-1481-ACB7-E34A-977E04C3C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56064" y="3841643"/>
            <a:ext cx="476250" cy="476250"/>
          </a:xfrm>
          <a:prstGeom prst="rect">
            <a:avLst/>
          </a:prstGeom>
        </p:spPr>
      </p:pic>
      <p:pic>
        <p:nvPicPr>
          <p:cNvPr id="20" name="Graphic 51" descr="Cat">
            <a:extLst>
              <a:ext uri="{FF2B5EF4-FFF2-40B4-BE49-F238E27FC236}">
                <a16:creationId xmlns:a16="http://schemas.microsoft.com/office/drawing/2014/main" id="{B2493085-986A-D4B4-A10B-F9ED28899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9920" y="3802131"/>
            <a:ext cx="476250" cy="476250"/>
          </a:xfrm>
          <a:prstGeom prst="rect">
            <a:avLst/>
          </a:prstGeom>
        </p:spPr>
      </p:pic>
      <p:pic>
        <p:nvPicPr>
          <p:cNvPr id="21" name="Graphic 54" descr="Panda">
            <a:extLst>
              <a:ext uri="{FF2B5EF4-FFF2-40B4-BE49-F238E27FC236}">
                <a16:creationId xmlns:a16="http://schemas.microsoft.com/office/drawing/2014/main" id="{08D2262C-967B-D280-EB06-6F07C40F99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7992" y="3850475"/>
            <a:ext cx="476250" cy="476250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AA38F876-3AFF-4189-7F78-2CD2F57DD7E7}"/>
              </a:ext>
            </a:extLst>
          </p:cNvPr>
          <p:cNvSpPr txBox="1"/>
          <p:nvPr/>
        </p:nvSpPr>
        <p:spPr>
          <a:xfrm>
            <a:off x="5024231" y="4625708"/>
            <a:ext cx="214353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/>
              <a:t>E = (C,V)</a:t>
            </a:r>
          </a:p>
          <a:p>
            <a:r>
              <a:rPr lang="pl-PL" sz="2800"/>
              <a:t>C = {    ,    ,    }</a:t>
            </a:r>
          </a:p>
          <a:p>
            <a:r>
              <a:rPr lang="pl-PL" sz="2800"/>
              <a:t>V = (v</a:t>
            </a:r>
            <a:r>
              <a:rPr lang="pl-PL" sz="2800" baseline="-25000"/>
              <a:t>1</a:t>
            </a:r>
            <a:r>
              <a:rPr lang="pl-PL" sz="2800"/>
              <a:t>, v</a:t>
            </a:r>
            <a:r>
              <a:rPr lang="pl-PL" sz="2800" baseline="-25000"/>
              <a:t>2</a:t>
            </a:r>
            <a:r>
              <a:rPr lang="pl-PL" sz="2800"/>
              <a:t>, v</a:t>
            </a:r>
            <a:r>
              <a:rPr lang="pl-PL" sz="2800" baseline="-25000"/>
              <a:t>3</a:t>
            </a:r>
            <a:r>
              <a:rPr lang="pl-PL" sz="2800"/>
              <a:t>)</a:t>
            </a:r>
          </a:p>
        </p:txBody>
      </p:sp>
      <p:pic>
        <p:nvPicPr>
          <p:cNvPr id="23" name="Graphic 50" descr="Whale">
            <a:extLst>
              <a:ext uri="{FF2B5EF4-FFF2-40B4-BE49-F238E27FC236}">
                <a16:creationId xmlns:a16="http://schemas.microsoft.com/office/drawing/2014/main" id="{A10C6AA4-549A-EB06-EF98-82208EA5E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4519" y="5321886"/>
            <a:ext cx="278644" cy="278644"/>
          </a:xfrm>
          <a:prstGeom prst="rect">
            <a:avLst/>
          </a:prstGeom>
        </p:spPr>
      </p:pic>
      <p:pic>
        <p:nvPicPr>
          <p:cNvPr id="24" name="Graphic 51" descr="Cat">
            <a:extLst>
              <a:ext uri="{FF2B5EF4-FFF2-40B4-BE49-F238E27FC236}">
                <a16:creationId xmlns:a16="http://schemas.microsoft.com/office/drawing/2014/main" id="{415F1072-02AE-125E-EE58-087722168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7059" y="5321886"/>
            <a:ext cx="278644" cy="278644"/>
          </a:xfrm>
          <a:prstGeom prst="rect">
            <a:avLst/>
          </a:prstGeom>
        </p:spPr>
      </p:pic>
      <p:pic>
        <p:nvPicPr>
          <p:cNvPr id="25" name="Graphic 54" descr="Panda">
            <a:extLst>
              <a:ext uri="{FF2B5EF4-FFF2-40B4-BE49-F238E27FC236}">
                <a16:creationId xmlns:a16="http://schemas.microsoft.com/office/drawing/2014/main" id="{6B4482A9-8427-15FC-E168-6067A480B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0092" y="5321886"/>
            <a:ext cx="278644" cy="2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6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760D-9CE0-F711-29F8-3675E6EF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703933" cy="1101334"/>
          </a:xfrm>
        </p:spPr>
        <p:txBody>
          <a:bodyPr>
            <a:normAutofit/>
          </a:bodyPr>
          <a:lstStyle/>
          <a:p>
            <a:pPr algn="ctr"/>
            <a:r>
              <a:rPr lang="pl-PL" sz="5400" err="1"/>
              <a:t>Microscope</a:t>
            </a:r>
            <a:r>
              <a:rPr lang="pl-PL" sz="5400"/>
              <a:t> of </a:t>
            </a:r>
            <a:r>
              <a:rPr lang="pl-PL" sz="5400" err="1"/>
              <a:t>Structured</a:t>
            </a:r>
            <a:r>
              <a:rPr lang="pl-PL" sz="5400"/>
              <a:t> </a:t>
            </a:r>
            <a:r>
              <a:rPr lang="pl-PL" sz="5400" err="1"/>
              <a:t>Domains</a:t>
            </a:r>
            <a:endParaRPr lang="pl-PL" sz="5400"/>
          </a:p>
        </p:txBody>
      </p:sp>
      <p:sp>
        <p:nvSpPr>
          <p:cNvPr id="5" name="Prostokąt 28">
            <a:extLst>
              <a:ext uri="{FF2B5EF4-FFF2-40B4-BE49-F238E27FC236}">
                <a16:creationId xmlns:a16="http://schemas.microsoft.com/office/drawing/2014/main" id="{B724D24C-D7BD-E0EB-C25B-9C07B2D75ED8}"/>
              </a:ext>
            </a:extLst>
          </p:cNvPr>
          <p:cNvSpPr/>
          <p:nvPr/>
        </p:nvSpPr>
        <p:spPr>
          <a:xfrm>
            <a:off x="258383" y="1528373"/>
            <a:ext cx="3970717" cy="1200329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l-PL" b="1" err="1"/>
              <a:t>Euclidean</a:t>
            </a:r>
            <a:r>
              <a:rPr lang="pl-PL" b="1"/>
              <a:t> Model:</a:t>
            </a:r>
            <a:r>
              <a:rPr lang="pl-PL"/>
              <a:t> </a:t>
            </a:r>
            <a:r>
              <a:rPr lang="pl-PL" err="1"/>
              <a:t>Choose</a:t>
            </a:r>
            <a:r>
              <a:rPr lang="pl-PL"/>
              <a:t> </a:t>
            </a:r>
            <a:r>
              <a:rPr lang="pl-PL" b="1" err="1">
                <a:solidFill>
                  <a:srgbClr val="FFC000"/>
                </a:solidFill>
              </a:rPr>
              <a:t>points</a:t>
            </a:r>
            <a:r>
              <a:rPr lang="pl-PL"/>
              <a:t> for the </a:t>
            </a:r>
            <a:r>
              <a:rPr lang="pl-PL" err="1"/>
              <a:t>voters</a:t>
            </a:r>
            <a:r>
              <a:rPr lang="pl-PL"/>
              <a:t> and </a:t>
            </a:r>
            <a:r>
              <a:rPr lang="pl-PL" err="1"/>
              <a:t>candidates</a:t>
            </a:r>
            <a:r>
              <a:rPr lang="pl-PL"/>
              <a:t> from </a:t>
            </a:r>
            <a:r>
              <a:rPr lang="pl-PL" b="1" err="1">
                <a:solidFill>
                  <a:srgbClr val="FFC000"/>
                </a:solidFill>
              </a:rPr>
              <a:t>Euclidean</a:t>
            </a:r>
            <a:r>
              <a:rPr lang="pl-PL" b="1">
                <a:solidFill>
                  <a:srgbClr val="FFC000"/>
                </a:solidFill>
              </a:rPr>
              <a:t> </a:t>
            </a:r>
            <a:r>
              <a:rPr lang="pl-PL" b="1" err="1">
                <a:solidFill>
                  <a:srgbClr val="FFC000"/>
                </a:solidFill>
              </a:rPr>
              <a:t>space</a:t>
            </a:r>
            <a:r>
              <a:rPr lang="pl-PL">
                <a:solidFill>
                  <a:srgbClr val="FFC000"/>
                </a:solidFill>
              </a:rPr>
              <a:t> </a:t>
            </a:r>
            <a:r>
              <a:rPr lang="pl-PL" err="1">
                <a:solidFill>
                  <a:srgbClr val="FFC000"/>
                </a:solidFill>
                <a:latin typeface="Colonna MT" panose="020B0604020202020204" pitchFamily="82" charset="0"/>
              </a:rPr>
              <a:t>R</a:t>
            </a:r>
            <a:r>
              <a:rPr lang="pl-PL" baseline="30000" err="1">
                <a:solidFill>
                  <a:srgbClr val="FFC000"/>
                </a:solidFill>
              </a:rPr>
              <a:t>t</a:t>
            </a:r>
            <a:r>
              <a:rPr lang="pl-PL"/>
              <a:t>. </a:t>
            </a:r>
            <a:r>
              <a:rPr lang="pl-PL" err="1"/>
              <a:t>Voter</a:t>
            </a:r>
            <a:r>
              <a:rPr lang="pl-PL"/>
              <a:t> </a:t>
            </a:r>
            <a:r>
              <a:rPr lang="pl-PL" i="1"/>
              <a:t>v</a:t>
            </a:r>
            <a:r>
              <a:rPr lang="pl-PL"/>
              <a:t> </a:t>
            </a:r>
            <a:r>
              <a:rPr lang="pl-PL" err="1"/>
              <a:t>prefers</a:t>
            </a:r>
            <a:r>
              <a:rPr lang="pl-PL"/>
              <a:t> </a:t>
            </a:r>
            <a:r>
              <a:rPr lang="pl-PL" err="1"/>
              <a:t>candidate</a:t>
            </a:r>
            <a:r>
              <a:rPr lang="pl-PL"/>
              <a:t> </a:t>
            </a:r>
            <a:r>
              <a:rPr lang="pl-PL" i="1"/>
              <a:t>x</a:t>
            </a:r>
            <a:r>
              <a:rPr lang="pl-PL"/>
              <a:t> to </a:t>
            </a:r>
            <a:r>
              <a:rPr lang="pl-PL" i="1"/>
              <a:t>y</a:t>
            </a:r>
            <a:r>
              <a:rPr lang="pl-PL"/>
              <a:t> </a:t>
            </a:r>
            <a:r>
              <a:rPr lang="pl-PL" err="1"/>
              <a:t>if</a:t>
            </a:r>
            <a:r>
              <a:rPr lang="pl-PL"/>
              <a:t> </a:t>
            </a:r>
            <a:r>
              <a:rPr lang="pl-PL" i="1" err="1"/>
              <a:t>x</a:t>
            </a:r>
            <a:r>
              <a:rPr lang="pl-PL" err="1"/>
              <a:t>’s</a:t>
            </a:r>
            <a:r>
              <a:rPr lang="pl-PL"/>
              <a:t> point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b="1" err="1">
                <a:solidFill>
                  <a:srgbClr val="00B0F0"/>
                </a:solidFill>
              </a:rPr>
              <a:t>closer</a:t>
            </a:r>
            <a:r>
              <a:rPr lang="pl-PL"/>
              <a:t> to </a:t>
            </a:r>
            <a:r>
              <a:rPr lang="pl-PL" i="1"/>
              <a:t>v</a:t>
            </a:r>
            <a:r>
              <a:rPr lang="pl-PL"/>
              <a:t> </a:t>
            </a:r>
            <a:r>
              <a:rPr lang="pl-PL" err="1"/>
              <a:t>than</a:t>
            </a:r>
            <a:r>
              <a:rPr lang="pl-PL"/>
              <a:t> </a:t>
            </a:r>
            <a:r>
              <a:rPr lang="pl-PL" i="1" err="1"/>
              <a:t>y</a:t>
            </a:r>
            <a:r>
              <a:rPr lang="pl-PL" err="1"/>
              <a:t>’s</a:t>
            </a:r>
            <a:r>
              <a:rPr lang="pl-PL"/>
              <a:t>. </a:t>
            </a:r>
          </a:p>
        </p:txBody>
      </p:sp>
      <p:sp>
        <p:nvSpPr>
          <p:cNvPr id="6" name="Prostokąt 28">
            <a:extLst>
              <a:ext uri="{FF2B5EF4-FFF2-40B4-BE49-F238E27FC236}">
                <a16:creationId xmlns:a16="http://schemas.microsoft.com/office/drawing/2014/main" id="{8039BB69-B93F-4786-4887-A4220ADAB2B1}"/>
              </a:ext>
            </a:extLst>
          </p:cNvPr>
          <p:cNvSpPr/>
          <p:nvPr/>
        </p:nvSpPr>
        <p:spPr>
          <a:xfrm>
            <a:off x="258380" y="2824260"/>
            <a:ext cx="3970717" cy="1477328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l-PL" b="1"/>
              <a:t>Single-</a:t>
            </a:r>
            <a:r>
              <a:rPr lang="pl-PL" b="1" err="1"/>
              <a:t>Peaked</a:t>
            </a:r>
            <a:r>
              <a:rPr lang="pl-PL" b="1"/>
              <a:t>: </a:t>
            </a:r>
            <a:r>
              <a:rPr lang="pl-PL" err="1"/>
              <a:t>There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societal</a:t>
            </a:r>
            <a:r>
              <a:rPr lang="pl-PL"/>
              <a:t> </a:t>
            </a:r>
            <a:r>
              <a:rPr lang="pl-PL" err="1"/>
              <a:t>axis</a:t>
            </a:r>
            <a:r>
              <a:rPr lang="pl-PL"/>
              <a:t> (order of the of the </a:t>
            </a:r>
            <a:r>
              <a:rPr lang="pl-PL" err="1"/>
              <a:t>candidates</a:t>
            </a:r>
            <a:r>
              <a:rPr lang="pl-PL"/>
              <a:t>).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single-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peaked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vote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axis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satisfies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property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„for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t, the top t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candidates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interval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</a:t>
            </a:r>
            <a:r>
              <a:rPr kumimoji="0" lang="pl-PL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axis</a:t>
            </a:r>
            <a:r>
              <a:rPr kumimoji="0" lang="pl-PL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”.</a:t>
            </a:r>
          </a:p>
        </p:txBody>
      </p:sp>
      <p:sp>
        <p:nvSpPr>
          <p:cNvPr id="20" name="Prostokąt 28">
            <a:extLst>
              <a:ext uri="{FF2B5EF4-FFF2-40B4-BE49-F238E27FC236}">
                <a16:creationId xmlns:a16="http://schemas.microsoft.com/office/drawing/2014/main" id="{735663F4-F8B0-5904-B3C8-34C1283CEAF4}"/>
              </a:ext>
            </a:extLst>
          </p:cNvPr>
          <p:cNvSpPr/>
          <p:nvPr/>
        </p:nvSpPr>
        <p:spPr>
          <a:xfrm>
            <a:off x="258379" y="4397146"/>
            <a:ext cx="3970717" cy="369332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l-PL" b="1"/>
              <a:t>SPOC: </a:t>
            </a:r>
            <a:r>
              <a:rPr lang="pl-PL" err="1"/>
              <a:t>Like</a:t>
            </a:r>
            <a:r>
              <a:rPr lang="pl-PL"/>
              <a:t> SP, but the </a:t>
            </a:r>
            <a:r>
              <a:rPr lang="pl-PL" err="1"/>
              <a:t>axis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cyclic</a:t>
            </a:r>
            <a:endParaRPr kumimoji="0" lang="pl-P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rostokąt 28">
            <a:extLst>
              <a:ext uri="{FF2B5EF4-FFF2-40B4-BE49-F238E27FC236}">
                <a16:creationId xmlns:a16="http://schemas.microsoft.com/office/drawing/2014/main" id="{5BE9CD70-D44E-970F-D0B9-AAFA74111BAA}"/>
              </a:ext>
            </a:extLst>
          </p:cNvPr>
          <p:cNvSpPr/>
          <p:nvPr/>
        </p:nvSpPr>
        <p:spPr>
          <a:xfrm>
            <a:off x="258379" y="4862036"/>
            <a:ext cx="3970717" cy="1200329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l-PL" b="1"/>
              <a:t>Single-</a:t>
            </a:r>
            <a:r>
              <a:rPr lang="pl-PL" b="1" err="1"/>
              <a:t>Crossing</a:t>
            </a:r>
            <a:r>
              <a:rPr lang="pl-PL" b="1"/>
              <a:t>: </a:t>
            </a:r>
            <a:r>
              <a:rPr lang="pl-PL"/>
              <a:t>It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possible</a:t>
            </a:r>
            <a:r>
              <a:rPr lang="pl-PL"/>
              <a:t> to order the </a:t>
            </a:r>
            <a:r>
              <a:rPr lang="pl-PL" err="1"/>
              <a:t>voters</a:t>
            </a:r>
            <a:r>
              <a:rPr lang="pl-PL"/>
              <a:t> </a:t>
            </a:r>
            <a:r>
              <a:rPr lang="pl-PL" err="1"/>
              <a:t>so</a:t>
            </a:r>
            <a:r>
              <a:rPr lang="pl-PL"/>
              <a:t> </a:t>
            </a:r>
            <a:r>
              <a:rPr lang="pl-PL" err="1"/>
              <a:t>that</a:t>
            </a:r>
            <a:r>
              <a:rPr lang="pl-PL"/>
              <a:t> as we go </a:t>
            </a:r>
            <a:r>
              <a:rPr lang="pl-PL" err="1"/>
              <a:t>along</a:t>
            </a:r>
            <a:r>
              <a:rPr lang="pl-PL"/>
              <a:t> </a:t>
            </a:r>
            <a:r>
              <a:rPr lang="pl-PL" err="1"/>
              <a:t>this</a:t>
            </a:r>
            <a:r>
              <a:rPr lang="pl-PL"/>
              <a:t> order, the </a:t>
            </a:r>
            <a:r>
              <a:rPr lang="pl-PL" err="1"/>
              <a:t>relative</a:t>
            </a:r>
            <a:r>
              <a:rPr lang="pl-PL"/>
              <a:t> ranking of </a:t>
            </a:r>
            <a:r>
              <a:rPr lang="pl-PL" err="1"/>
              <a:t>two</a:t>
            </a:r>
            <a:r>
              <a:rPr lang="pl-PL"/>
              <a:t> </a:t>
            </a:r>
            <a:r>
              <a:rPr lang="pl-PL" err="1"/>
              <a:t>candidates</a:t>
            </a:r>
            <a:r>
              <a:rPr lang="pl-PL"/>
              <a:t> </a:t>
            </a:r>
            <a:r>
              <a:rPr lang="pl-PL" err="1"/>
              <a:t>changes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most </a:t>
            </a:r>
            <a:r>
              <a:rPr lang="pl-PL" err="1"/>
              <a:t>once</a:t>
            </a:r>
            <a:endParaRPr kumimoji="0" lang="pl-P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rostokąt 28">
            <a:extLst>
              <a:ext uri="{FF2B5EF4-FFF2-40B4-BE49-F238E27FC236}">
                <a16:creationId xmlns:a16="http://schemas.microsoft.com/office/drawing/2014/main" id="{7D586E59-B845-81FE-8B3B-F1C2EDCE1B06}"/>
              </a:ext>
            </a:extLst>
          </p:cNvPr>
          <p:cNvSpPr/>
          <p:nvPr/>
        </p:nvSpPr>
        <p:spPr>
          <a:xfrm>
            <a:off x="258378" y="6157923"/>
            <a:ext cx="3970717" cy="369332"/>
          </a:xfrm>
          <a:prstGeom prst="rect">
            <a:avLst/>
          </a:prstGeom>
          <a:solidFill>
            <a:srgbClr val="EFF5FB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l-PL" b="1" err="1"/>
              <a:t>Group-Separable</a:t>
            </a:r>
            <a:r>
              <a:rPr lang="pl-PL" b="1"/>
              <a:t>: </a:t>
            </a:r>
            <a:r>
              <a:rPr lang="pl-PL" err="1"/>
              <a:t>Trees</a:t>
            </a:r>
            <a:r>
              <a:rPr lang="pl-PL"/>
              <a:t>, </a:t>
            </a:r>
            <a:r>
              <a:rPr lang="pl-PL" err="1"/>
              <a:t>trees</a:t>
            </a:r>
            <a:r>
              <a:rPr lang="pl-PL"/>
              <a:t> </a:t>
            </a:r>
            <a:r>
              <a:rPr lang="pl-PL" sz="1400" err="1"/>
              <a:t>everywhere</a:t>
            </a:r>
            <a:r>
              <a:rPr lang="pl-PL" sz="1400"/>
              <a:t>!</a:t>
            </a:r>
            <a:endParaRPr kumimoji="0" lang="pl-PL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D90ADFF-E6BE-CC3C-BFFA-245DD77F8A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6275" y="1229804"/>
          <a:ext cx="6953253" cy="2589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961120" imgH="3337560" progId="PBrush">
                  <p:embed/>
                </p:oleObj>
              </mc:Choice>
              <mc:Fallback>
                <p:oleObj name="Bitmap Image" r:id="rId2" imgW="8961120" imgH="3337560" progId="PBrush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4D90ADFF-E6BE-CC3C-BFFA-245DD77F8A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86275" y="1229804"/>
                        <a:ext cx="6953253" cy="2589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FC56EA-52A8-24F0-769E-AD11068BF5D9}"/>
              </a:ext>
            </a:extLst>
          </p:cNvPr>
          <p:cNvCxnSpPr>
            <a:cxnSpLocks/>
          </p:cNvCxnSpPr>
          <p:nvPr/>
        </p:nvCxnSpPr>
        <p:spPr>
          <a:xfrm>
            <a:off x="4529139" y="3951570"/>
            <a:ext cx="6867531" cy="281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DBF55D0-66DB-E3AE-F4C4-20999A04EA71}"/>
              </a:ext>
            </a:extLst>
          </p:cNvPr>
          <p:cNvSpPr txBox="1"/>
          <p:nvPr/>
        </p:nvSpPr>
        <p:spPr>
          <a:xfrm>
            <a:off x="6980738" y="3536405"/>
            <a:ext cx="1867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8 </a:t>
            </a:r>
            <a:r>
              <a:rPr lang="pl-PL" sz="1400" err="1"/>
              <a:t>candidates</a:t>
            </a:r>
            <a:r>
              <a:rPr lang="pl-PL" sz="1400"/>
              <a:t>, 96 </a:t>
            </a:r>
            <a:r>
              <a:rPr lang="pl-PL" sz="1400" err="1"/>
              <a:t>voters</a:t>
            </a:r>
            <a:endParaRPr lang="pl-PL" sz="140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B47E35F7-CDA8-4A31-5DE7-1DBB673D51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86275" y="4112354"/>
          <a:ext cx="7029450" cy="2549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9304200" imgH="3375720" progId="PBrush">
                  <p:embed/>
                </p:oleObj>
              </mc:Choice>
              <mc:Fallback>
                <p:oleObj name="Bitmap Image" r:id="rId4" imgW="9304200" imgH="3375720" progId="PBrush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B47E35F7-CDA8-4A31-5DE7-1DBB673D51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86275" y="4112354"/>
                        <a:ext cx="7029450" cy="2549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BC3B09D2-42B2-45B4-5424-2337E078A629}"/>
              </a:ext>
            </a:extLst>
          </p:cNvPr>
          <p:cNvSpPr txBox="1"/>
          <p:nvPr/>
        </p:nvSpPr>
        <p:spPr>
          <a:xfrm>
            <a:off x="6975976" y="6508305"/>
            <a:ext cx="2050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/>
              <a:t>8 </a:t>
            </a:r>
            <a:r>
              <a:rPr lang="pl-PL" sz="1400" err="1"/>
              <a:t>candidates</a:t>
            </a:r>
            <a:r>
              <a:rPr lang="pl-PL" sz="1400"/>
              <a:t>, 1000 </a:t>
            </a:r>
            <a:r>
              <a:rPr lang="pl-PL" sz="1400" err="1"/>
              <a:t>voters</a:t>
            </a:r>
            <a:endParaRPr lang="pl-PL" sz="1400"/>
          </a:p>
        </p:txBody>
      </p:sp>
    </p:spTree>
    <p:extLst>
      <p:ext uri="{BB962C8B-B14F-4D97-AF65-F5344CB8AC3E}">
        <p14:creationId xmlns:p14="http://schemas.microsoft.com/office/powerpoint/2010/main" val="219691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32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06CD557-D500-3C5E-E4C8-9272B2C059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3802" y="323850"/>
          <a:ext cx="11577460" cy="641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9304200" imgH="5158800" progId="PBrush">
                  <p:embed/>
                </p:oleObj>
              </mc:Choice>
              <mc:Fallback>
                <p:oleObj name="Bitmap Image" r:id="rId2" imgW="9304200" imgH="5158800" progId="PBrus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06CD557-D500-3C5E-E4C8-9272B2C059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3802" y="323850"/>
                        <a:ext cx="11577460" cy="6419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2">
            <a:extLst>
              <a:ext uri="{FF2B5EF4-FFF2-40B4-BE49-F238E27FC236}">
                <a16:creationId xmlns:a16="http://schemas.microsoft.com/office/drawing/2014/main" id="{78685CC9-7C37-BA73-1C4D-17B5717F566E}"/>
              </a:ext>
            </a:extLst>
          </p:cNvPr>
          <p:cNvSpPr txBox="1"/>
          <p:nvPr/>
        </p:nvSpPr>
        <p:spPr>
          <a:xfrm>
            <a:off x="0" y="6605200"/>
            <a:ext cx="76279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P. Faliszewski, A. Kaczmarczyk, K. Sornat, S. </a:t>
            </a:r>
            <a:r>
              <a:rPr lang="pl-PL" sz="1200" err="1"/>
              <a:t>Szufa</a:t>
            </a:r>
            <a:r>
              <a:rPr lang="pl-PL" sz="1200"/>
              <a:t>, T. Wąs, </a:t>
            </a:r>
            <a:r>
              <a:rPr lang="pl-PL" sz="1200" err="1"/>
              <a:t>Diversity</a:t>
            </a:r>
            <a:r>
              <a:rPr lang="pl-PL" sz="1200"/>
              <a:t>, Agreement and </a:t>
            </a:r>
            <a:r>
              <a:rPr lang="pl-PL" sz="1200" err="1"/>
              <a:t>Polarization</a:t>
            </a:r>
            <a:r>
              <a:rPr lang="pl-PL" sz="1200"/>
              <a:t> in </a:t>
            </a:r>
            <a:r>
              <a:rPr lang="pl-PL" sz="1200" err="1"/>
              <a:t>Elections</a:t>
            </a:r>
            <a:r>
              <a:rPr lang="pl-PL" sz="1200"/>
              <a:t>, IJCAI 2023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50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91EE-FBD3-43AB-0323-DAAD73C8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54"/>
            <a:ext cx="10515600" cy="1325563"/>
          </a:xfrm>
        </p:spPr>
        <p:txBody>
          <a:bodyPr/>
          <a:lstStyle/>
          <a:p>
            <a:pPr algn="ctr"/>
            <a:r>
              <a:rPr lang="pl-PL" err="1"/>
              <a:t>Which</a:t>
            </a:r>
            <a:r>
              <a:rPr lang="pl-PL"/>
              <a:t> </a:t>
            </a:r>
            <a:r>
              <a:rPr lang="pl-PL" err="1"/>
              <a:t>Cultures</a:t>
            </a:r>
            <a:r>
              <a:rPr lang="pl-PL"/>
              <a:t> </a:t>
            </a:r>
            <a:r>
              <a:rPr lang="pl-PL" err="1"/>
              <a:t>Are</a:t>
            </a:r>
            <a:r>
              <a:rPr lang="pl-PL"/>
              <a:t> </a:t>
            </a:r>
            <a:r>
              <a:rPr lang="pl-PL" err="1"/>
              <a:t>Used</a:t>
            </a:r>
            <a:r>
              <a:rPr lang="pl-PL"/>
              <a:t>?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FF2C8-4990-C035-AB2D-E19E55C96135}"/>
              </a:ext>
            </a:extLst>
          </p:cNvPr>
          <p:cNvSpPr txBox="1"/>
          <p:nvPr/>
        </p:nvSpPr>
        <p:spPr>
          <a:xfrm>
            <a:off x="908426" y="5344636"/>
            <a:ext cx="1037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Common</a:t>
            </a:r>
            <a:r>
              <a:rPr lang="pl-PL"/>
              <a:t> </a:t>
            </a:r>
            <a:r>
              <a:rPr lang="pl-PL" err="1"/>
              <a:t>statistical</a:t>
            </a:r>
            <a:r>
              <a:rPr lang="pl-PL"/>
              <a:t> </a:t>
            </a:r>
            <a:r>
              <a:rPr lang="pl-PL" err="1"/>
              <a:t>cultures</a:t>
            </a:r>
            <a:r>
              <a:rPr lang="pl-PL"/>
              <a:t> in AAMAS </a:t>
            </a:r>
            <a:r>
              <a:rPr lang="pl-PL" err="1"/>
              <a:t>research</a:t>
            </a:r>
            <a:r>
              <a:rPr lang="pl-PL"/>
              <a:t> (</a:t>
            </a:r>
            <a:r>
              <a:rPr lang="pl-PL" err="1"/>
              <a:t>just</a:t>
            </a:r>
            <a:r>
              <a:rPr lang="pl-PL"/>
              <a:t> a </a:t>
            </a:r>
            <a:r>
              <a:rPr lang="pl-PL" err="1"/>
              <a:t>snapshot</a:t>
            </a:r>
            <a:r>
              <a:rPr lang="pl-PL"/>
              <a:t>! </a:t>
            </a:r>
            <a:r>
              <a:rPr lang="pl-PL" err="1"/>
              <a:t>Now</a:t>
            </a:r>
            <a:r>
              <a:rPr lang="pl-PL"/>
              <a:t> </a:t>
            </a:r>
            <a:r>
              <a:rPr lang="pl-PL" err="1"/>
              <a:t>looking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AAAI and IJCAI and </a:t>
            </a:r>
            <a:r>
              <a:rPr lang="pl-PL" err="1"/>
              <a:t>others</a:t>
            </a:r>
            <a:r>
              <a:rPr lang="pl-PL"/>
              <a:t>!)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29AD9-F3D2-80B8-C7DF-CD348DEAF500}"/>
              </a:ext>
            </a:extLst>
          </p:cNvPr>
          <p:cNvSpPr txBox="1"/>
          <p:nvPr/>
        </p:nvSpPr>
        <p:spPr>
          <a:xfrm>
            <a:off x="4970307" y="6076204"/>
            <a:ext cx="2251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err="1"/>
              <a:t>Grain</a:t>
            </a:r>
            <a:r>
              <a:rPr lang="pl-PL" b="1"/>
              <a:t> of salt </a:t>
            </a:r>
            <a:r>
              <a:rPr lang="pl-PL" b="1" err="1"/>
              <a:t>warning</a:t>
            </a:r>
            <a:r>
              <a:rPr lang="pl-PL" b="1"/>
              <a:t>!</a:t>
            </a:r>
            <a:endParaRPr lang="en-US" b="1"/>
          </a:p>
        </p:txBody>
      </p:sp>
      <p:pic>
        <p:nvPicPr>
          <p:cNvPr id="117764" name="Picture 4">
            <a:extLst>
              <a:ext uri="{FF2B5EF4-FFF2-40B4-BE49-F238E27FC236}">
                <a16:creationId xmlns:a16="http://schemas.microsoft.com/office/drawing/2014/main" id="{CADE78BC-96B0-153D-C2D9-12E0BF94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0" y="1425217"/>
            <a:ext cx="4955229" cy="306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6" name="Picture 6">
            <a:extLst>
              <a:ext uri="{FF2B5EF4-FFF2-40B4-BE49-F238E27FC236}">
                <a16:creationId xmlns:a16="http://schemas.microsoft.com/office/drawing/2014/main" id="{35A31451-69A3-618C-92C4-1D0C85AD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429" y="1425217"/>
            <a:ext cx="5774874" cy="360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06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91EE-FBD3-43AB-0323-DAAD73C8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54"/>
            <a:ext cx="10515600" cy="1325563"/>
          </a:xfrm>
        </p:spPr>
        <p:txBody>
          <a:bodyPr/>
          <a:lstStyle/>
          <a:p>
            <a:pPr algn="ctr"/>
            <a:r>
              <a:rPr lang="pl-PL" err="1"/>
              <a:t>What</a:t>
            </a:r>
            <a:r>
              <a:rPr lang="pl-PL"/>
              <a:t> </a:t>
            </a:r>
            <a:r>
              <a:rPr lang="pl-PL" err="1"/>
              <a:t>Election</a:t>
            </a:r>
            <a:r>
              <a:rPr lang="pl-PL"/>
              <a:t> </a:t>
            </a:r>
            <a:r>
              <a:rPr lang="pl-PL" err="1"/>
              <a:t>Sizes</a:t>
            </a:r>
            <a:r>
              <a:rPr lang="pl-PL"/>
              <a:t>?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FF2C8-4990-C035-AB2D-E19E55C96135}"/>
              </a:ext>
            </a:extLst>
          </p:cNvPr>
          <p:cNvSpPr txBox="1"/>
          <p:nvPr/>
        </p:nvSpPr>
        <p:spPr>
          <a:xfrm>
            <a:off x="908426" y="5344636"/>
            <a:ext cx="10375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Common</a:t>
            </a:r>
            <a:r>
              <a:rPr lang="pl-PL"/>
              <a:t> </a:t>
            </a:r>
            <a:r>
              <a:rPr lang="pl-PL" err="1"/>
              <a:t>statistical</a:t>
            </a:r>
            <a:r>
              <a:rPr lang="pl-PL"/>
              <a:t> </a:t>
            </a:r>
            <a:r>
              <a:rPr lang="pl-PL" err="1"/>
              <a:t>cultures</a:t>
            </a:r>
            <a:r>
              <a:rPr lang="pl-PL"/>
              <a:t> in AAMAS </a:t>
            </a:r>
            <a:r>
              <a:rPr lang="pl-PL" err="1"/>
              <a:t>research</a:t>
            </a:r>
            <a:r>
              <a:rPr lang="pl-PL"/>
              <a:t> (</a:t>
            </a:r>
            <a:r>
              <a:rPr lang="pl-PL" err="1"/>
              <a:t>just</a:t>
            </a:r>
            <a:r>
              <a:rPr lang="pl-PL"/>
              <a:t> a </a:t>
            </a:r>
            <a:r>
              <a:rPr lang="pl-PL" err="1"/>
              <a:t>snapshot</a:t>
            </a:r>
            <a:r>
              <a:rPr lang="pl-PL"/>
              <a:t>! </a:t>
            </a:r>
            <a:r>
              <a:rPr lang="pl-PL" err="1"/>
              <a:t>Now</a:t>
            </a:r>
            <a:r>
              <a:rPr lang="pl-PL"/>
              <a:t> </a:t>
            </a:r>
            <a:r>
              <a:rPr lang="pl-PL" err="1"/>
              <a:t>looking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AAAI and IJCAI and </a:t>
            </a:r>
            <a:r>
              <a:rPr lang="pl-PL" err="1"/>
              <a:t>others</a:t>
            </a:r>
            <a:r>
              <a:rPr lang="pl-PL"/>
              <a:t>!)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C8D14-28EA-4864-6358-DFA86DBC1373}"/>
              </a:ext>
            </a:extLst>
          </p:cNvPr>
          <p:cNvSpPr txBox="1"/>
          <p:nvPr/>
        </p:nvSpPr>
        <p:spPr>
          <a:xfrm>
            <a:off x="4970307" y="6076204"/>
            <a:ext cx="2251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err="1"/>
              <a:t>Grain</a:t>
            </a:r>
            <a:r>
              <a:rPr lang="pl-PL" b="1"/>
              <a:t> of salt </a:t>
            </a:r>
            <a:r>
              <a:rPr lang="pl-PL" b="1" err="1"/>
              <a:t>warning</a:t>
            </a:r>
            <a:r>
              <a:rPr lang="pl-PL" b="1"/>
              <a:t>!</a:t>
            </a:r>
            <a:endParaRPr lang="en-US" b="1"/>
          </a:p>
        </p:txBody>
      </p:sp>
      <p:pic>
        <p:nvPicPr>
          <p:cNvPr id="118790" name="Picture 6">
            <a:extLst>
              <a:ext uri="{FF2B5EF4-FFF2-40B4-BE49-F238E27FC236}">
                <a16:creationId xmlns:a16="http://schemas.microsoft.com/office/drawing/2014/main" id="{4674C041-AA2E-BCAF-6F0F-BFAB0A8C9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1" y="1348955"/>
            <a:ext cx="5545394" cy="34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2" name="Picture 8">
            <a:extLst>
              <a:ext uri="{FF2B5EF4-FFF2-40B4-BE49-F238E27FC236}">
                <a16:creationId xmlns:a16="http://schemas.microsoft.com/office/drawing/2014/main" id="{BEE6EF04-D475-9BCF-78CD-EF4883D3B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06" y="1348955"/>
            <a:ext cx="5556263" cy="34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49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748B-E322-1B5D-AD0F-57E20965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Map of </a:t>
            </a:r>
            <a:r>
              <a:rPr lang="pl-PL" dirty="0" err="1"/>
              <a:t>Elections</a:t>
            </a:r>
            <a:r>
              <a:rPr lang="pl-PL" dirty="0"/>
              <a:t>: </a:t>
            </a:r>
            <a:r>
              <a:rPr lang="pl-PL" dirty="0" err="1"/>
              <a:t>Bird’s</a:t>
            </a:r>
            <a:r>
              <a:rPr lang="pl-PL" dirty="0"/>
              <a:t> </a:t>
            </a:r>
            <a:r>
              <a:rPr lang="pl-PL" dirty="0" err="1"/>
              <a:t>Eye</a:t>
            </a:r>
            <a:r>
              <a:rPr lang="pl-PL" dirty="0"/>
              <a:t> </a:t>
            </a:r>
            <a:r>
              <a:rPr lang="pl-PL" dirty="0" err="1"/>
              <a:t>View</a:t>
            </a:r>
            <a:endParaRPr lang="en-P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09F0-770C-FD6A-9FD2-E23193C0C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18787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62D5C1A-E8EF-4758-A462-428EDC821D14}"/>
              </a:ext>
            </a:extLst>
          </p:cNvPr>
          <p:cNvSpPr txBox="1"/>
          <p:nvPr/>
        </p:nvSpPr>
        <p:spPr>
          <a:xfrm>
            <a:off x="568031" y="2065034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64D1049-52E5-4D68-97F4-F775879C4E5B}"/>
              </a:ext>
            </a:extLst>
          </p:cNvPr>
          <p:cNvSpPr txBox="1"/>
          <p:nvPr/>
        </p:nvSpPr>
        <p:spPr>
          <a:xfrm>
            <a:off x="568031" y="249275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193B26-D4FC-420E-8721-7138A9EFB4D7}"/>
              </a:ext>
            </a:extLst>
          </p:cNvPr>
          <p:cNvSpPr txBox="1"/>
          <p:nvPr/>
        </p:nvSpPr>
        <p:spPr>
          <a:xfrm>
            <a:off x="568031" y="2882431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F02C41A-699E-437D-A8EA-032DD0EEC449}"/>
              </a:ext>
            </a:extLst>
          </p:cNvPr>
          <p:cNvSpPr txBox="1"/>
          <p:nvPr/>
        </p:nvSpPr>
        <p:spPr>
          <a:xfrm>
            <a:off x="568031" y="329683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8" name="Graphic 50" descr="Whale">
            <a:extLst>
              <a:ext uri="{FF2B5EF4-FFF2-40B4-BE49-F238E27FC236}">
                <a16:creationId xmlns:a16="http://schemas.microsoft.com/office/drawing/2014/main" id="{A3590EC0-AAF5-4F8D-97B9-82A26AA15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517" y="2047809"/>
            <a:ext cx="369332" cy="369332"/>
          </a:xfrm>
          <a:prstGeom prst="rect">
            <a:avLst/>
          </a:prstGeom>
        </p:spPr>
      </p:pic>
      <p:pic>
        <p:nvPicPr>
          <p:cNvPr id="9" name="Graphic 51" descr="Cat">
            <a:extLst>
              <a:ext uri="{FF2B5EF4-FFF2-40B4-BE49-F238E27FC236}">
                <a16:creationId xmlns:a16="http://schemas.microsoft.com/office/drawing/2014/main" id="{CD6E2ED3-E074-4A43-9441-C61B4EB18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0366" y="2032079"/>
            <a:ext cx="369332" cy="369332"/>
          </a:xfrm>
          <a:prstGeom prst="rect">
            <a:avLst/>
          </a:prstGeom>
        </p:spPr>
      </p:pic>
      <p:pic>
        <p:nvPicPr>
          <p:cNvPr id="10" name="Graphic 54" descr="Panda">
            <a:extLst>
              <a:ext uri="{FF2B5EF4-FFF2-40B4-BE49-F238E27FC236}">
                <a16:creationId xmlns:a16="http://schemas.microsoft.com/office/drawing/2014/main" id="{8165BCF0-631B-410E-BD7F-D9B059058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557" y="2100694"/>
            <a:ext cx="369332" cy="369332"/>
          </a:xfrm>
          <a:prstGeom prst="rect">
            <a:avLst/>
          </a:prstGeom>
        </p:spPr>
      </p:pic>
      <p:pic>
        <p:nvPicPr>
          <p:cNvPr id="11" name="Graphic 50" descr="Whale">
            <a:extLst>
              <a:ext uri="{FF2B5EF4-FFF2-40B4-BE49-F238E27FC236}">
                <a16:creationId xmlns:a16="http://schemas.microsoft.com/office/drawing/2014/main" id="{551B3C3B-BA45-4DEA-9EB9-075382792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771" y="2491792"/>
            <a:ext cx="369332" cy="369332"/>
          </a:xfrm>
          <a:prstGeom prst="rect">
            <a:avLst/>
          </a:prstGeom>
        </p:spPr>
      </p:pic>
      <p:pic>
        <p:nvPicPr>
          <p:cNvPr id="12" name="Graphic 51" descr="Cat">
            <a:extLst>
              <a:ext uri="{FF2B5EF4-FFF2-40B4-BE49-F238E27FC236}">
                <a16:creationId xmlns:a16="http://schemas.microsoft.com/office/drawing/2014/main" id="{C0A76BBD-53A4-4711-A252-3588AA088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274" y="2451682"/>
            <a:ext cx="369332" cy="369332"/>
          </a:xfrm>
          <a:prstGeom prst="rect">
            <a:avLst/>
          </a:prstGeom>
        </p:spPr>
      </p:pic>
      <p:pic>
        <p:nvPicPr>
          <p:cNvPr id="13" name="Graphic 54" descr="Panda">
            <a:extLst>
              <a:ext uri="{FF2B5EF4-FFF2-40B4-BE49-F238E27FC236}">
                <a16:creationId xmlns:a16="http://schemas.microsoft.com/office/drawing/2014/main" id="{4E88D821-A3CF-4713-9A16-7C0550AE5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271" y="2528093"/>
            <a:ext cx="369332" cy="369332"/>
          </a:xfrm>
          <a:prstGeom prst="rect">
            <a:avLst/>
          </a:prstGeom>
        </p:spPr>
      </p:pic>
      <p:pic>
        <p:nvPicPr>
          <p:cNvPr id="14" name="Graphic 50" descr="Whale">
            <a:extLst>
              <a:ext uri="{FF2B5EF4-FFF2-40B4-BE49-F238E27FC236}">
                <a16:creationId xmlns:a16="http://schemas.microsoft.com/office/drawing/2014/main" id="{9DDC7DE0-D80E-4DBD-BC5D-4C5AA6019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4927" y="2918532"/>
            <a:ext cx="369332" cy="369332"/>
          </a:xfrm>
          <a:prstGeom prst="rect">
            <a:avLst/>
          </a:prstGeom>
        </p:spPr>
      </p:pic>
      <p:pic>
        <p:nvPicPr>
          <p:cNvPr id="15" name="Graphic 51" descr="Cat">
            <a:extLst>
              <a:ext uri="{FF2B5EF4-FFF2-40B4-BE49-F238E27FC236}">
                <a16:creationId xmlns:a16="http://schemas.microsoft.com/office/drawing/2014/main" id="{CA425FD4-F0DB-416E-880F-0AD822C30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159" y="2917770"/>
            <a:ext cx="369332" cy="369332"/>
          </a:xfrm>
          <a:prstGeom prst="rect">
            <a:avLst/>
          </a:prstGeom>
        </p:spPr>
      </p:pic>
      <p:pic>
        <p:nvPicPr>
          <p:cNvPr id="16" name="Graphic 54" descr="Panda">
            <a:extLst>
              <a:ext uri="{FF2B5EF4-FFF2-40B4-BE49-F238E27FC236}">
                <a16:creationId xmlns:a16="http://schemas.microsoft.com/office/drawing/2014/main" id="{D7934E22-67D7-40CB-97AA-85A5766C2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2710" y="2907361"/>
            <a:ext cx="369332" cy="369332"/>
          </a:xfrm>
          <a:prstGeom prst="rect">
            <a:avLst/>
          </a:prstGeom>
        </p:spPr>
      </p:pic>
      <p:pic>
        <p:nvPicPr>
          <p:cNvPr id="17" name="Graphic 50" descr="Whale">
            <a:extLst>
              <a:ext uri="{FF2B5EF4-FFF2-40B4-BE49-F238E27FC236}">
                <a16:creationId xmlns:a16="http://schemas.microsoft.com/office/drawing/2014/main" id="{EF369E71-EEC7-45DA-9244-5CF6F36C9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9742" y="3296837"/>
            <a:ext cx="369332" cy="369332"/>
          </a:xfrm>
          <a:prstGeom prst="rect">
            <a:avLst/>
          </a:prstGeom>
        </p:spPr>
      </p:pic>
      <p:pic>
        <p:nvPicPr>
          <p:cNvPr id="18" name="Graphic 51" descr="Cat">
            <a:extLst>
              <a:ext uri="{FF2B5EF4-FFF2-40B4-BE49-F238E27FC236}">
                <a16:creationId xmlns:a16="http://schemas.microsoft.com/office/drawing/2014/main" id="{0E094F8C-5287-4BBE-8365-783852AFB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675" y="3276773"/>
            <a:ext cx="369332" cy="369332"/>
          </a:xfrm>
          <a:prstGeom prst="rect">
            <a:avLst/>
          </a:prstGeom>
        </p:spPr>
      </p:pic>
      <p:pic>
        <p:nvPicPr>
          <p:cNvPr id="19" name="Graphic 54" descr="Panda">
            <a:extLst>
              <a:ext uri="{FF2B5EF4-FFF2-40B4-BE49-F238E27FC236}">
                <a16:creationId xmlns:a16="http://schemas.microsoft.com/office/drawing/2014/main" id="{5A946852-173D-4FA3-9AE3-FB8D1D06C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1530" y="3313007"/>
            <a:ext cx="369332" cy="3693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A2EA43E-9BB3-4EA3-932C-F4B1F9C4837A}"/>
              </a:ext>
            </a:extLst>
          </p:cNvPr>
          <p:cNvSpPr txBox="1"/>
          <p:nvPr/>
        </p:nvSpPr>
        <p:spPr>
          <a:xfrm>
            <a:off x="568031" y="36892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21" name="Graphic 50" descr="Whale">
            <a:extLst>
              <a:ext uri="{FF2B5EF4-FFF2-40B4-BE49-F238E27FC236}">
                <a16:creationId xmlns:a16="http://schemas.microsoft.com/office/drawing/2014/main" id="{5470BA0A-4CD2-4093-9225-6638104E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24" y="3719575"/>
            <a:ext cx="369332" cy="369332"/>
          </a:xfrm>
          <a:prstGeom prst="rect">
            <a:avLst/>
          </a:prstGeom>
        </p:spPr>
      </p:pic>
      <p:pic>
        <p:nvPicPr>
          <p:cNvPr id="22" name="Graphic 51" descr="Cat">
            <a:extLst>
              <a:ext uri="{FF2B5EF4-FFF2-40B4-BE49-F238E27FC236}">
                <a16:creationId xmlns:a16="http://schemas.microsoft.com/office/drawing/2014/main" id="{4198D9FE-FD8B-44F6-9364-72B4348CB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9905" y="3688726"/>
            <a:ext cx="369332" cy="369332"/>
          </a:xfrm>
          <a:prstGeom prst="rect">
            <a:avLst/>
          </a:prstGeom>
        </p:spPr>
      </p:pic>
      <p:pic>
        <p:nvPicPr>
          <p:cNvPr id="23" name="Graphic 54" descr="Panda">
            <a:extLst>
              <a:ext uri="{FF2B5EF4-FFF2-40B4-BE49-F238E27FC236}">
                <a16:creationId xmlns:a16="http://schemas.microsoft.com/office/drawing/2014/main" id="{76459F0C-2AC4-4888-B2C6-654FDD01E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1530" y="3705382"/>
            <a:ext cx="369332" cy="369332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874171A-4346-408E-8F53-1FE5791B4E22}"/>
              </a:ext>
            </a:extLst>
          </p:cNvPr>
          <p:cNvSpPr txBox="1"/>
          <p:nvPr/>
        </p:nvSpPr>
        <p:spPr>
          <a:xfrm>
            <a:off x="581002" y="406493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25" name="Graphic 50" descr="Whale">
            <a:extLst>
              <a:ext uri="{FF2B5EF4-FFF2-40B4-BE49-F238E27FC236}">
                <a16:creationId xmlns:a16="http://schemas.microsoft.com/office/drawing/2014/main" id="{ACCD5484-6311-4CE2-9BD3-8AB29DFE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189" y="4083528"/>
            <a:ext cx="369332" cy="369332"/>
          </a:xfrm>
          <a:prstGeom prst="rect">
            <a:avLst/>
          </a:prstGeom>
        </p:spPr>
      </p:pic>
      <p:pic>
        <p:nvPicPr>
          <p:cNvPr id="26" name="Graphic 51" descr="Cat">
            <a:extLst>
              <a:ext uri="{FF2B5EF4-FFF2-40B4-BE49-F238E27FC236}">
                <a16:creationId xmlns:a16="http://schemas.microsoft.com/office/drawing/2014/main" id="{B4C381C5-F269-4F56-A471-7D741FC0D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435" y="4071804"/>
            <a:ext cx="369332" cy="369332"/>
          </a:xfrm>
          <a:prstGeom prst="rect">
            <a:avLst/>
          </a:prstGeom>
        </p:spPr>
      </p:pic>
      <p:pic>
        <p:nvPicPr>
          <p:cNvPr id="27" name="Graphic 54" descr="Panda">
            <a:extLst>
              <a:ext uri="{FF2B5EF4-FFF2-40B4-BE49-F238E27FC236}">
                <a16:creationId xmlns:a16="http://schemas.microsoft.com/office/drawing/2014/main" id="{3F3B62C5-DBC2-4B97-B230-E9BE36E1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6558" y="4064931"/>
            <a:ext cx="369332" cy="369332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BE6D374-A37B-405C-8C41-CD1671D6BE4E}"/>
              </a:ext>
            </a:extLst>
          </p:cNvPr>
          <p:cNvSpPr txBox="1"/>
          <p:nvPr/>
        </p:nvSpPr>
        <p:spPr>
          <a:xfrm>
            <a:off x="129216" y="4622336"/>
            <a:ext cx="2948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all</a:t>
            </a:r>
            <a:r>
              <a:rPr lang="pl-PL"/>
              <a:t> </a:t>
            </a:r>
            <a:r>
              <a:rPr lang="pl-PL" err="1"/>
              <a:t>possible</a:t>
            </a:r>
            <a:r>
              <a:rPr lang="pl-PL"/>
              <a:t> </a:t>
            </a:r>
            <a:r>
              <a:rPr lang="pl-PL" err="1"/>
              <a:t>preference</a:t>
            </a:r>
            <a:r>
              <a:rPr lang="pl-PL"/>
              <a:t> </a:t>
            </a:r>
            <a:r>
              <a:rPr lang="pl-PL" err="1"/>
              <a:t>orders</a:t>
            </a:r>
            <a:endParaRPr lang="pl-PL"/>
          </a:p>
          <a:p>
            <a:endParaRPr lang="pl-PL" b="1"/>
          </a:p>
          <a:p>
            <a:pPr algn="ctr"/>
            <a:r>
              <a:rPr lang="pl-PL" b="1" err="1"/>
              <a:t>uniformity</a:t>
            </a:r>
            <a:endParaRPr lang="pl-PL" b="1"/>
          </a:p>
          <a:p>
            <a:endParaRPr lang="en-US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68E21B-1514-4197-B66C-279A4A15014D}"/>
              </a:ext>
            </a:extLst>
          </p:cNvPr>
          <p:cNvSpPr txBox="1"/>
          <p:nvPr/>
        </p:nvSpPr>
        <p:spPr>
          <a:xfrm>
            <a:off x="9243542" y="2065034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DB79BF-DB1E-4CDD-BB76-9299BDF18F38}"/>
              </a:ext>
            </a:extLst>
          </p:cNvPr>
          <p:cNvSpPr txBox="1"/>
          <p:nvPr/>
        </p:nvSpPr>
        <p:spPr>
          <a:xfrm>
            <a:off x="9243542" y="249275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BEBAB25-F097-40F0-A29D-53993EDE6BC4}"/>
              </a:ext>
            </a:extLst>
          </p:cNvPr>
          <p:cNvSpPr txBox="1"/>
          <p:nvPr/>
        </p:nvSpPr>
        <p:spPr>
          <a:xfrm>
            <a:off x="9243542" y="2882431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960087C-CE68-4AF4-A067-97886944DC2B}"/>
              </a:ext>
            </a:extLst>
          </p:cNvPr>
          <p:cNvSpPr txBox="1"/>
          <p:nvPr/>
        </p:nvSpPr>
        <p:spPr>
          <a:xfrm>
            <a:off x="9243542" y="329683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D1E51B6-CF64-4D89-92F7-CC1D76D279FC}"/>
              </a:ext>
            </a:extLst>
          </p:cNvPr>
          <p:cNvSpPr txBox="1"/>
          <p:nvPr/>
        </p:nvSpPr>
        <p:spPr>
          <a:xfrm>
            <a:off x="9243542" y="36892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A645A3B-876C-41CC-9E5B-E44D64C8F106}"/>
              </a:ext>
            </a:extLst>
          </p:cNvPr>
          <p:cNvSpPr txBox="1"/>
          <p:nvPr/>
        </p:nvSpPr>
        <p:spPr>
          <a:xfrm>
            <a:off x="9256513" y="406493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11953A8B-E8EE-4B9A-B282-1E05CEA4C55B}"/>
              </a:ext>
            </a:extLst>
          </p:cNvPr>
          <p:cNvSpPr txBox="1"/>
          <p:nvPr/>
        </p:nvSpPr>
        <p:spPr>
          <a:xfrm>
            <a:off x="8956721" y="4622336"/>
            <a:ext cx="2716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Identical</a:t>
            </a:r>
            <a:r>
              <a:rPr lang="pl-PL"/>
              <a:t> </a:t>
            </a:r>
            <a:r>
              <a:rPr lang="pl-PL" err="1"/>
              <a:t>preference</a:t>
            </a:r>
            <a:r>
              <a:rPr lang="pl-PL"/>
              <a:t> </a:t>
            </a:r>
            <a:r>
              <a:rPr lang="pl-PL" err="1"/>
              <a:t>orders</a:t>
            </a:r>
            <a:endParaRPr lang="pl-PL"/>
          </a:p>
          <a:p>
            <a:endParaRPr lang="pl-PL" b="1"/>
          </a:p>
          <a:p>
            <a:pPr algn="ctr"/>
            <a:r>
              <a:rPr lang="pl-PL" b="1" err="1"/>
              <a:t>identity</a:t>
            </a:r>
            <a:endParaRPr lang="pl-PL" b="1"/>
          </a:p>
          <a:p>
            <a:endParaRPr lang="en-US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F323DE16-E147-4719-ADF8-B22FAE040EE2}"/>
              </a:ext>
            </a:extLst>
          </p:cNvPr>
          <p:cNvSpPr/>
          <p:nvPr/>
        </p:nvSpPr>
        <p:spPr>
          <a:xfrm>
            <a:off x="3296781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F2661F12-3F2C-408C-A502-64E72A07EB4C}"/>
              </a:ext>
            </a:extLst>
          </p:cNvPr>
          <p:cNvSpPr/>
          <p:nvPr/>
        </p:nvSpPr>
        <p:spPr>
          <a:xfrm>
            <a:off x="8560116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406B6ACA-E909-4A9E-95F6-1D0F14668335}"/>
              </a:ext>
            </a:extLst>
          </p:cNvPr>
          <p:cNvSpPr txBox="1"/>
          <p:nvPr/>
        </p:nvSpPr>
        <p:spPr>
          <a:xfrm>
            <a:off x="3180399" y="336493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UN</a:t>
            </a:r>
            <a:endParaRPr lang="en-US"/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04514B81-2A66-484F-AE99-DEE6CA0695AE}"/>
              </a:ext>
            </a:extLst>
          </p:cNvPr>
          <p:cNvSpPr txBox="1"/>
          <p:nvPr/>
        </p:nvSpPr>
        <p:spPr>
          <a:xfrm>
            <a:off x="8480765" y="337358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ID</a:t>
            </a:r>
            <a:endParaRPr lang="en-US"/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73525A77-E669-3546-BA21-1AF32786A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2032079"/>
            <a:ext cx="189200" cy="378399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B07C9845-A545-AD4B-A85F-9F2203CFC6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2098116"/>
            <a:ext cx="169479" cy="324432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51D3CC57-6D74-8646-86A1-15D648201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2040283"/>
            <a:ext cx="221883" cy="395229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7CAB79C6-7063-4DDE-9478-D54854228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2498657"/>
            <a:ext cx="189200" cy="378399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35DFF8AF-11F6-484C-860E-8E1FFE313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2564694"/>
            <a:ext cx="169479" cy="324432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16192682-368A-4005-807F-4877E8ECA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2506861"/>
            <a:ext cx="221883" cy="395229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5C4762D-C824-44CF-9007-0327861F1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5109" y="2870379"/>
            <a:ext cx="189200" cy="378399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A52D6FE0-6255-4C90-B424-DBCBEDEDD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6663" y="2936416"/>
            <a:ext cx="169479" cy="324432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F783AD61-5B85-4351-8A0F-8A6BEADCA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2711" y="2878583"/>
            <a:ext cx="221883" cy="395229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B410F186-4FEA-44CC-8DD5-ADA0343C4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3285728"/>
            <a:ext cx="189200" cy="378399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AA5D73B-5D61-4CC1-BD62-DE250265A5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3351765"/>
            <a:ext cx="169479" cy="32443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DF98A051-A134-4C4D-97A7-962F5BA55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3293932"/>
            <a:ext cx="221883" cy="395229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DD3D6E35-C88B-4374-9277-1BAA45EF3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148" y="3703141"/>
            <a:ext cx="189200" cy="378399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8FA5A606-FB98-4ABB-8C4F-709E1FD28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0702" y="3769178"/>
            <a:ext cx="169479" cy="324432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63FFFF6F-B931-4DDB-9682-A5C888F3C8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750" y="3711345"/>
            <a:ext cx="221883" cy="395229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D0957E2D-4FF3-44E2-9B84-48DCE4901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4073820"/>
            <a:ext cx="189200" cy="378399"/>
          </a:xfrm>
          <a:prstGeom prst="rect">
            <a:avLst/>
          </a:prstGeom>
        </p:spPr>
      </p:pic>
      <p:pic>
        <p:nvPicPr>
          <p:cNvPr id="76" name="Obraz 75">
            <a:extLst>
              <a:ext uri="{FF2B5EF4-FFF2-40B4-BE49-F238E27FC236}">
                <a16:creationId xmlns:a16="http://schemas.microsoft.com/office/drawing/2014/main" id="{D8F9763E-AEC1-440A-8C19-2B988923F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4139857"/>
            <a:ext cx="169479" cy="324432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EC5CFFD3-7122-40FE-AFA1-0ABDD8D82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4082024"/>
            <a:ext cx="221883" cy="395229"/>
          </a:xfrm>
          <a:prstGeom prst="rect">
            <a:avLst/>
          </a:prstGeom>
        </p:spPr>
      </p:pic>
      <p:cxnSp>
        <p:nvCxnSpPr>
          <p:cNvPr id="79" name="Łącznik prosty 78">
            <a:extLst>
              <a:ext uri="{FF2B5EF4-FFF2-40B4-BE49-F238E27FC236}">
                <a16:creationId xmlns:a16="http://schemas.microsoft.com/office/drawing/2014/main" id="{FC258DE1-F7AB-455B-9BC7-38DAA984ED63}"/>
              </a:ext>
            </a:extLst>
          </p:cNvPr>
          <p:cNvCxnSpPr/>
          <p:nvPr/>
        </p:nvCxnSpPr>
        <p:spPr>
          <a:xfrm flipV="1">
            <a:off x="3661621" y="3260848"/>
            <a:ext cx="4819144" cy="24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pole tekstowe 79">
            <a:extLst>
              <a:ext uri="{FF2B5EF4-FFF2-40B4-BE49-F238E27FC236}">
                <a16:creationId xmlns:a16="http://schemas.microsoft.com/office/drawing/2014/main" id="{2AE72D03-0FE2-4999-992D-D1F902A9CFED}"/>
              </a:ext>
            </a:extLst>
          </p:cNvPr>
          <p:cNvSpPr txBox="1"/>
          <p:nvPr/>
        </p:nvSpPr>
        <p:spPr>
          <a:xfrm>
            <a:off x="3749097" y="2145455"/>
            <a:ext cx="4847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>
                <a:solidFill>
                  <a:schemeClr val="accent1">
                    <a:lumMod val="75000"/>
                  </a:schemeClr>
                </a:solidFill>
              </a:rPr>
              <a:t>How </a:t>
            </a:r>
            <a:r>
              <a:rPr lang="pl-PL" sz="6000" err="1">
                <a:solidFill>
                  <a:schemeClr val="accent1">
                    <a:lumMod val="75000"/>
                  </a:schemeClr>
                </a:solidFill>
              </a:rPr>
              <a:t>different</a:t>
            </a:r>
            <a:r>
              <a:rPr lang="pl-PL" sz="600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5C987E-6984-9A0E-0746-E66E51FE31C9}"/>
              </a:ext>
            </a:extLst>
          </p:cNvPr>
          <p:cNvSpPr txBox="1"/>
          <p:nvPr/>
        </p:nvSpPr>
        <p:spPr>
          <a:xfrm>
            <a:off x="3718705" y="3865257"/>
            <a:ext cx="4712387" cy="1323439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Count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number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swaps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that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make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elections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isomorphic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(i.e.,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identical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renaming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candidates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reordering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voters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976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/>
      <p:bldP spid="59" grpId="0"/>
      <p:bldP spid="80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5">
            <a:extLst>
              <a:ext uri="{FF2B5EF4-FFF2-40B4-BE49-F238E27FC236}">
                <a16:creationId xmlns:a16="http://schemas.microsoft.com/office/drawing/2014/main" id="{4BE5DAB3-C1AB-8DFA-C683-A92C842F1185}"/>
              </a:ext>
            </a:extLst>
          </p:cNvPr>
          <p:cNvSpPr txBox="1"/>
          <p:nvPr/>
        </p:nvSpPr>
        <p:spPr>
          <a:xfrm>
            <a:off x="8231479" y="186662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3" name="pole tekstowe 5">
            <a:extLst>
              <a:ext uri="{FF2B5EF4-FFF2-40B4-BE49-F238E27FC236}">
                <a16:creationId xmlns:a16="http://schemas.microsoft.com/office/drawing/2014/main" id="{0DD7ABDC-DD53-8607-02BA-3CD02FFDD422}"/>
              </a:ext>
            </a:extLst>
          </p:cNvPr>
          <p:cNvSpPr txBox="1"/>
          <p:nvPr/>
        </p:nvSpPr>
        <p:spPr>
          <a:xfrm>
            <a:off x="8231479" y="3229186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7" name="pole tekstowe 5">
            <a:extLst>
              <a:ext uri="{FF2B5EF4-FFF2-40B4-BE49-F238E27FC236}">
                <a16:creationId xmlns:a16="http://schemas.microsoft.com/office/drawing/2014/main" id="{1A237815-C47D-6FD5-46F6-EAB8D141CCC6}"/>
              </a:ext>
            </a:extLst>
          </p:cNvPr>
          <p:cNvSpPr txBox="1"/>
          <p:nvPr/>
        </p:nvSpPr>
        <p:spPr>
          <a:xfrm>
            <a:off x="8231479" y="4426354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02EB5-0B2F-C7D8-02C4-87E4B3CB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001"/>
            <a:ext cx="10515600" cy="966857"/>
          </a:xfrm>
        </p:spPr>
        <p:txBody>
          <a:bodyPr/>
          <a:lstStyle/>
          <a:p>
            <a:pPr algn="ctr"/>
            <a:r>
              <a:rPr lang="pl-PL" err="1"/>
              <a:t>Isomorphic</a:t>
            </a:r>
            <a:r>
              <a:rPr lang="pl-PL"/>
              <a:t> </a:t>
            </a:r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58652328-3E69-E27F-2AAF-8EF418C4B24E}"/>
              </a:ext>
            </a:extLst>
          </p:cNvPr>
          <p:cNvSpPr txBox="1"/>
          <p:nvPr/>
        </p:nvSpPr>
        <p:spPr>
          <a:xfrm>
            <a:off x="2225639" y="204484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5" name="Graphic 50" descr="Whale">
            <a:extLst>
              <a:ext uri="{FF2B5EF4-FFF2-40B4-BE49-F238E27FC236}">
                <a16:creationId xmlns:a16="http://schemas.microsoft.com/office/drawing/2014/main" id="{B7E8CF85-AD04-62D0-18E0-5338552D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730" y="1889193"/>
            <a:ext cx="961633" cy="961633"/>
          </a:xfrm>
          <a:prstGeom prst="rect">
            <a:avLst/>
          </a:prstGeom>
        </p:spPr>
      </p:pic>
      <p:pic>
        <p:nvPicPr>
          <p:cNvPr id="6" name="Graphic 51" descr="Cat">
            <a:extLst>
              <a:ext uri="{FF2B5EF4-FFF2-40B4-BE49-F238E27FC236}">
                <a16:creationId xmlns:a16="http://schemas.microsoft.com/office/drawing/2014/main" id="{082BFB7C-6E23-75A3-E1D9-D00916A0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11" y="1856412"/>
            <a:ext cx="961633" cy="961633"/>
          </a:xfrm>
          <a:prstGeom prst="rect">
            <a:avLst/>
          </a:prstGeom>
        </p:spPr>
      </p:pic>
      <p:pic>
        <p:nvPicPr>
          <p:cNvPr id="7" name="Graphic 54" descr="Panda">
            <a:extLst>
              <a:ext uri="{FF2B5EF4-FFF2-40B4-BE49-F238E27FC236}">
                <a16:creationId xmlns:a16="http://schemas.microsoft.com/office/drawing/2014/main" id="{B2419499-FF5A-193C-4CB6-28830CE33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9886" y="1895603"/>
            <a:ext cx="961633" cy="961633"/>
          </a:xfrm>
          <a:prstGeom prst="rect">
            <a:avLst/>
          </a:prstGeom>
        </p:spPr>
      </p:pic>
      <p:sp>
        <p:nvSpPr>
          <p:cNvPr id="8" name="pole tekstowe 5">
            <a:extLst>
              <a:ext uri="{FF2B5EF4-FFF2-40B4-BE49-F238E27FC236}">
                <a16:creationId xmlns:a16="http://schemas.microsoft.com/office/drawing/2014/main" id="{6E8C70B3-7CD4-CE1F-7F00-73A9B57C8839}"/>
              </a:ext>
            </a:extLst>
          </p:cNvPr>
          <p:cNvSpPr txBox="1"/>
          <p:nvPr/>
        </p:nvSpPr>
        <p:spPr>
          <a:xfrm>
            <a:off x="2225639" y="3296813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05D9EE68-62AA-5272-22D7-92ADB7C4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13" y="3170331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0FCBE471-5C67-A29E-225F-8A8CC1B1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11" y="3108383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CD01A368-627F-9093-E797-6AA46889A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6671" y="3171102"/>
            <a:ext cx="961633" cy="961633"/>
          </a:xfrm>
          <a:prstGeom prst="rect">
            <a:avLst/>
          </a:prstGeom>
        </p:spPr>
      </p:pic>
      <p:sp>
        <p:nvSpPr>
          <p:cNvPr id="12" name="pole tekstowe 5">
            <a:extLst>
              <a:ext uri="{FF2B5EF4-FFF2-40B4-BE49-F238E27FC236}">
                <a16:creationId xmlns:a16="http://schemas.microsoft.com/office/drawing/2014/main" id="{D1FD1B9A-4CB6-D885-7953-6A6F9C0518E4}"/>
              </a:ext>
            </a:extLst>
          </p:cNvPr>
          <p:cNvSpPr txBox="1"/>
          <p:nvPr/>
        </p:nvSpPr>
        <p:spPr>
          <a:xfrm>
            <a:off x="2199146" y="4534648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13" name="Graphic 50" descr="Whale">
            <a:extLst>
              <a:ext uri="{FF2B5EF4-FFF2-40B4-BE49-F238E27FC236}">
                <a16:creationId xmlns:a16="http://schemas.microsoft.com/office/drawing/2014/main" id="{D99A45BA-953B-0DCF-E90C-501019BF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13" y="4385408"/>
            <a:ext cx="961633" cy="961633"/>
          </a:xfrm>
          <a:prstGeom prst="rect">
            <a:avLst/>
          </a:prstGeom>
        </p:spPr>
      </p:pic>
      <p:pic>
        <p:nvPicPr>
          <p:cNvPr id="14" name="Graphic 51" descr="Cat">
            <a:extLst>
              <a:ext uri="{FF2B5EF4-FFF2-40B4-BE49-F238E27FC236}">
                <a16:creationId xmlns:a16="http://schemas.microsoft.com/office/drawing/2014/main" id="{B4A8F38E-8342-7EE9-FFBD-32F3D92A9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8237" y="4283501"/>
            <a:ext cx="961633" cy="961633"/>
          </a:xfrm>
          <a:prstGeom prst="rect">
            <a:avLst/>
          </a:prstGeom>
        </p:spPr>
      </p:pic>
      <p:pic>
        <p:nvPicPr>
          <p:cNvPr id="15" name="Graphic 54" descr="Panda">
            <a:extLst>
              <a:ext uri="{FF2B5EF4-FFF2-40B4-BE49-F238E27FC236}">
                <a16:creationId xmlns:a16="http://schemas.microsoft.com/office/drawing/2014/main" id="{2829EFC6-8763-A5A2-36DC-8BA86B7E7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574" y="4379372"/>
            <a:ext cx="961633" cy="961633"/>
          </a:xfrm>
          <a:prstGeom prst="rect">
            <a:avLst/>
          </a:prstGeom>
        </p:spPr>
      </p:pic>
      <p:pic>
        <p:nvPicPr>
          <p:cNvPr id="16" name="Obraz 55">
            <a:extLst>
              <a:ext uri="{FF2B5EF4-FFF2-40B4-BE49-F238E27FC236}">
                <a16:creationId xmlns:a16="http://schemas.microsoft.com/office/drawing/2014/main" id="{8DC75A8B-F072-E7FE-679E-1E9E59D82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395" y="1660200"/>
            <a:ext cx="965212" cy="927945"/>
          </a:xfrm>
          <a:prstGeom prst="rect">
            <a:avLst/>
          </a:prstGeom>
        </p:spPr>
      </p:pic>
      <p:pic>
        <p:nvPicPr>
          <p:cNvPr id="17" name="Obraz 61">
            <a:extLst>
              <a:ext uri="{FF2B5EF4-FFF2-40B4-BE49-F238E27FC236}">
                <a16:creationId xmlns:a16="http://schemas.microsoft.com/office/drawing/2014/main" id="{3117E716-0393-836E-BCE1-9B693D4A5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5639" y="1458953"/>
            <a:ext cx="995380" cy="1364875"/>
          </a:xfrm>
          <a:prstGeom prst="rect">
            <a:avLst/>
          </a:prstGeom>
        </p:spPr>
      </p:pic>
      <p:pic>
        <p:nvPicPr>
          <p:cNvPr id="18" name="Obraz 62">
            <a:extLst>
              <a:ext uri="{FF2B5EF4-FFF2-40B4-BE49-F238E27FC236}">
                <a16:creationId xmlns:a16="http://schemas.microsoft.com/office/drawing/2014/main" id="{B9B898C4-2829-928B-1127-167E9C5E4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0214" y="1709879"/>
            <a:ext cx="986834" cy="989843"/>
          </a:xfrm>
          <a:prstGeom prst="rect">
            <a:avLst/>
          </a:prstGeom>
        </p:spPr>
      </p:pic>
      <p:pic>
        <p:nvPicPr>
          <p:cNvPr id="20" name="Obraz 55">
            <a:extLst>
              <a:ext uri="{FF2B5EF4-FFF2-40B4-BE49-F238E27FC236}">
                <a16:creationId xmlns:a16="http://schemas.microsoft.com/office/drawing/2014/main" id="{A7A56D35-F265-E850-5B78-710F726CB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366" y="3036509"/>
            <a:ext cx="965212" cy="927945"/>
          </a:xfrm>
          <a:prstGeom prst="rect">
            <a:avLst/>
          </a:prstGeom>
        </p:spPr>
      </p:pic>
      <p:pic>
        <p:nvPicPr>
          <p:cNvPr id="21" name="Obraz 61">
            <a:extLst>
              <a:ext uri="{FF2B5EF4-FFF2-40B4-BE49-F238E27FC236}">
                <a16:creationId xmlns:a16="http://schemas.microsoft.com/office/drawing/2014/main" id="{7543C2DD-2E19-65F1-73B0-7705E0C562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6079" y="2818045"/>
            <a:ext cx="995380" cy="1364875"/>
          </a:xfrm>
          <a:prstGeom prst="rect">
            <a:avLst/>
          </a:prstGeom>
        </p:spPr>
      </p:pic>
      <p:pic>
        <p:nvPicPr>
          <p:cNvPr id="22" name="Obraz 62">
            <a:extLst>
              <a:ext uri="{FF2B5EF4-FFF2-40B4-BE49-F238E27FC236}">
                <a16:creationId xmlns:a16="http://schemas.microsoft.com/office/drawing/2014/main" id="{353E2E51-CA59-CA21-4D2C-889E0B6B3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8019" y="3101752"/>
            <a:ext cx="986834" cy="989843"/>
          </a:xfrm>
          <a:prstGeom prst="rect">
            <a:avLst/>
          </a:prstGeom>
        </p:spPr>
      </p:pic>
      <p:pic>
        <p:nvPicPr>
          <p:cNvPr id="24" name="Obraz 55">
            <a:extLst>
              <a:ext uri="{FF2B5EF4-FFF2-40B4-BE49-F238E27FC236}">
                <a16:creationId xmlns:a16="http://schemas.microsoft.com/office/drawing/2014/main" id="{014F8F27-546C-07E4-861F-82FC636B3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395" y="4219932"/>
            <a:ext cx="965212" cy="927945"/>
          </a:xfrm>
          <a:prstGeom prst="rect">
            <a:avLst/>
          </a:prstGeom>
        </p:spPr>
      </p:pic>
      <p:pic>
        <p:nvPicPr>
          <p:cNvPr id="25" name="Obraz 61">
            <a:extLst>
              <a:ext uri="{FF2B5EF4-FFF2-40B4-BE49-F238E27FC236}">
                <a16:creationId xmlns:a16="http://schemas.microsoft.com/office/drawing/2014/main" id="{24B4D187-ED37-1CE5-ACC0-8D97E7F72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2346" y="4131964"/>
            <a:ext cx="995380" cy="1364875"/>
          </a:xfrm>
          <a:prstGeom prst="rect">
            <a:avLst/>
          </a:prstGeom>
        </p:spPr>
      </p:pic>
      <p:pic>
        <p:nvPicPr>
          <p:cNvPr id="26" name="Obraz 62">
            <a:extLst>
              <a:ext uri="{FF2B5EF4-FFF2-40B4-BE49-F238E27FC236}">
                <a16:creationId xmlns:a16="http://schemas.microsoft.com/office/drawing/2014/main" id="{75D326AB-D04B-BDC4-1605-A874367931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2725" y="4255291"/>
            <a:ext cx="986834" cy="9898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6B520D-0B41-5CBB-5C5E-3F7672B07DC1}"/>
              </a:ext>
            </a:extLst>
          </p:cNvPr>
          <p:cNvSpPr txBox="1"/>
          <p:nvPr/>
        </p:nvSpPr>
        <p:spPr>
          <a:xfrm>
            <a:off x="4787917" y="5496839"/>
            <a:ext cx="26161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candidates</a:t>
            </a:r>
            <a:r>
              <a:rPr lang="pl-PL"/>
              <a:t> </a:t>
            </a:r>
          </a:p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voters</a:t>
            </a:r>
            <a:endParaRPr lang="pl-PL"/>
          </a:p>
          <a:p>
            <a:pPr marL="342900" indent="-342900">
              <a:buAutoNum type="arabicPeriod"/>
            </a:pPr>
            <a:r>
              <a:rPr lang="pl-PL" err="1"/>
              <a:t>Count</a:t>
            </a:r>
            <a:r>
              <a:rPr lang="pl-PL"/>
              <a:t> the </a:t>
            </a:r>
            <a:r>
              <a:rPr lang="pl-PL" err="1"/>
              <a:t>swaps</a:t>
            </a:r>
            <a:r>
              <a:rPr lang="pl-PL"/>
              <a:t> 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362AE-9F7D-2C60-3DE5-270B2E38131E}"/>
              </a:ext>
            </a:extLst>
          </p:cNvPr>
          <p:cNvSpPr txBox="1"/>
          <p:nvPr/>
        </p:nvSpPr>
        <p:spPr>
          <a:xfrm>
            <a:off x="24903" y="6590134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>
                <a:solidFill>
                  <a:schemeClr val="tx1"/>
                </a:solidFill>
              </a:rPr>
              <a:t>P. Faliszewski, P. Skowron, A. </a:t>
            </a:r>
            <a:r>
              <a:rPr lang="pl-PL" sz="1200" err="1">
                <a:solidFill>
                  <a:schemeClr val="tx1"/>
                </a:solidFill>
              </a:rPr>
              <a:t>Slinko</a:t>
            </a:r>
            <a:r>
              <a:rPr lang="pl-PL" sz="1200">
                <a:solidFill>
                  <a:schemeClr val="tx1"/>
                </a:solidFill>
              </a:rPr>
              <a:t>, S. </a:t>
            </a:r>
            <a:r>
              <a:rPr lang="pl-PL" sz="1200" err="1">
                <a:solidFill>
                  <a:schemeClr val="tx1"/>
                </a:solidFill>
              </a:rPr>
              <a:t>Szufa</a:t>
            </a:r>
            <a:r>
              <a:rPr lang="pl-PL" sz="1200">
                <a:solidFill>
                  <a:schemeClr val="tx1"/>
                </a:solidFill>
              </a:rPr>
              <a:t>, N. </a:t>
            </a:r>
            <a:r>
              <a:rPr lang="pl-PL" sz="1200" err="1">
                <a:solidFill>
                  <a:schemeClr val="tx1"/>
                </a:solidFill>
              </a:rPr>
              <a:t>Talmon</a:t>
            </a:r>
            <a:r>
              <a:rPr lang="pl-PL" sz="1200">
                <a:solidFill>
                  <a:schemeClr val="tx1"/>
                </a:solidFill>
              </a:rPr>
              <a:t>: How </a:t>
            </a:r>
            <a:r>
              <a:rPr lang="pl-PL" sz="1200" err="1">
                <a:solidFill>
                  <a:schemeClr val="tx1"/>
                </a:solidFill>
              </a:rPr>
              <a:t>Similar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Are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Two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Elections</a:t>
            </a:r>
            <a:r>
              <a:rPr lang="pl-PL" sz="1200">
                <a:solidFill>
                  <a:schemeClr val="tx1"/>
                </a:solidFill>
              </a:rPr>
              <a:t>? AAAI 2019</a:t>
            </a:r>
          </a:p>
        </p:txBody>
      </p:sp>
    </p:spTree>
    <p:extLst>
      <p:ext uri="{BB962C8B-B14F-4D97-AF65-F5344CB8AC3E}">
        <p14:creationId xmlns:p14="http://schemas.microsoft.com/office/powerpoint/2010/main" val="97196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7" grpId="0"/>
      <p:bldP spid="4" grpId="0"/>
      <p:bldP spid="8" grpId="0"/>
      <p:bldP spid="12" grpId="0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5">
            <a:extLst>
              <a:ext uri="{FF2B5EF4-FFF2-40B4-BE49-F238E27FC236}">
                <a16:creationId xmlns:a16="http://schemas.microsoft.com/office/drawing/2014/main" id="{4BE5DAB3-C1AB-8DFA-C683-A92C842F1185}"/>
              </a:ext>
            </a:extLst>
          </p:cNvPr>
          <p:cNvSpPr txBox="1"/>
          <p:nvPr/>
        </p:nvSpPr>
        <p:spPr>
          <a:xfrm>
            <a:off x="8231479" y="186662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3" name="pole tekstowe 5">
            <a:extLst>
              <a:ext uri="{FF2B5EF4-FFF2-40B4-BE49-F238E27FC236}">
                <a16:creationId xmlns:a16="http://schemas.microsoft.com/office/drawing/2014/main" id="{0DD7ABDC-DD53-8607-02BA-3CD02FFDD422}"/>
              </a:ext>
            </a:extLst>
          </p:cNvPr>
          <p:cNvSpPr txBox="1"/>
          <p:nvPr/>
        </p:nvSpPr>
        <p:spPr>
          <a:xfrm>
            <a:off x="8231479" y="3229186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7" name="pole tekstowe 5">
            <a:extLst>
              <a:ext uri="{FF2B5EF4-FFF2-40B4-BE49-F238E27FC236}">
                <a16:creationId xmlns:a16="http://schemas.microsoft.com/office/drawing/2014/main" id="{1A237815-C47D-6FD5-46F6-EAB8D141CCC6}"/>
              </a:ext>
            </a:extLst>
          </p:cNvPr>
          <p:cNvSpPr txBox="1"/>
          <p:nvPr/>
        </p:nvSpPr>
        <p:spPr>
          <a:xfrm>
            <a:off x="8231479" y="4426354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02EB5-0B2F-C7D8-02C4-87E4B3CB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001"/>
            <a:ext cx="10515600" cy="966857"/>
          </a:xfrm>
        </p:spPr>
        <p:txBody>
          <a:bodyPr/>
          <a:lstStyle/>
          <a:p>
            <a:pPr algn="ctr"/>
            <a:r>
              <a:rPr lang="pl-PL" err="1"/>
              <a:t>Isomorphic</a:t>
            </a:r>
            <a:r>
              <a:rPr lang="pl-PL"/>
              <a:t> </a:t>
            </a:r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58652328-3E69-E27F-2AAF-8EF418C4B24E}"/>
              </a:ext>
            </a:extLst>
          </p:cNvPr>
          <p:cNvSpPr txBox="1"/>
          <p:nvPr/>
        </p:nvSpPr>
        <p:spPr>
          <a:xfrm>
            <a:off x="2225639" y="204484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5" name="Graphic 50" descr="Whale">
            <a:extLst>
              <a:ext uri="{FF2B5EF4-FFF2-40B4-BE49-F238E27FC236}">
                <a16:creationId xmlns:a16="http://schemas.microsoft.com/office/drawing/2014/main" id="{B7E8CF85-AD04-62D0-18E0-5338552D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730" y="1889193"/>
            <a:ext cx="961633" cy="961633"/>
          </a:xfrm>
          <a:prstGeom prst="rect">
            <a:avLst/>
          </a:prstGeom>
        </p:spPr>
      </p:pic>
      <p:pic>
        <p:nvPicPr>
          <p:cNvPr id="6" name="Graphic 51" descr="Cat">
            <a:extLst>
              <a:ext uri="{FF2B5EF4-FFF2-40B4-BE49-F238E27FC236}">
                <a16:creationId xmlns:a16="http://schemas.microsoft.com/office/drawing/2014/main" id="{082BFB7C-6E23-75A3-E1D9-D00916A0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11" y="1856412"/>
            <a:ext cx="961633" cy="961633"/>
          </a:xfrm>
          <a:prstGeom prst="rect">
            <a:avLst/>
          </a:prstGeom>
        </p:spPr>
      </p:pic>
      <p:pic>
        <p:nvPicPr>
          <p:cNvPr id="7" name="Graphic 54" descr="Panda">
            <a:extLst>
              <a:ext uri="{FF2B5EF4-FFF2-40B4-BE49-F238E27FC236}">
                <a16:creationId xmlns:a16="http://schemas.microsoft.com/office/drawing/2014/main" id="{B2419499-FF5A-193C-4CB6-28830CE33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9886" y="1895603"/>
            <a:ext cx="961633" cy="961633"/>
          </a:xfrm>
          <a:prstGeom prst="rect">
            <a:avLst/>
          </a:prstGeom>
        </p:spPr>
      </p:pic>
      <p:sp>
        <p:nvSpPr>
          <p:cNvPr id="8" name="pole tekstowe 5">
            <a:extLst>
              <a:ext uri="{FF2B5EF4-FFF2-40B4-BE49-F238E27FC236}">
                <a16:creationId xmlns:a16="http://schemas.microsoft.com/office/drawing/2014/main" id="{6E8C70B3-7CD4-CE1F-7F00-73A9B57C8839}"/>
              </a:ext>
            </a:extLst>
          </p:cNvPr>
          <p:cNvSpPr txBox="1"/>
          <p:nvPr/>
        </p:nvSpPr>
        <p:spPr>
          <a:xfrm>
            <a:off x="2225639" y="3296813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05D9EE68-62AA-5272-22D7-92ADB7C4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13" y="3170331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0FCBE471-5C67-A29E-225F-8A8CC1B1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11" y="3108383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CD01A368-627F-9093-E797-6AA46889A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6671" y="3171102"/>
            <a:ext cx="961633" cy="961633"/>
          </a:xfrm>
          <a:prstGeom prst="rect">
            <a:avLst/>
          </a:prstGeom>
        </p:spPr>
      </p:pic>
      <p:sp>
        <p:nvSpPr>
          <p:cNvPr id="12" name="pole tekstowe 5">
            <a:extLst>
              <a:ext uri="{FF2B5EF4-FFF2-40B4-BE49-F238E27FC236}">
                <a16:creationId xmlns:a16="http://schemas.microsoft.com/office/drawing/2014/main" id="{D1FD1B9A-4CB6-D885-7953-6A6F9C0518E4}"/>
              </a:ext>
            </a:extLst>
          </p:cNvPr>
          <p:cNvSpPr txBox="1"/>
          <p:nvPr/>
        </p:nvSpPr>
        <p:spPr>
          <a:xfrm>
            <a:off x="2199146" y="4534648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13" name="Graphic 50" descr="Whale">
            <a:extLst>
              <a:ext uri="{FF2B5EF4-FFF2-40B4-BE49-F238E27FC236}">
                <a16:creationId xmlns:a16="http://schemas.microsoft.com/office/drawing/2014/main" id="{D99A45BA-953B-0DCF-E90C-501019BF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13" y="4385408"/>
            <a:ext cx="961633" cy="961633"/>
          </a:xfrm>
          <a:prstGeom prst="rect">
            <a:avLst/>
          </a:prstGeom>
        </p:spPr>
      </p:pic>
      <p:pic>
        <p:nvPicPr>
          <p:cNvPr id="14" name="Graphic 51" descr="Cat">
            <a:extLst>
              <a:ext uri="{FF2B5EF4-FFF2-40B4-BE49-F238E27FC236}">
                <a16:creationId xmlns:a16="http://schemas.microsoft.com/office/drawing/2014/main" id="{B4A8F38E-8342-7EE9-FFBD-32F3D92A9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8237" y="4283501"/>
            <a:ext cx="961633" cy="961633"/>
          </a:xfrm>
          <a:prstGeom prst="rect">
            <a:avLst/>
          </a:prstGeom>
        </p:spPr>
      </p:pic>
      <p:pic>
        <p:nvPicPr>
          <p:cNvPr id="15" name="Graphic 54" descr="Panda">
            <a:extLst>
              <a:ext uri="{FF2B5EF4-FFF2-40B4-BE49-F238E27FC236}">
                <a16:creationId xmlns:a16="http://schemas.microsoft.com/office/drawing/2014/main" id="{2829EFC6-8763-A5A2-36DC-8BA86B7E7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574" y="4379372"/>
            <a:ext cx="961633" cy="961633"/>
          </a:xfrm>
          <a:prstGeom prst="rect">
            <a:avLst/>
          </a:prstGeom>
        </p:spPr>
      </p:pic>
      <p:pic>
        <p:nvPicPr>
          <p:cNvPr id="16" name="Obraz 55">
            <a:extLst>
              <a:ext uri="{FF2B5EF4-FFF2-40B4-BE49-F238E27FC236}">
                <a16:creationId xmlns:a16="http://schemas.microsoft.com/office/drawing/2014/main" id="{8DC75A8B-F072-E7FE-679E-1E9E59D82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395" y="1660200"/>
            <a:ext cx="965212" cy="927945"/>
          </a:xfrm>
          <a:prstGeom prst="rect">
            <a:avLst/>
          </a:prstGeom>
        </p:spPr>
      </p:pic>
      <p:pic>
        <p:nvPicPr>
          <p:cNvPr id="17" name="Obraz 61">
            <a:extLst>
              <a:ext uri="{FF2B5EF4-FFF2-40B4-BE49-F238E27FC236}">
                <a16:creationId xmlns:a16="http://schemas.microsoft.com/office/drawing/2014/main" id="{3117E716-0393-836E-BCE1-9B693D4A5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5639" y="1458953"/>
            <a:ext cx="995380" cy="1364875"/>
          </a:xfrm>
          <a:prstGeom prst="rect">
            <a:avLst/>
          </a:prstGeom>
        </p:spPr>
      </p:pic>
      <p:pic>
        <p:nvPicPr>
          <p:cNvPr id="18" name="Obraz 62">
            <a:extLst>
              <a:ext uri="{FF2B5EF4-FFF2-40B4-BE49-F238E27FC236}">
                <a16:creationId xmlns:a16="http://schemas.microsoft.com/office/drawing/2014/main" id="{B9B898C4-2829-928B-1127-167E9C5E4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0214" y="1709879"/>
            <a:ext cx="986834" cy="989843"/>
          </a:xfrm>
          <a:prstGeom prst="rect">
            <a:avLst/>
          </a:prstGeom>
        </p:spPr>
      </p:pic>
      <p:pic>
        <p:nvPicPr>
          <p:cNvPr id="20" name="Obraz 55">
            <a:extLst>
              <a:ext uri="{FF2B5EF4-FFF2-40B4-BE49-F238E27FC236}">
                <a16:creationId xmlns:a16="http://schemas.microsoft.com/office/drawing/2014/main" id="{A7A56D35-F265-E850-5B78-710F726CB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366" y="3036509"/>
            <a:ext cx="965212" cy="927945"/>
          </a:xfrm>
          <a:prstGeom prst="rect">
            <a:avLst/>
          </a:prstGeom>
        </p:spPr>
      </p:pic>
      <p:pic>
        <p:nvPicPr>
          <p:cNvPr id="21" name="Obraz 61">
            <a:extLst>
              <a:ext uri="{FF2B5EF4-FFF2-40B4-BE49-F238E27FC236}">
                <a16:creationId xmlns:a16="http://schemas.microsoft.com/office/drawing/2014/main" id="{7543C2DD-2E19-65F1-73B0-7705E0C562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6079" y="2818045"/>
            <a:ext cx="995380" cy="1364875"/>
          </a:xfrm>
          <a:prstGeom prst="rect">
            <a:avLst/>
          </a:prstGeom>
        </p:spPr>
      </p:pic>
      <p:pic>
        <p:nvPicPr>
          <p:cNvPr id="22" name="Obraz 62">
            <a:extLst>
              <a:ext uri="{FF2B5EF4-FFF2-40B4-BE49-F238E27FC236}">
                <a16:creationId xmlns:a16="http://schemas.microsoft.com/office/drawing/2014/main" id="{353E2E51-CA59-CA21-4D2C-889E0B6B3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8019" y="3101752"/>
            <a:ext cx="986834" cy="989843"/>
          </a:xfrm>
          <a:prstGeom prst="rect">
            <a:avLst/>
          </a:prstGeom>
        </p:spPr>
      </p:pic>
      <p:pic>
        <p:nvPicPr>
          <p:cNvPr id="24" name="Obraz 55">
            <a:extLst>
              <a:ext uri="{FF2B5EF4-FFF2-40B4-BE49-F238E27FC236}">
                <a16:creationId xmlns:a16="http://schemas.microsoft.com/office/drawing/2014/main" id="{014F8F27-546C-07E4-861F-82FC636B3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395" y="4219932"/>
            <a:ext cx="965212" cy="927945"/>
          </a:xfrm>
          <a:prstGeom prst="rect">
            <a:avLst/>
          </a:prstGeom>
        </p:spPr>
      </p:pic>
      <p:pic>
        <p:nvPicPr>
          <p:cNvPr id="25" name="Obraz 61">
            <a:extLst>
              <a:ext uri="{FF2B5EF4-FFF2-40B4-BE49-F238E27FC236}">
                <a16:creationId xmlns:a16="http://schemas.microsoft.com/office/drawing/2014/main" id="{24B4D187-ED37-1CE5-ACC0-8D97E7F72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2346" y="4131964"/>
            <a:ext cx="995380" cy="1364875"/>
          </a:xfrm>
          <a:prstGeom prst="rect">
            <a:avLst/>
          </a:prstGeom>
        </p:spPr>
      </p:pic>
      <p:pic>
        <p:nvPicPr>
          <p:cNvPr id="26" name="Obraz 62">
            <a:extLst>
              <a:ext uri="{FF2B5EF4-FFF2-40B4-BE49-F238E27FC236}">
                <a16:creationId xmlns:a16="http://schemas.microsoft.com/office/drawing/2014/main" id="{75D326AB-D04B-BDC4-1605-A874367931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2725" y="4255291"/>
            <a:ext cx="986834" cy="989843"/>
          </a:xfrm>
          <a:prstGeom prst="rect">
            <a:avLst/>
          </a:prstGeom>
        </p:spPr>
      </p:pic>
      <p:pic>
        <p:nvPicPr>
          <p:cNvPr id="3" name="Graphic 50" descr="Whale">
            <a:extLst>
              <a:ext uri="{FF2B5EF4-FFF2-40B4-BE49-F238E27FC236}">
                <a16:creationId xmlns:a16="http://schemas.microsoft.com/office/drawing/2014/main" id="{919B8A4D-3205-A930-392E-07FE0D826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6180" y="1645017"/>
            <a:ext cx="961633" cy="961633"/>
          </a:xfrm>
          <a:prstGeom prst="rect">
            <a:avLst/>
          </a:prstGeom>
        </p:spPr>
      </p:pic>
      <p:pic>
        <p:nvPicPr>
          <p:cNvPr id="28" name="Graphic 51" descr="Cat">
            <a:extLst>
              <a:ext uri="{FF2B5EF4-FFF2-40B4-BE49-F238E27FC236}">
                <a16:creationId xmlns:a16="http://schemas.microsoft.com/office/drawing/2014/main" id="{D1C9E41C-1270-3BAF-BF2D-B72BD7489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35178" y="1583069"/>
            <a:ext cx="961633" cy="961633"/>
          </a:xfrm>
          <a:prstGeom prst="rect">
            <a:avLst/>
          </a:prstGeom>
        </p:spPr>
      </p:pic>
      <p:pic>
        <p:nvPicPr>
          <p:cNvPr id="29" name="Graphic 54" descr="Panda">
            <a:extLst>
              <a:ext uri="{FF2B5EF4-FFF2-40B4-BE49-F238E27FC236}">
                <a16:creationId xmlns:a16="http://schemas.microsoft.com/office/drawing/2014/main" id="{C48BAFAB-44D0-4494-C4BE-FC24EFF3B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5338" y="1645788"/>
            <a:ext cx="961633" cy="961633"/>
          </a:xfrm>
          <a:prstGeom prst="rect">
            <a:avLst/>
          </a:prstGeom>
        </p:spPr>
      </p:pic>
      <p:pic>
        <p:nvPicPr>
          <p:cNvPr id="30" name="Graphic 50" descr="Whale">
            <a:extLst>
              <a:ext uri="{FF2B5EF4-FFF2-40B4-BE49-F238E27FC236}">
                <a16:creationId xmlns:a16="http://schemas.microsoft.com/office/drawing/2014/main" id="{289B5048-01B3-D51D-052E-1DA02DC88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2174" y="4328043"/>
            <a:ext cx="961633" cy="961633"/>
          </a:xfrm>
          <a:prstGeom prst="rect">
            <a:avLst/>
          </a:prstGeom>
        </p:spPr>
      </p:pic>
      <p:pic>
        <p:nvPicPr>
          <p:cNvPr id="31" name="Graphic 51" descr="Cat">
            <a:extLst>
              <a:ext uri="{FF2B5EF4-FFF2-40B4-BE49-F238E27FC236}">
                <a16:creationId xmlns:a16="http://schemas.microsoft.com/office/drawing/2014/main" id="{AB737B4C-0F22-ED51-798C-5ADE9CE4A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3955" y="4295262"/>
            <a:ext cx="961633" cy="961633"/>
          </a:xfrm>
          <a:prstGeom prst="rect">
            <a:avLst/>
          </a:prstGeom>
        </p:spPr>
      </p:pic>
      <p:pic>
        <p:nvPicPr>
          <p:cNvPr id="32" name="Graphic 54" descr="Panda">
            <a:extLst>
              <a:ext uri="{FF2B5EF4-FFF2-40B4-BE49-F238E27FC236}">
                <a16:creationId xmlns:a16="http://schemas.microsoft.com/office/drawing/2014/main" id="{0577F047-4930-30F0-AFE1-8D86C6E8D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07330" y="4334453"/>
            <a:ext cx="961633" cy="961633"/>
          </a:xfrm>
          <a:prstGeom prst="rect">
            <a:avLst/>
          </a:prstGeom>
        </p:spPr>
      </p:pic>
      <p:pic>
        <p:nvPicPr>
          <p:cNvPr id="33" name="Graphic 50" descr="Whale">
            <a:extLst>
              <a:ext uri="{FF2B5EF4-FFF2-40B4-BE49-F238E27FC236}">
                <a16:creationId xmlns:a16="http://schemas.microsoft.com/office/drawing/2014/main" id="{ED38EBBA-FE2F-72D6-5E53-8AC0F073E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0868" y="3066367"/>
            <a:ext cx="961633" cy="961633"/>
          </a:xfrm>
          <a:prstGeom prst="rect">
            <a:avLst/>
          </a:prstGeom>
        </p:spPr>
      </p:pic>
      <p:pic>
        <p:nvPicPr>
          <p:cNvPr id="34" name="Graphic 51" descr="Cat">
            <a:extLst>
              <a:ext uri="{FF2B5EF4-FFF2-40B4-BE49-F238E27FC236}">
                <a16:creationId xmlns:a16="http://schemas.microsoft.com/office/drawing/2014/main" id="{8A7EABEF-A21F-1EA5-66F7-7F69447FB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4950" y="3036509"/>
            <a:ext cx="961633" cy="961633"/>
          </a:xfrm>
          <a:prstGeom prst="rect">
            <a:avLst/>
          </a:prstGeom>
        </p:spPr>
      </p:pic>
      <p:pic>
        <p:nvPicPr>
          <p:cNvPr id="35" name="Graphic 54" descr="Panda">
            <a:extLst>
              <a:ext uri="{FF2B5EF4-FFF2-40B4-BE49-F238E27FC236}">
                <a16:creationId xmlns:a16="http://schemas.microsoft.com/office/drawing/2014/main" id="{553A1BBE-87BF-A615-9F9C-4A45F5D1E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9826" y="3118568"/>
            <a:ext cx="961633" cy="96163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835C5CA-7FD1-E9CE-FEE6-D3966552CAD6}"/>
              </a:ext>
            </a:extLst>
          </p:cNvPr>
          <p:cNvSpPr txBox="1"/>
          <p:nvPr/>
        </p:nvSpPr>
        <p:spPr>
          <a:xfrm>
            <a:off x="4787917" y="5496839"/>
            <a:ext cx="26161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candidates</a:t>
            </a:r>
            <a:r>
              <a:rPr lang="pl-PL"/>
              <a:t> </a:t>
            </a:r>
          </a:p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voters</a:t>
            </a:r>
            <a:endParaRPr lang="pl-PL"/>
          </a:p>
          <a:p>
            <a:pPr marL="342900" indent="-342900">
              <a:buAutoNum type="arabicPeriod"/>
            </a:pPr>
            <a:r>
              <a:rPr lang="pl-PL" err="1"/>
              <a:t>Count</a:t>
            </a:r>
            <a:r>
              <a:rPr lang="pl-PL"/>
              <a:t> the </a:t>
            </a:r>
            <a:r>
              <a:rPr lang="pl-PL" err="1"/>
              <a:t>swaps</a:t>
            </a:r>
            <a:r>
              <a:rPr lang="pl-PL"/>
              <a:t> </a:t>
            </a:r>
            <a:endParaRPr lang="en-US"/>
          </a:p>
        </p:txBody>
      </p:sp>
      <p:sp>
        <p:nvSpPr>
          <p:cNvPr id="37" name="TextBox 2">
            <a:extLst>
              <a:ext uri="{FF2B5EF4-FFF2-40B4-BE49-F238E27FC236}">
                <a16:creationId xmlns:a16="http://schemas.microsoft.com/office/drawing/2014/main" id="{7DE924A5-3E13-0428-8BC8-51911FB18645}"/>
              </a:ext>
            </a:extLst>
          </p:cNvPr>
          <p:cNvSpPr txBox="1"/>
          <p:nvPr/>
        </p:nvSpPr>
        <p:spPr>
          <a:xfrm>
            <a:off x="24903" y="6590134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>
                <a:solidFill>
                  <a:schemeClr val="tx1"/>
                </a:solidFill>
              </a:rPr>
              <a:t>P. Faliszewski, P. Skowron, A. </a:t>
            </a:r>
            <a:r>
              <a:rPr lang="pl-PL" sz="1200" err="1">
                <a:solidFill>
                  <a:schemeClr val="tx1"/>
                </a:solidFill>
              </a:rPr>
              <a:t>Slinko</a:t>
            </a:r>
            <a:r>
              <a:rPr lang="pl-PL" sz="1200">
                <a:solidFill>
                  <a:schemeClr val="tx1"/>
                </a:solidFill>
              </a:rPr>
              <a:t>, S. </a:t>
            </a:r>
            <a:r>
              <a:rPr lang="pl-PL" sz="1200" err="1">
                <a:solidFill>
                  <a:schemeClr val="tx1"/>
                </a:solidFill>
              </a:rPr>
              <a:t>Szufa</a:t>
            </a:r>
            <a:r>
              <a:rPr lang="pl-PL" sz="1200">
                <a:solidFill>
                  <a:schemeClr val="tx1"/>
                </a:solidFill>
              </a:rPr>
              <a:t>, N. </a:t>
            </a:r>
            <a:r>
              <a:rPr lang="pl-PL" sz="1200" err="1">
                <a:solidFill>
                  <a:schemeClr val="tx1"/>
                </a:solidFill>
              </a:rPr>
              <a:t>Talmon</a:t>
            </a:r>
            <a:r>
              <a:rPr lang="pl-PL" sz="1200">
                <a:solidFill>
                  <a:schemeClr val="tx1"/>
                </a:solidFill>
              </a:rPr>
              <a:t>: How </a:t>
            </a:r>
            <a:r>
              <a:rPr lang="pl-PL" sz="1200" err="1">
                <a:solidFill>
                  <a:schemeClr val="tx1"/>
                </a:solidFill>
              </a:rPr>
              <a:t>Similar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Are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Two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Elections</a:t>
            </a:r>
            <a:r>
              <a:rPr lang="pl-PL" sz="1200">
                <a:solidFill>
                  <a:schemeClr val="tx1"/>
                </a:solidFill>
              </a:rPr>
              <a:t>? AAAI 2019</a:t>
            </a:r>
          </a:p>
        </p:txBody>
      </p:sp>
    </p:spTree>
    <p:extLst>
      <p:ext uri="{BB962C8B-B14F-4D97-AF65-F5344CB8AC3E}">
        <p14:creationId xmlns:p14="http://schemas.microsoft.com/office/powerpoint/2010/main" val="14164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41F2BC6-3A62-0777-55E6-92D808969A13}"/>
              </a:ext>
            </a:extLst>
          </p:cNvPr>
          <p:cNvGrpSpPr/>
          <p:nvPr/>
        </p:nvGrpSpPr>
        <p:grpSpPr>
          <a:xfrm>
            <a:off x="7356180" y="1583069"/>
            <a:ext cx="3640631" cy="1024352"/>
            <a:chOff x="7356180" y="1583069"/>
            <a:chExt cx="3640631" cy="1024352"/>
          </a:xfrm>
        </p:grpSpPr>
        <p:pic>
          <p:nvPicPr>
            <p:cNvPr id="3" name="Graphic 50" descr="Whale">
              <a:extLst>
                <a:ext uri="{FF2B5EF4-FFF2-40B4-BE49-F238E27FC236}">
                  <a16:creationId xmlns:a16="http://schemas.microsoft.com/office/drawing/2014/main" id="{919B8A4D-3205-A930-392E-07FE0D826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56180" y="1645017"/>
              <a:ext cx="961633" cy="961633"/>
            </a:xfrm>
            <a:prstGeom prst="rect">
              <a:avLst/>
            </a:prstGeom>
          </p:spPr>
        </p:pic>
        <p:pic>
          <p:nvPicPr>
            <p:cNvPr id="28" name="Graphic 51" descr="Cat">
              <a:extLst>
                <a:ext uri="{FF2B5EF4-FFF2-40B4-BE49-F238E27FC236}">
                  <a16:creationId xmlns:a16="http://schemas.microsoft.com/office/drawing/2014/main" id="{D1C9E41C-1270-3BAF-BF2D-B72BD7489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35178" y="1583069"/>
              <a:ext cx="961633" cy="961633"/>
            </a:xfrm>
            <a:prstGeom prst="rect">
              <a:avLst/>
            </a:prstGeom>
          </p:spPr>
        </p:pic>
        <p:pic>
          <p:nvPicPr>
            <p:cNvPr id="29" name="Graphic 54" descr="Panda">
              <a:extLst>
                <a:ext uri="{FF2B5EF4-FFF2-40B4-BE49-F238E27FC236}">
                  <a16:creationId xmlns:a16="http://schemas.microsoft.com/office/drawing/2014/main" id="{C48BAFAB-44D0-4494-C4BE-FC24EFF3B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65338" y="1645788"/>
              <a:ext cx="961633" cy="961633"/>
            </a:xfrm>
            <a:prstGeom prst="rect">
              <a:avLst/>
            </a:prstGeom>
          </p:spPr>
        </p:pic>
        <p:sp>
          <p:nvSpPr>
            <p:cNvPr id="19" name="pole tekstowe 5">
              <a:extLst>
                <a:ext uri="{FF2B5EF4-FFF2-40B4-BE49-F238E27FC236}">
                  <a16:creationId xmlns:a16="http://schemas.microsoft.com/office/drawing/2014/main" id="{4BE5DAB3-C1AB-8DFA-C683-A92C842F1185}"/>
                </a:ext>
              </a:extLst>
            </p:cNvPr>
            <p:cNvSpPr txBox="1"/>
            <p:nvPr/>
          </p:nvSpPr>
          <p:spPr>
            <a:xfrm>
              <a:off x="8231479" y="1866622"/>
              <a:ext cx="18036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/>
                <a:t>&gt;             &gt;</a:t>
              </a:r>
              <a:endParaRPr lang="en-US" sz="320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CB3018-6D7F-81B9-36B7-9E3784F0A85E}"/>
              </a:ext>
            </a:extLst>
          </p:cNvPr>
          <p:cNvGrpSpPr/>
          <p:nvPr/>
        </p:nvGrpSpPr>
        <p:grpSpPr>
          <a:xfrm>
            <a:off x="7224950" y="3036509"/>
            <a:ext cx="3816509" cy="1043692"/>
            <a:chOff x="7224950" y="3036509"/>
            <a:chExt cx="3816509" cy="1043692"/>
          </a:xfrm>
        </p:grpSpPr>
        <p:pic>
          <p:nvPicPr>
            <p:cNvPr id="33" name="Graphic 50" descr="Whale">
              <a:extLst>
                <a:ext uri="{FF2B5EF4-FFF2-40B4-BE49-F238E27FC236}">
                  <a16:creationId xmlns:a16="http://schemas.microsoft.com/office/drawing/2014/main" id="{ED38EBBA-FE2F-72D6-5E53-8AC0F073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10868" y="3066367"/>
              <a:ext cx="961633" cy="961633"/>
            </a:xfrm>
            <a:prstGeom prst="rect">
              <a:avLst/>
            </a:prstGeom>
          </p:spPr>
        </p:pic>
        <p:pic>
          <p:nvPicPr>
            <p:cNvPr id="34" name="Graphic 51" descr="Cat">
              <a:extLst>
                <a:ext uri="{FF2B5EF4-FFF2-40B4-BE49-F238E27FC236}">
                  <a16:creationId xmlns:a16="http://schemas.microsoft.com/office/drawing/2014/main" id="{8A7EABEF-A21F-1EA5-66F7-7F69447FB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24950" y="3036509"/>
              <a:ext cx="961633" cy="961633"/>
            </a:xfrm>
            <a:prstGeom prst="rect">
              <a:avLst/>
            </a:prstGeom>
          </p:spPr>
        </p:pic>
        <p:pic>
          <p:nvPicPr>
            <p:cNvPr id="35" name="Graphic 54" descr="Panda">
              <a:extLst>
                <a:ext uri="{FF2B5EF4-FFF2-40B4-BE49-F238E27FC236}">
                  <a16:creationId xmlns:a16="http://schemas.microsoft.com/office/drawing/2014/main" id="{553A1BBE-87BF-A615-9F9C-4A45F5D1E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79826" y="3118568"/>
              <a:ext cx="961633" cy="961633"/>
            </a:xfrm>
            <a:prstGeom prst="rect">
              <a:avLst/>
            </a:prstGeom>
          </p:spPr>
        </p:pic>
        <p:sp>
          <p:nvSpPr>
            <p:cNvPr id="23" name="pole tekstowe 5">
              <a:extLst>
                <a:ext uri="{FF2B5EF4-FFF2-40B4-BE49-F238E27FC236}">
                  <a16:creationId xmlns:a16="http://schemas.microsoft.com/office/drawing/2014/main" id="{0DD7ABDC-DD53-8607-02BA-3CD02FFDD422}"/>
                </a:ext>
              </a:extLst>
            </p:cNvPr>
            <p:cNvSpPr txBox="1"/>
            <p:nvPr/>
          </p:nvSpPr>
          <p:spPr>
            <a:xfrm>
              <a:off x="8231479" y="3229186"/>
              <a:ext cx="18036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/>
                <a:t>&gt;             &gt;</a:t>
              </a:r>
              <a:endParaRPr lang="en-US" sz="32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02CDEF-5ADB-2E18-5E50-BB1245C11E32}"/>
              </a:ext>
            </a:extLst>
          </p:cNvPr>
          <p:cNvGrpSpPr/>
          <p:nvPr/>
        </p:nvGrpSpPr>
        <p:grpSpPr>
          <a:xfrm>
            <a:off x="7307330" y="4295262"/>
            <a:ext cx="3628258" cy="1000824"/>
            <a:chOff x="7307330" y="4295262"/>
            <a:chExt cx="3628258" cy="1000824"/>
          </a:xfrm>
        </p:grpSpPr>
        <p:pic>
          <p:nvPicPr>
            <p:cNvPr id="30" name="Graphic 50" descr="Whale">
              <a:extLst>
                <a:ext uri="{FF2B5EF4-FFF2-40B4-BE49-F238E27FC236}">
                  <a16:creationId xmlns:a16="http://schemas.microsoft.com/office/drawing/2014/main" id="{289B5048-01B3-D51D-052E-1DA02DC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52174" y="4328043"/>
              <a:ext cx="961633" cy="961633"/>
            </a:xfrm>
            <a:prstGeom prst="rect">
              <a:avLst/>
            </a:prstGeom>
          </p:spPr>
        </p:pic>
        <p:pic>
          <p:nvPicPr>
            <p:cNvPr id="31" name="Graphic 51" descr="Cat">
              <a:extLst>
                <a:ext uri="{FF2B5EF4-FFF2-40B4-BE49-F238E27FC236}">
                  <a16:creationId xmlns:a16="http://schemas.microsoft.com/office/drawing/2014/main" id="{AB737B4C-0F22-ED51-798C-5ADE9CE4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73955" y="4295262"/>
              <a:ext cx="961633" cy="961633"/>
            </a:xfrm>
            <a:prstGeom prst="rect">
              <a:avLst/>
            </a:prstGeom>
          </p:spPr>
        </p:pic>
        <p:pic>
          <p:nvPicPr>
            <p:cNvPr id="32" name="Graphic 54" descr="Panda">
              <a:extLst>
                <a:ext uri="{FF2B5EF4-FFF2-40B4-BE49-F238E27FC236}">
                  <a16:creationId xmlns:a16="http://schemas.microsoft.com/office/drawing/2014/main" id="{0577F047-4930-30F0-AFE1-8D86C6E8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07330" y="4334453"/>
              <a:ext cx="961633" cy="961633"/>
            </a:xfrm>
            <a:prstGeom prst="rect">
              <a:avLst/>
            </a:prstGeom>
          </p:spPr>
        </p:pic>
        <p:sp>
          <p:nvSpPr>
            <p:cNvPr id="27" name="pole tekstowe 5">
              <a:extLst>
                <a:ext uri="{FF2B5EF4-FFF2-40B4-BE49-F238E27FC236}">
                  <a16:creationId xmlns:a16="http://schemas.microsoft.com/office/drawing/2014/main" id="{1A237815-C47D-6FD5-46F6-EAB8D141CCC6}"/>
                </a:ext>
              </a:extLst>
            </p:cNvPr>
            <p:cNvSpPr txBox="1"/>
            <p:nvPr/>
          </p:nvSpPr>
          <p:spPr>
            <a:xfrm>
              <a:off x="8231479" y="4426354"/>
              <a:ext cx="18036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/>
                <a:t>&gt;             &gt;</a:t>
              </a:r>
              <a:endParaRPr lang="en-US" sz="32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F02EB5-0B2F-C7D8-02C4-87E4B3CB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001"/>
            <a:ext cx="10515600" cy="966857"/>
          </a:xfrm>
        </p:spPr>
        <p:txBody>
          <a:bodyPr/>
          <a:lstStyle/>
          <a:p>
            <a:pPr algn="ctr"/>
            <a:r>
              <a:rPr lang="pl-PL" err="1"/>
              <a:t>Isomorphic</a:t>
            </a:r>
            <a:r>
              <a:rPr lang="pl-PL"/>
              <a:t> </a:t>
            </a:r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58652328-3E69-E27F-2AAF-8EF418C4B24E}"/>
              </a:ext>
            </a:extLst>
          </p:cNvPr>
          <p:cNvSpPr txBox="1"/>
          <p:nvPr/>
        </p:nvSpPr>
        <p:spPr>
          <a:xfrm>
            <a:off x="2225639" y="204484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5" name="Graphic 50" descr="Whale">
            <a:extLst>
              <a:ext uri="{FF2B5EF4-FFF2-40B4-BE49-F238E27FC236}">
                <a16:creationId xmlns:a16="http://schemas.microsoft.com/office/drawing/2014/main" id="{B7E8CF85-AD04-62D0-18E0-5338552D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730" y="1889193"/>
            <a:ext cx="961633" cy="961633"/>
          </a:xfrm>
          <a:prstGeom prst="rect">
            <a:avLst/>
          </a:prstGeom>
        </p:spPr>
      </p:pic>
      <p:pic>
        <p:nvPicPr>
          <p:cNvPr id="6" name="Graphic 51" descr="Cat">
            <a:extLst>
              <a:ext uri="{FF2B5EF4-FFF2-40B4-BE49-F238E27FC236}">
                <a16:creationId xmlns:a16="http://schemas.microsoft.com/office/drawing/2014/main" id="{082BFB7C-6E23-75A3-E1D9-D00916A0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11" y="1856412"/>
            <a:ext cx="961633" cy="961633"/>
          </a:xfrm>
          <a:prstGeom prst="rect">
            <a:avLst/>
          </a:prstGeom>
        </p:spPr>
      </p:pic>
      <p:pic>
        <p:nvPicPr>
          <p:cNvPr id="7" name="Graphic 54" descr="Panda">
            <a:extLst>
              <a:ext uri="{FF2B5EF4-FFF2-40B4-BE49-F238E27FC236}">
                <a16:creationId xmlns:a16="http://schemas.microsoft.com/office/drawing/2014/main" id="{B2419499-FF5A-193C-4CB6-28830CE33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9886" y="1895603"/>
            <a:ext cx="961633" cy="961633"/>
          </a:xfrm>
          <a:prstGeom prst="rect">
            <a:avLst/>
          </a:prstGeom>
        </p:spPr>
      </p:pic>
      <p:sp>
        <p:nvSpPr>
          <p:cNvPr id="8" name="pole tekstowe 5">
            <a:extLst>
              <a:ext uri="{FF2B5EF4-FFF2-40B4-BE49-F238E27FC236}">
                <a16:creationId xmlns:a16="http://schemas.microsoft.com/office/drawing/2014/main" id="{6E8C70B3-7CD4-CE1F-7F00-73A9B57C8839}"/>
              </a:ext>
            </a:extLst>
          </p:cNvPr>
          <p:cNvSpPr txBox="1"/>
          <p:nvPr/>
        </p:nvSpPr>
        <p:spPr>
          <a:xfrm>
            <a:off x="2225639" y="3296813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05D9EE68-62AA-5272-22D7-92ADB7C4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13" y="3170331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0FCBE471-5C67-A29E-225F-8A8CC1B1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11" y="3108383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CD01A368-627F-9093-E797-6AA46889A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6671" y="3171102"/>
            <a:ext cx="961633" cy="961633"/>
          </a:xfrm>
          <a:prstGeom prst="rect">
            <a:avLst/>
          </a:prstGeom>
        </p:spPr>
      </p:pic>
      <p:sp>
        <p:nvSpPr>
          <p:cNvPr id="12" name="pole tekstowe 5">
            <a:extLst>
              <a:ext uri="{FF2B5EF4-FFF2-40B4-BE49-F238E27FC236}">
                <a16:creationId xmlns:a16="http://schemas.microsoft.com/office/drawing/2014/main" id="{D1FD1B9A-4CB6-D885-7953-6A6F9C0518E4}"/>
              </a:ext>
            </a:extLst>
          </p:cNvPr>
          <p:cNvSpPr txBox="1"/>
          <p:nvPr/>
        </p:nvSpPr>
        <p:spPr>
          <a:xfrm>
            <a:off x="2199146" y="4534648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13" name="Graphic 50" descr="Whale">
            <a:extLst>
              <a:ext uri="{FF2B5EF4-FFF2-40B4-BE49-F238E27FC236}">
                <a16:creationId xmlns:a16="http://schemas.microsoft.com/office/drawing/2014/main" id="{D99A45BA-953B-0DCF-E90C-501019BF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13" y="4385408"/>
            <a:ext cx="961633" cy="961633"/>
          </a:xfrm>
          <a:prstGeom prst="rect">
            <a:avLst/>
          </a:prstGeom>
        </p:spPr>
      </p:pic>
      <p:pic>
        <p:nvPicPr>
          <p:cNvPr id="14" name="Graphic 51" descr="Cat">
            <a:extLst>
              <a:ext uri="{FF2B5EF4-FFF2-40B4-BE49-F238E27FC236}">
                <a16:creationId xmlns:a16="http://schemas.microsoft.com/office/drawing/2014/main" id="{B4A8F38E-8342-7EE9-FFBD-32F3D92A9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8237" y="4283501"/>
            <a:ext cx="961633" cy="961633"/>
          </a:xfrm>
          <a:prstGeom prst="rect">
            <a:avLst/>
          </a:prstGeom>
        </p:spPr>
      </p:pic>
      <p:pic>
        <p:nvPicPr>
          <p:cNvPr id="15" name="Graphic 54" descr="Panda">
            <a:extLst>
              <a:ext uri="{FF2B5EF4-FFF2-40B4-BE49-F238E27FC236}">
                <a16:creationId xmlns:a16="http://schemas.microsoft.com/office/drawing/2014/main" id="{2829EFC6-8763-A5A2-36DC-8BA86B7E7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574" y="4379372"/>
            <a:ext cx="961633" cy="961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CC031D-3BE1-D9AA-2240-2CDB71D6F909}"/>
              </a:ext>
            </a:extLst>
          </p:cNvPr>
          <p:cNvSpPr txBox="1"/>
          <p:nvPr/>
        </p:nvSpPr>
        <p:spPr>
          <a:xfrm>
            <a:off x="4787917" y="5496839"/>
            <a:ext cx="26161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candidates</a:t>
            </a:r>
            <a:r>
              <a:rPr lang="pl-PL"/>
              <a:t> </a:t>
            </a:r>
          </a:p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voters</a:t>
            </a:r>
            <a:endParaRPr lang="pl-PL"/>
          </a:p>
          <a:p>
            <a:pPr marL="342900" indent="-342900">
              <a:buAutoNum type="arabicPeriod"/>
            </a:pPr>
            <a:r>
              <a:rPr lang="pl-PL" err="1"/>
              <a:t>Count</a:t>
            </a:r>
            <a:r>
              <a:rPr lang="pl-PL"/>
              <a:t> the </a:t>
            </a:r>
            <a:r>
              <a:rPr lang="pl-PL" err="1"/>
              <a:t>swaps</a:t>
            </a:r>
            <a:r>
              <a:rPr lang="pl-PL"/>
              <a:t> </a:t>
            </a:r>
            <a:endParaRPr lang="en-US"/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889253F3-010B-7C66-393F-07C8C8E5F46C}"/>
              </a:ext>
            </a:extLst>
          </p:cNvPr>
          <p:cNvSpPr txBox="1"/>
          <p:nvPr/>
        </p:nvSpPr>
        <p:spPr>
          <a:xfrm>
            <a:off x="24903" y="6590134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>
                <a:solidFill>
                  <a:schemeClr val="tx1"/>
                </a:solidFill>
              </a:rPr>
              <a:t>P. Faliszewski, P. Skowron, A. </a:t>
            </a:r>
            <a:r>
              <a:rPr lang="pl-PL" sz="1200" err="1">
                <a:solidFill>
                  <a:schemeClr val="tx1"/>
                </a:solidFill>
              </a:rPr>
              <a:t>Slinko</a:t>
            </a:r>
            <a:r>
              <a:rPr lang="pl-PL" sz="1200">
                <a:solidFill>
                  <a:schemeClr val="tx1"/>
                </a:solidFill>
              </a:rPr>
              <a:t>, S. </a:t>
            </a:r>
            <a:r>
              <a:rPr lang="pl-PL" sz="1200" err="1">
                <a:solidFill>
                  <a:schemeClr val="tx1"/>
                </a:solidFill>
              </a:rPr>
              <a:t>Szufa</a:t>
            </a:r>
            <a:r>
              <a:rPr lang="pl-PL" sz="1200">
                <a:solidFill>
                  <a:schemeClr val="tx1"/>
                </a:solidFill>
              </a:rPr>
              <a:t>, N. </a:t>
            </a:r>
            <a:r>
              <a:rPr lang="pl-PL" sz="1200" err="1">
                <a:solidFill>
                  <a:schemeClr val="tx1"/>
                </a:solidFill>
              </a:rPr>
              <a:t>Talmon</a:t>
            </a:r>
            <a:r>
              <a:rPr lang="pl-PL" sz="1200">
                <a:solidFill>
                  <a:schemeClr val="tx1"/>
                </a:solidFill>
              </a:rPr>
              <a:t>: How </a:t>
            </a:r>
            <a:r>
              <a:rPr lang="pl-PL" sz="1200" err="1">
                <a:solidFill>
                  <a:schemeClr val="tx1"/>
                </a:solidFill>
              </a:rPr>
              <a:t>Similar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Are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Two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Elections</a:t>
            </a:r>
            <a:r>
              <a:rPr lang="pl-PL" sz="1200">
                <a:solidFill>
                  <a:schemeClr val="tx1"/>
                </a:solidFill>
              </a:rPr>
              <a:t>? AAAI 2019</a:t>
            </a:r>
          </a:p>
        </p:txBody>
      </p:sp>
    </p:spTree>
    <p:extLst>
      <p:ext uri="{BB962C8B-B14F-4D97-AF65-F5344CB8AC3E}">
        <p14:creationId xmlns:p14="http://schemas.microsoft.com/office/powerpoint/2010/main" val="3721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0.00718 L 0.00442 -0.3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00091 0.180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8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0352 0.213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F41F2BC6-3A62-0777-55E6-92D808969A13}"/>
              </a:ext>
            </a:extLst>
          </p:cNvPr>
          <p:cNvGrpSpPr/>
          <p:nvPr/>
        </p:nvGrpSpPr>
        <p:grpSpPr>
          <a:xfrm>
            <a:off x="7308000" y="3049200"/>
            <a:ext cx="3640631" cy="1024352"/>
            <a:chOff x="7356180" y="1583069"/>
            <a:chExt cx="3640631" cy="1024352"/>
          </a:xfrm>
        </p:grpSpPr>
        <p:pic>
          <p:nvPicPr>
            <p:cNvPr id="3" name="Graphic 50" descr="Whale">
              <a:extLst>
                <a:ext uri="{FF2B5EF4-FFF2-40B4-BE49-F238E27FC236}">
                  <a16:creationId xmlns:a16="http://schemas.microsoft.com/office/drawing/2014/main" id="{919B8A4D-3205-A930-392E-07FE0D826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56180" y="1645017"/>
              <a:ext cx="961633" cy="961633"/>
            </a:xfrm>
            <a:prstGeom prst="rect">
              <a:avLst/>
            </a:prstGeom>
          </p:spPr>
        </p:pic>
        <p:pic>
          <p:nvPicPr>
            <p:cNvPr id="28" name="Graphic 51" descr="Cat">
              <a:extLst>
                <a:ext uri="{FF2B5EF4-FFF2-40B4-BE49-F238E27FC236}">
                  <a16:creationId xmlns:a16="http://schemas.microsoft.com/office/drawing/2014/main" id="{D1C9E41C-1270-3BAF-BF2D-B72BD7489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35178" y="1583069"/>
              <a:ext cx="961633" cy="961633"/>
            </a:xfrm>
            <a:prstGeom prst="rect">
              <a:avLst/>
            </a:prstGeom>
          </p:spPr>
        </p:pic>
        <p:pic>
          <p:nvPicPr>
            <p:cNvPr id="29" name="Graphic 54" descr="Panda">
              <a:extLst>
                <a:ext uri="{FF2B5EF4-FFF2-40B4-BE49-F238E27FC236}">
                  <a16:creationId xmlns:a16="http://schemas.microsoft.com/office/drawing/2014/main" id="{C48BAFAB-44D0-4494-C4BE-FC24EFF3B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65338" y="1645788"/>
              <a:ext cx="961633" cy="961633"/>
            </a:xfrm>
            <a:prstGeom prst="rect">
              <a:avLst/>
            </a:prstGeom>
          </p:spPr>
        </p:pic>
        <p:sp>
          <p:nvSpPr>
            <p:cNvPr id="19" name="pole tekstowe 5">
              <a:extLst>
                <a:ext uri="{FF2B5EF4-FFF2-40B4-BE49-F238E27FC236}">
                  <a16:creationId xmlns:a16="http://schemas.microsoft.com/office/drawing/2014/main" id="{4BE5DAB3-C1AB-8DFA-C683-A92C842F1185}"/>
                </a:ext>
              </a:extLst>
            </p:cNvPr>
            <p:cNvSpPr txBox="1"/>
            <p:nvPr/>
          </p:nvSpPr>
          <p:spPr>
            <a:xfrm>
              <a:off x="8231479" y="1866622"/>
              <a:ext cx="18036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/>
                <a:t>&gt;             &gt;</a:t>
              </a:r>
              <a:endParaRPr lang="en-US" sz="3200"/>
            </a:p>
          </p:txBody>
        </p:sp>
      </p:grpSp>
      <p:pic>
        <p:nvPicPr>
          <p:cNvPr id="35" name="Graphic 54" descr="Panda">
            <a:extLst>
              <a:ext uri="{FF2B5EF4-FFF2-40B4-BE49-F238E27FC236}">
                <a16:creationId xmlns:a16="http://schemas.microsoft.com/office/drawing/2014/main" id="{553A1BBE-87BF-A615-9F9C-4A45F5D1E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8056" y="4358859"/>
            <a:ext cx="961633" cy="961633"/>
          </a:xfrm>
          <a:prstGeom prst="rect">
            <a:avLst/>
          </a:prstGeom>
        </p:spPr>
      </p:pic>
      <p:sp>
        <p:nvSpPr>
          <p:cNvPr id="23" name="pole tekstowe 5">
            <a:extLst>
              <a:ext uri="{FF2B5EF4-FFF2-40B4-BE49-F238E27FC236}">
                <a16:creationId xmlns:a16="http://schemas.microsoft.com/office/drawing/2014/main" id="{0DD7ABDC-DD53-8607-02BA-3CD02FFDD422}"/>
              </a:ext>
            </a:extLst>
          </p:cNvPr>
          <p:cNvSpPr txBox="1"/>
          <p:nvPr/>
        </p:nvSpPr>
        <p:spPr>
          <a:xfrm>
            <a:off x="8219709" y="4469477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02CDEF-5ADB-2E18-5E50-BB1245C11E32}"/>
              </a:ext>
            </a:extLst>
          </p:cNvPr>
          <p:cNvGrpSpPr/>
          <p:nvPr/>
        </p:nvGrpSpPr>
        <p:grpSpPr>
          <a:xfrm>
            <a:off x="7358400" y="1598400"/>
            <a:ext cx="3628258" cy="1000824"/>
            <a:chOff x="7307330" y="4295262"/>
            <a:chExt cx="3628258" cy="1000824"/>
          </a:xfrm>
        </p:grpSpPr>
        <p:pic>
          <p:nvPicPr>
            <p:cNvPr id="30" name="Graphic 50" descr="Whale">
              <a:extLst>
                <a:ext uri="{FF2B5EF4-FFF2-40B4-BE49-F238E27FC236}">
                  <a16:creationId xmlns:a16="http://schemas.microsoft.com/office/drawing/2014/main" id="{289B5048-01B3-D51D-052E-1DA02DC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52174" y="4328043"/>
              <a:ext cx="961633" cy="961633"/>
            </a:xfrm>
            <a:prstGeom prst="rect">
              <a:avLst/>
            </a:prstGeom>
          </p:spPr>
        </p:pic>
        <p:pic>
          <p:nvPicPr>
            <p:cNvPr id="31" name="Graphic 51" descr="Cat">
              <a:extLst>
                <a:ext uri="{FF2B5EF4-FFF2-40B4-BE49-F238E27FC236}">
                  <a16:creationId xmlns:a16="http://schemas.microsoft.com/office/drawing/2014/main" id="{AB737B4C-0F22-ED51-798C-5ADE9CE4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73955" y="4295262"/>
              <a:ext cx="961633" cy="961633"/>
            </a:xfrm>
            <a:prstGeom prst="rect">
              <a:avLst/>
            </a:prstGeom>
          </p:spPr>
        </p:pic>
        <p:pic>
          <p:nvPicPr>
            <p:cNvPr id="32" name="Graphic 54" descr="Panda">
              <a:extLst>
                <a:ext uri="{FF2B5EF4-FFF2-40B4-BE49-F238E27FC236}">
                  <a16:creationId xmlns:a16="http://schemas.microsoft.com/office/drawing/2014/main" id="{0577F047-4930-30F0-AFE1-8D86C6E8D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07330" y="4334453"/>
              <a:ext cx="961633" cy="961633"/>
            </a:xfrm>
            <a:prstGeom prst="rect">
              <a:avLst/>
            </a:prstGeom>
          </p:spPr>
        </p:pic>
        <p:sp>
          <p:nvSpPr>
            <p:cNvPr id="27" name="pole tekstowe 5">
              <a:extLst>
                <a:ext uri="{FF2B5EF4-FFF2-40B4-BE49-F238E27FC236}">
                  <a16:creationId xmlns:a16="http://schemas.microsoft.com/office/drawing/2014/main" id="{1A237815-C47D-6FD5-46F6-EAB8D141CCC6}"/>
                </a:ext>
              </a:extLst>
            </p:cNvPr>
            <p:cNvSpPr txBox="1"/>
            <p:nvPr/>
          </p:nvSpPr>
          <p:spPr>
            <a:xfrm>
              <a:off x="8231479" y="4426354"/>
              <a:ext cx="18036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200"/>
                <a:t>&gt;             &gt;</a:t>
              </a:r>
              <a:endParaRPr lang="en-US" sz="32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F02EB5-0B2F-C7D8-02C4-87E4B3CB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001"/>
            <a:ext cx="10515600" cy="966857"/>
          </a:xfrm>
        </p:spPr>
        <p:txBody>
          <a:bodyPr/>
          <a:lstStyle/>
          <a:p>
            <a:pPr algn="ctr"/>
            <a:r>
              <a:rPr lang="pl-PL" err="1"/>
              <a:t>Isomorphic</a:t>
            </a:r>
            <a:r>
              <a:rPr lang="pl-PL"/>
              <a:t> </a:t>
            </a:r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58652328-3E69-E27F-2AAF-8EF418C4B24E}"/>
              </a:ext>
            </a:extLst>
          </p:cNvPr>
          <p:cNvSpPr txBox="1"/>
          <p:nvPr/>
        </p:nvSpPr>
        <p:spPr>
          <a:xfrm>
            <a:off x="2225639" y="204484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5" name="Graphic 50" descr="Whale">
            <a:extLst>
              <a:ext uri="{FF2B5EF4-FFF2-40B4-BE49-F238E27FC236}">
                <a16:creationId xmlns:a16="http://schemas.microsoft.com/office/drawing/2014/main" id="{B7E8CF85-AD04-62D0-18E0-5338552D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4730" y="1889193"/>
            <a:ext cx="961633" cy="961633"/>
          </a:xfrm>
          <a:prstGeom prst="rect">
            <a:avLst/>
          </a:prstGeom>
        </p:spPr>
      </p:pic>
      <p:pic>
        <p:nvPicPr>
          <p:cNvPr id="6" name="Graphic 51" descr="Cat">
            <a:extLst>
              <a:ext uri="{FF2B5EF4-FFF2-40B4-BE49-F238E27FC236}">
                <a16:creationId xmlns:a16="http://schemas.microsoft.com/office/drawing/2014/main" id="{082BFB7C-6E23-75A3-E1D9-D00916A0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11" y="1856412"/>
            <a:ext cx="961633" cy="961633"/>
          </a:xfrm>
          <a:prstGeom prst="rect">
            <a:avLst/>
          </a:prstGeom>
        </p:spPr>
      </p:pic>
      <p:pic>
        <p:nvPicPr>
          <p:cNvPr id="7" name="Graphic 54" descr="Panda">
            <a:extLst>
              <a:ext uri="{FF2B5EF4-FFF2-40B4-BE49-F238E27FC236}">
                <a16:creationId xmlns:a16="http://schemas.microsoft.com/office/drawing/2014/main" id="{B2419499-FF5A-193C-4CB6-28830CE33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9886" y="1895603"/>
            <a:ext cx="961633" cy="961633"/>
          </a:xfrm>
          <a:prstGeom prst="rect">
            <a:avLst/>
          </a:prstGeom>
        </p:spPr>
      </p:pic>
      <p:sp>
        <p:nvSpPr>
          <p:cNvPr id="8" name="pole tekstowe 5">
            <a:extLst>
              <a:ext uri="{FF2B5EF4-FFF2-40B4-BE49-F238E27FC236}">
                <a16:creationId xmlns:a16="http://schemas.microsoft.com/office/drawing/2014/main" id="{6E8C70B3-7CD4-CE1F-7F00-73A9B57C8839}"/>
              </a:ext>
            </a:extLst>
          </p:cNvPr>
          <p:cNvSpPr txBox="1"/>
          <p:nvPr/>
        </p:nvSpPr>
        <p:spPr>
          <a:xfrm>
            <a:off x="2225639" y="3296813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05D9EE68-62AA-5272-22D7-92ADB7C4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13" y="3170331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0FCBE471-5C67-A29E-225F-8A8CC1B1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16511" y="3108383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CD01A368-627F-9093-E797-6AA46889A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6671" y="3171102"/>
            <a:ext cx="961633" cy="961633"/>
          </a:xfrm>
          <a:prstGeom prst="rect">
            <a:avLst/>
          </a:prstGeom>
        </p:spPr>
      </p:pic>
      <p:sp>
        <p:nvSpPr>
          <p:cNvPr id="12" name="pole tekstowe 5">
            <a:extLst>
              <a:ext uri="{FF2B5EF4-FFF2-40B4-BE49-F238E27FC236}">
                <a16:creationId xmlns:a16="http://schemas.microsoft.com/office/drawing/2014/main" id="{D1FD1B9A-4CB6-D885-7953-6A6F9C0518E4}"/>
              </a:ext>
            </a:extLst>
          </p:cNvPr>
          <p:cNvSpPr txBox="1"/>
          <p:nvPr/>
        </p:nvSpPr>
        <p:spPr>
          <a:xfrm>
            <a:off x="2199146" y="4534648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13" name="Graphic 50" descr="Whale">
            <a:extLst>
              <a:ext uri="{FF2B5EF4-FFF2-40B4-BE49-F238E27FC236}">
                <a16:creationId xmlns:a16="http://schemas.microsoft.com/office/drawing/2014/main" id="{D99A45BA-953B-0DCF-E90C-501019BF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513" y="4385408"/>
            <a:ext cx="961633" cy="961633"/>
          </a:xfrm>
          <a:prstGeom prst="rect">
            <a:avLst/>
          </a:prstGeom>
        </p:spPr>
      </p:pic>
      <p:pic>
        <p:nvPicPr>
          <p:cNvPr id="14" name="Graphic 51" descr="Cat">
            <a:extLst>
              <a:ext uri="{FF2B5EF4-FFF2-40B4-BE49-F238E27FC236}">
                <a16:creationId xmlns:a16="http://schemas.microsoft.com/office/drawing/2014/main" id="{B4A8F38E-8342-7EE9-FFBD-32F3D92A9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8237" y="4283501"/>
            <a:ext cx="961633" cy="961633"/>
          </a:xfrm>
          <a:prstGeom prst="rect">
            <a:avLst/>
          </a:prstGeom>
        </p:spPr>
      </p:pic>
      <p:pic>
        <p:nvPicPr>
          <p:cNvPr id="15" name="Graphic 54" descr="Panda">
            <a:extLst>
              <a:ext uri="{FF2B5EF4-FFF2-40B4-BE49-F238E27FC236}">
                <a16:creationId xmlns:a16="http://schemas.microsoft.com/office/drawing/2014/main" id="{2829EFC6-8763-A5A2-36DC-8BA86B7E7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9574" y="4379372"/>
            <a:ext cx="961633" cy="961633"/>
          </a:xfrm>
          <a:prstGeom prst="rect">
            <a:avLst/>
          </a:prstGeom>
        </p:spPr>
      </p:pic>
      <p:pic>
        <p:nvPicPr>
          <p:cNvPr id="33" name="Graphic 50" descr="Whale">
            <a:extLst>
              <a:ext uri="{FF2B5EF4-FFF2-40B4-BE49-F238E27FC236}">
                <a16:creationId xmlns:a16="http://schemas.microsoft.com/office/drawing/2014/main" id="{ED38EBBA-FE2F-72D6-5E53-8AC0F073E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9098" y="4306658"/>
            <a:ext cx="961633" cy="961633"/>
          </a:xfrm>
          <a:prstGeom prst="rect">
            <a:avLst/>
          </a:prstGeom>
        </p:spPr>
      </p:pic>
      <p:pic>
        <p:nvPicPr>
          <p:cNvPr id="34" name="Graphic 51" descr="Cat">
            <a:extLst>
              <a:ext uri="{FF2B5EF4-FFF2-40B4-BE49-F238E27FC236}">
                <a16:creationId xmlns:a16="http://schemas.microsoft.com/office/drawing/2014/main" id="{8A7EABEF-A21F-1EA5-66F7-7F69447FB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3180" y="4276800"/>
            <a:ext cx="961633" cy="9616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594013-371D-57A0-372E-AD26C0DF4CF2}"/>
              </a:ext>
            </a:extLst>
          </p:cNvPr>
          <p:cNvSpPr txBox="1"/>
          <p:nvPr/>
        </p:nvSpPr>
        <p:spPr>
          <a:xfrm>
            <a:off x="4787917" y="5496839"/>
            <a:ext cx="26161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candidates</a:t>
            </a:r>
            <a:r>
              <a:rPr lang="pl-PL"/>
              <a:t> </a:t>
            </a:r>
          </a:p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voters</a:t>
            </a:r>
            <a:endParaRPr lang="pl-PL"/>
          </a:p>
          <a:p>
            <a:pPr marL="342900" indent="-342900">
              <a:buAutoNum type="arabicPeriod"/>
            </a:pPr>
            <a:r>
              <a:rPr lang="pl-PL" err="1"/>
              <a:t>Count</a:t>
            </a:r>
            <a:r>
              <a:rPr lang="pl-PL"/>
              <a:t> the </a:t>
            </a:r>
            <a:r>
              <a:rPr lang="pl-PL" err="1"/>
              <a:t>swaps</a:t>
            </a:r>
            <a:r>
              <a:rPr lang="pl-PL"/>
              <a:t> </a:t>
            </a:r>
            <a:endParaRPr lang="en-US"/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915C2BAB-DD2E-5ED8-3E40-D2A0824D9643}"/>
              </a:ext>
            </a:extLst>
          </p:cNvPr>
          <p:cNvSpPr txBox="1"/>
          <p:nvPr/>
        </p:nvSpPr>
        <p:spPr>
          <a:xfrm>
            <a:off x="24903" y="6590134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>
                <a:solidFill>
                  <a:schemeClr val="tx1"/>
                </a:solidFill>
              </a:rPr>
              <a:t>P. Faliszewski, P. Skowron, A. </a:t>
            </a:r>
            <a:r>
              <a:rPr lang="pl-PL" sz="1200" err="1">
                <a:solidFill>
                  <a:schemeClr val="tx1"/>
                </a:solidFill>
              </a:rPr>
              <a:t>Slinko</a:t>
            </a:r>
            <a:r>
              <a:rPr lang="pl-PL" sz="1200">
                <a:solidFill>
                  <a:schemeClr val="tx1"/>
                </a:solidFill>
              </a:rPr>
              <a:t>, S. </a:t>
            </a:r>
            <a:r>
              <a:rPr lang="pl-PL" sz="1200" err="1">
                <a:solidFill>
                  <a:schemeClr val="tx1"/>
                </a:solidFill>
              </a:rPr>
              <a:t>Szufa</a:t>
            </a:r>
            <a:r>
              <a:rPr lang="pl-PL" sz="1200">
                <a:solidFill>
                  <a:schemeClr val="tx1"/>
                </a:solidFill>
              </a:rPr>
              <a:t>, N. </a:t>
            </a:r>
            <a:r>
              <a:rPr lang="pl-PL" sz="1200" err="1">
                <a:solidFill>
                  <a:schemeClr val="tx1"/>
                </a:solidFill>
              </a:rPr>
              <a:t>Talmon</a:t>
            </a:r>
            <a:r>
              <a:rPr lang="pl-PL" sz="1200">
                <a:solidFill>
                  <a:schemeClr val="tx1"/>
                </a:solidFill>
              </a:rPr>
              <a:t>: How </a:t>
            </a:r>
            <a:r>
              <a:rPr lang="pl-PL" sz="1200" err="1">
                <a:solidFill>
                  <a:schemeClr val="tx1"/>
                </a:solidFill>
              </a:rPr>
              <a:t>Similar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Are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Two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Elections</a:t>
            </a:r>
            <a:r>
              <a:rPr lang="pl-PL" sz="1200">
                <a:solidFill>
                  <a:schemeClr val="tx1"/>
                </a:solidFill>
              </a:rPr>
              <a:t>? AAAI 2019</a:t>
            </a:r>
          </a:p>
        </p:txBody>
      </p:sp>
    </p:spTree>
    <p:extLst>
      <p:ext uri="{BB962C8B-B14F-4D97-AF65-F5344CB8AC3E}">
        <p14:creationId xmlns:p14="http://schemas.microsoft.com/office/powerpoint/2010/main" val="17089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03073 -0.07778 C -0.03711 -0.09537 -0.04674 -0.10463 -0.05677 -0.10463 C -0.06823 -0.10463 -0.07734 -0.09537 -0.08372 -0.07778 L -0.11432 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-5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03008 0.09143 C 0.03633 0.11204 0.0457 0.12338 0.0556 0.12338 C 0.06693 0.12338 0.07591 0.11204 0.08216 0.09143 L 0.11237 1.85185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dcinek koła 21">
            <a:extLst>
              <a:ext uri="{FF2B5EF4-FFF2-40B4-BE49-F238E27FC236}">
                <a16:creationId xmlns:a16="http://schemas.microsoft.com/office/drawing/2014/main" id="{BE97769E-AE63-DFE4-D140-F08711BE79D6}"/>
              </a:ext>
            </a:extLst>
          </p:cNvPr>
          <p:cNvSpPr/>
          <p:nvPr/>
        </p:nvSpPr>
        <p:spPr>
          <a:xfrm flipH="1">
            <a:off x="-424560" y="1311134"/>
            <a:ext cx="4615559" cy="4139429"/>
          </a:xfrm>
          <a:prstGeom prst="chord">
            <a:avLst>
              <a:gd name="adj1" fmla="val 1974437"/>
              <a:gd name="adj2" fmla="val 1963102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A6951BD6-C8C6-8031-CE3E-F98834A6ED39}"/>
              </a:ext>
            </a:extLst>
          </p:cNvPr>
          <p:cNvSpPr txBox="1">
            <a:spLocks/>
          </p:cNvSpPr>
          <p:nvPr/>
        </p:nvSpPr>
        <p:spPr>
          <a:xfrm>
            <a:off x="833976" y="1747676"/>
            <a:ext cx="1947932" cy="47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err="1"/>
              <a:t>An</a:t>
            </a:r>
            <a:r>
              <a:rPr lang="pl-PL" sz="2800"/>
              <a:t> </a:t>
            </a:r>
            <a:r>
              <a:rPr lang="pl-PL" sz="2800" err="1"/>
              <a:t>Election</a:t>
            </a:r>
            <a:endParaRPr lang="pl-PL" sz="280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F3FEDF3-D48B-1F11-64FE-9AE04CE2BA77}"/>
              </a:ext>
            </a:extLst>
          </p:cNvPr>
          <p:cNvSpPr txBox="1"/>
          <p:nvPr/>
        </p:nvSpPr>
        <p:spPr>
          <a:xfrm>
            <a:off x="425275" y="2424929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    &gt;              &gt;</a:t>
            </a:r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F66CCFE-1CE1-C9BA-53BC-D32446C1547F}"/>
              </a:ext>
            </a:extLst>
          </p:cNvPr>
          <p:cNvSpPr txBox="1"/>
          <p:nvPr/>
        </p:nvSpPr>
        <p:spPr>
          <a:xfrm>
            <a:off x="425275" y="2981905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    &gt;    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7646BB9-816D-12A4-0CE6-904E007C45EB}"/>
              </a:ext>
            </a:extLst>
          </p:cNvPr>
          <p:cNvSpPr txBox="1"/>
          <p:nvPr/>
        </p:nvSpPr>
        <p:spPr>
          <a:xfrm>
            <a:off x="425275" y="3649899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    &gt;              &gt;</a:t>
            </a:r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D002B8C-F738-DBC8-7E48-4EF462D13FE5}"/>
              </a:ext>
            </a:extLst>
          </p:cNvPr>
          <p:cNvSpPr txBox="1"/>
          <p:nvPr/>
        </p:nvSpPr>
        <p:spPr>
          <a:xfrm>
            <a:off x="465173" y="4318214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    &gt;              &gt;</a:t>
            </a:r>
            <a:endParaRPr lang="en-US"/>
          </a:p>
        </p:txBody>
      </p:sp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FDED1A66-41B6-2E3D-01F4-77A116E98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9031" y="2371470"/>
            <a:ext cx="476250" cy="476250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EA15DA2A-9467-F8D3-AD88-2BB09AE63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6740" y="2363078"/>
            <a:ext cx="476250" cy="476250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CB955B7F-22E0-3010-C770-0971B886E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854" y="2412245"/>
            <a:ext cx="476250" cy="476250"/>
          </a:xfrm>
          <a:prstGeom prst="rect">
            <a:avLst/>
          </a:prstGeom>
        </p:spPr>
      </p:pic>
      <p:pic>
        <p:nvPicPr>
          <p:cNvPr id="12" name="Graphic 50" descr="Whale">
            <a:extLst>
              <a:ext uri="{FF2B5EF4-FFF2-40B4-BE49-F238E27FC236}">
                <a16:creationId xmlns:a16="http://schemas.microsoft.com/office/drawing/2014/main" id="{39128BC7-E57E-E7A2-B150-54704BB3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854" y="2981905"/>
            <a:ext cx="476250" cy="476250"/>
          </a:xfrm>
          <a:prstGeom prst="rect">
            <a:avLst/>
          </a:prstGeom>
        </p:spPr>
      </p:pic>
      <p:pic>
        <p:nvPicPr>
          <p:cNvPr id="13" name="Graphic 51" descr="Cat">
            <a:extLst>
              <a:ext uri="{FF2B5EF4-FFF2-40B4-BE49-F238E27FC236}">
                <a16:creationId xmlns:a16="http://schemas.microsoft.com/office/drawing/2014/main" id="{501A9071-6DEA-8693-E455-B4B28B91E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9788" y="2904599"/>
            <a:ext cx="476250" cy="476250"/>
          </a:xfrm>
          <a:prstGeom prst="rect">
            <a:avLst/>
          </a:prstGeom>
        </p:spPr>
      </p:pic>
      <p:pic>
        <p:nvPicPr>
          <p:cNvPr id="14" name="Graphic 54" descr="Panda">
            <a:extLst>
              <a:ext uri="{FF2B5EF4-FFF2-40B4-BE49-F238E27FC236}">
                <a16:creationId xmlns:a16="http://schemas.microsoft.com/office/drawing/2014/main" id="{480741B1-C14E-6FCF-0F3B-263474EA5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6638" y="2978480"/>
            <a:ext cx="476250" cy="476250"/>
          </a:xfrm>
          <a:prstGeom prst="rect">
            <a:avLst/>
          </a:prstGeom>
        </p:spPr>
      </p:pic>
      <p:pic>
        <p:nvPicPr>
          <p:cNvPr id="15" name="Graphic 50" descr="Whale">
            <a:extLst>
              <a:ext uri="{FF2B5EF4-FFF2-40B4-BE49-F238E27FC236}">
                <a16:creationId xmlns:a16="http://schemas.microsoft.com/office/drawing/2014/main" id="{F84A597F-2810-0AE8-9AB4-D353056C8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6014" y="3637706"/>
            <a:ext cx="476250" cy="476250"/>
          </a:xfrm>
          <a:prstGeom prst="rect">
            <a:avLst/>
          </a:prstGeom>
        </p:spPr>
      </p:pic>
      <p:pic>
        <p:nvPicPr>
          <p:cNvPr id="16" name="Graphic 51" descr="Cat">
            <a:extLst>
              <a:ext uri="{FF2B5EF4-FFF2-40B4-BE49-F238E27FC236}">
                <a16:creationId xmlns:a16="http://schemas.microsoft.com/office/drawing/2014/main" id="{19AD7078-1736-00B7-A245-0368EB0A8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4558" y="3596761"/>
            <a:ext cx="476250" cy="476250"/>
          </a:xfrm>
          <a:prstGeom prst="rect">
            <a:avLst/>
          </a:prstGeom>
        </p:spPr>
      </p:pic>
      <p:pic>
        <p:nvPicPr>
          <p:cNvPr id="17" name="Graphic 54" descr="Panda">
            <a:extLst>
              <a:ext uri="{FF2B5EF4-FFF2-40B4-BE49-F238E27FC236}">
                <a16:creationId xmlns:a16="http://schemas.microsoft.com/office/drawing/2014/main" id="{9CEBD0B0-751B-D471-F190-6672A236C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0854" y="3637215"/>
            <a:ext cx="476250" cy="476250"/>
          </a:xfrm>
          <a:prstGeom prst="rect">
            <a:avLst/>
          </a:prstGeom>
        </p:spPr>
      </p:pic>
      <p:pic>
        <p:nvPicPr>
          <p:cNvPr id="18" name="Graphic 50" descr="Whale">
            <a:extLst>
              <a:ext uri="{FF2B5EF4-FFF2-40B4-BE49-F238E27FC236}">
                <a16:creationId xmlns:a16="http://schemas.microsoft.com/office/drawing/2014/main" id="{70E6C44E-76EF-B970-8D32-5FFCB51A9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6014" y="4289318"/>
            <a:ext cx="476250" cy="476250"/>
          </a:xfrm>
          <a:prstGeom prst="rect">
            <a:avLst/>
          </a:prstGeom>
        </p:spPr>
      </p:pic>
      <p:pic>
        <p:nvPicPr>
          <p:cNvPr id="19" name="Graphic 51" descr="Cat">
            <a:extLst>
              <a:ext uri="{FF2B5EF4-FFF2-40B4-BE49-F238E27FC236}">
                <a16:creationId xmlns:a16="http://schemas.microsoft.com/office/drawing/2014/main" id="{2E18BF86-42F6-7F89-CE5D-C5CA5A5AB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870" y="4249806"/>
            <a:ext cx="476250" cy="476250"/>
          </a:xfrm>
          <a:prstGeom prst="rect">
            <a:avLst/>
          </a:prstGeom>
        </p:spPr>
      </p:pic>
      <p:pic>
        <p:nvPicPr>
          <p:cNvPr id="20" name="Graphic 54" descr="Panda">
            <a:extLst>
              <a:ext uri="{FF2B5EF4-FFF2-40B4-BE49-F238E27FC236}">
                <a16:creationId xmlns:a16="http://schemas.microsoft.com/office/drawing/2014/main" id="{FD4A5C25-4A15-B503-5BBC-D029983D2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7942" y="4298150"/>
            <a:ext cx="476250" cy="476250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3626ABCE-432D-08B2-8DEA-6DBAC3C84EBD}"/>
              </a:ext>
            </a:extLst>
          </p:cNvPr>
          <p:cNvSpPr txBox="1"/>
          <p:nvPr/>
        </p:nvSpPr>
        <p:spPr>
          <a:xfrm>
            <a:off x="4909777" y="639818"/>
            <a:ext cx="300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/>
              <a:t>Winner </a:t>
            </a:r>
            <a:r>
              <a:rPr lang="pl-PL" sz="2400" err="1"/>
              <a:t>Determination</a:t>
            </a:r>
            <a:endParaRPr lang="pl-PL" sz="2400"/>
          </a:p>
        </p:txBody>
      </p:sp>
      <p:sp>
        <p:nvSpPr>
          <p:cNvPr id="31" name="Strzałka: kolista 30">
            <a:extLst>
              <a:ext uri="{FF2B5EF4-FFF2-40B4-BE49-F238E27FC236}">
                <a16:creationId xmlns:a16="http://schemas.microsoft.com/office/drawing/2014/main" id="{E648B7CD-F982-954F-4FCF-379B4E3E45E9}"/>
              </a:ext>
            </a:extLst>
          </p:cNvPr>
          <p:cNvSpPr/>
          <p:nvPr/>
        </p:nvSpPr>
        <p:spPr>
          <a:xfrm>
            <a:off x="2416925" y="670824"/>
            <a:ext cx="5150886" cy="2187570"/>
          </a:xfrm>
          <a:prstGeom prst="circularArrow">
            <a:avLst>
              <a:gd name="adj1" fmla="val 10158"/>
              <a:gd name="adj2" fmla="val 2067973"/>
              <a:gd name="adj3" fmla="val 13956728"/>
              <a:gd name="adj4" fmla="val 11133585"/>
              <a:gd name="adj5" fmla="val 1257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Strzałka: kolista 22">
            <a:extLst>
              <a:ext uri="{FF2B5EF4-FFF2-40B4-BE49-F238E27FC236}">
                <a16:creationId xmlns:a16="http://schemas.microsoft.com/office/drawing/2014/main" id="{693B5A30-8083-2737-A181-7C98B208CE31}"/>
              </a:ext>
            </a:extLst>
          </p:cNvPr>
          <p:cNvSpPr/>
          <p:nvPr/>
        </p:nvSpPr>
        <p:spPr>
          <a:xfrm>
            <a:off x="2911797" y="1474897"/>
            <a:ext cx="5150886" cy="2187570"/>
          </a:xfrm>
          <a:prstGeom prst="circularArrow">
            <a:avLst>
              <a:gd name="adj1" fmla="val 10158"/>
              <a:gd name="adj2" fmla="val 2067973"/>
              <a:gd name="adj3" fmla="val 13956728"/>
              <a:gd name="adj4" fmla="val 11133585"/>
              <a:gd name="adj5" fmla="val 1257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797374DC-C019-74D9-7187-99A7A2F1D3C5}"/>
              </a:ext>
            </a:extLst>
          </p:cNvPr>
          <p:cNvSpPr txBox="1"/>
          <p:nvPr/>
        </p:nvSpPr>
        <p:spPr>
          <a:xfrm>
            <a:off x="5402795" y="1516843"/>
            <a:ext cx="3728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err="1"/>
              <a:t>Result</a:t>
            </a:r>
            <a:r>
              <a:rPr lang="pl-PL" sz="2400"/>
              <a:t> </a:t>
            </a:r>
            <a:r>
              <a:rPr lang="pl-PL" sz="2400" err="1"/>
              <a:t>Modification</a:t>
            </a:r>
            <a:r>
              <a:rPr lang="pl-PL" sz="2400"/>
              <a:t>/Analysis</a:t>
            </a:r>
          </a:p>
        </p:txBody>
      </p:sp>
      <p:sp>
        <p:nvSpPr>
          <p:cNvPr id="2" name="Strzałka: kolista 1">
            <a:extLst>
              <a:ext uri="{FF2B5EF4-FFF2-40B4-BE49-F238E27FC236}">
                <a16:creationId xmlns:a16="http://schemas.microsoft.com/office/drawing/2014/main" id="{BE032F59-2CD0-6F20-4C0E-6C79191C1D0E}"/>
              </a:ext>
            </a:extLst>
          </p:cNvPr>
          <p:cNvSpPr/>
          <p:nvPr/>
        </p:nvSpPr>
        <p:spPr>
          <a:xfrm>
            <a:off x="2216038" y="2591216"/>
            <a:ext cx="6897555" cy="2187570"/>
          </a:xfrm>
          <a:prstGeom prst="circularArrow">
            <a:avLst>
              <a:gd name="adj1" fmla="val 10158"/>
              <a:gd name="adj2" fmla="val 2067973"/>
              <a:gd name="adj3" fmla="val 13956728"/>
              <a:gd name="adj4" fmla="val 12150253"/>
              <a:gd name="adj5" fmla="val 1257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5AB8AF9-7503-7D68-C024-42C135CBD54B}"/>
              </a:ext>
            </a:extLst>
          </p:cNvPr>
          <p:cNvSpPr txBox="1"/>
          <p:nvPr/>
        </p:nvSpPr>
        <p:spPr>
          <a:xfrm>
            <a:off x="5586413" y="2591216"/>
            <a:ext cx="286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err="1"/>
              <a:t>Normative</a:t>
            </a:r>
            <a:r>
              <a:rPr lang="pl-PL" sz="2400"/>
              <a:t> </a:t>
            </a:r>
            <a:r>
              <a:rPr lang="pl-PL" sz="2400" err="1"/>
              <a:t>Properties</a:t>
            </a:r>
            <a:endParaRPr lang="pl-PL" sz="2400"/>
          </a:p>
        </p:txBody>
      </p:sp>
      <p:sp>
        <p:nvSpPr>
          <p:cNvPr id="24" name="Strzałka: kolista 23">
            <a:extLst>
              <a:ext uri="{FF2B5EF4-FFF2-40B4-BE49-F238E27FC236}">
                <a16:creationId xmlns:a16="http://schemas.microsoft.com/office/drawing/2014/main" id="{6BC8AB46-26AF-6B72-A1AC-FE62B49462F2}"/>
              </a:ext>
            </a:extLst>
          </p:cNvPr>
          <p:cNvSpPr/>
          <p:nvPr/>
        </p:nvSpPr>
        <p:spPr>
          <a:xfrm flipV="1">
            <a:off x="1898527" y="2305550"/>
            <a:ext cx="7373803" cy="2188800"/>
          </a:xfrm>
          <a:prstGeom prst="circularArrow">
            <a:avLst>
              <a:gd name="adj1" fmla="val 10158"/>
              <a:gd name="adj2" fmla="val 2067973"/>
              <a:gd name="adj3" fmla="val 13956728"/>
              <a:gd name="adj4" fmla="val 12150253"/>
              <a:gd name="adj5" fmla="val 1257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6ED3D2C-341A-1D56-F2B2-3BEADE15DDF0}"/>
              </a:ext>
            </a:extLst>
          </p:cNvPr>
          <p:cNvSpPr txBox="1"/>
          <p:nvPr/>
        </p:nvSpPr>
        <p:spPr>
          <a:xfrm>
            <a:off x="5503981" y="3953047"/>
            <a:ext cx="3274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/>
              <a:t>New </a:t>
            </a:r>
            <a:r>
              <a:rPr lang="pl-PL" sz="2400" err="1"/>
              <a:t>Rules</a:t>
            </a:r>
            <a:r>
              <a:rPr lang="pl-PL" sz="2400"/>
              <a:t>, New </a:t>
            </a:r>
            <a:r>
              <a:rPr lang="pl-PL" sz="2400" err="1"/>
              <a:t>Settings</a:t>
            </a:r>
            <a:endParaRPr lang="pl-PL" sz="2400"/>
          </a:p>
        </p:txBody>
      </p:sp>
      <p:sp>
        <p:nvSpPr>
          <p:cNvPr id="21" name="Strzałka: kolista 20">
            <a:extLst>
              <a:ext uri="{FF2B5EF4-FFF2-40B4-BE49-F238E27FC236}">
                <a16:creationId xmlns:a16="http://schemas.microsoft.com/office/drawing/2014/main" id="{5B4F5BD3-6789-1A82-2A17-EFBB56EAA0E2}"/>
              </a:ext>
            </a:extLst>
          </p:cNvPr>
          <p:cNvSpPr/>
          <p:nvPr/>
        </p:nvSpPr>
        <p:spPr>
          <a:xfrm flipV="1">
            <a:off x="2505289" y="3646474"/>
            <a:ext cx="5150886" cy="2188800"/>
          </a:xfrm>
          <a:prstGeom prst="circularArrow">
            <a:avLst>
              <a:gd name="adj1" fmla="val 10158"/>
              <a:gd name="adj2" fmla="val 2067973"/>
              <a:gd name="adj3" fmla="val 13956728"/>
              <a:gd name="adj4" fmla="val 11133585"/>
              <a:gd name="adj5" fmla="val 1257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A6E2BF6-936E-1004-2C4E-400317D384B6}"/>
              </a:ext>
            </a:extLst>
          </p:cNvPr>
          <p:cNvSpPr txBox="1"/>
          <p:nvPr/>
        </p:nvSpPr>
        <p:spPr>
          <a:xfrm>
            <a:off x="5008794" y="5282430"/>
            <a:ext cx="171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/>
              <a:t>Applications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93C65C9E-8590-235A-F50B-9C5CB08863D1}"/>
              </a:ext>
            </a:extLst>
          </p:cNvPr>
          <p:cNvSpPr/>
          <p:nvPr/>
        </p:nvSpPr>
        <p:spPr>
          <a:xfrm>
            <a:off x="4391886" y="343535"/>
            <a:ext cx="6441372" cy="4162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00" err="1"/>
              <a:t>Largely</a:t>
            </a:r>
            <a:r>
              <a:rPr lang="pl-PL" sz="8000"/>
              <a:t> </a:t>
            </a:r>
            <a:r>
              <a:rPr lang="pl-PL" sz="8000" err="1"/>
              <a:t>studied</a:t>
            </a:r>
            <a:r>
              <a:rPr lang="pl-PL" sz="8000"/>
              <a:t> </a:t>
            </a:r>
            <a:r>
              <a:rPr lang="pl-PL" sz="8000" err="1"/>
              <a:t>theoretically</a:t>
            </a:r>
            <a:endParaRPr lang="pl-PL" sz="8000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A1EDCE95-D21C-3091-0385-7BCE8BDAABBA}"/>
              </a:ext>
            </a:extLst>
          </p:cNvPr>
          <p:cNvSpPr/>
          <p:nvPr/>
        </p:nvSpPr>
        <p:spPr>
          <a:xfrm>
            <a:off x="4391886" y="4722488"/>
            <a:ext cx="6441372" cy="1745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/>
              <a:t>We want </a:t>
            </a:r>
            <a:r>
              <a:rPr lang="pl-PL" sz="4800" err="1"/>
              <a:t>more</a:t>
            </a:r>
            <a:r>
              <a:rPr lang="pl-PL" sz="4800"/>
              <a:t> </a:t>
            </a:r>
            <a:r>
              <a:rPr lang="pl-PL" sz="4800" err="1"/>
              <a:t>experiments</a:t>
            </a:r>
            <a:r>
              <a:rPr lang="pl-PL" sz="48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0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5">
            <a:extLst>
              <a:ext uri="{FF2B5EF4-FFF2-40B4-BE49-F238E27FC236}">
                <a16:creationId xmlns:a16="http://schemas.microsoft.com/office/drawing/2014/main" id="{4BE5DAB3-C1AB-8DFA-C683-A92C842F1185}"/>
              </a:ext>
            </a:extLst>
          </p:cNvPr>
          <p:cNvSpPr txBox="1"/>
          <p:nvPr/>
        </p:nvSpPr>
        <p:spPr>
          <a:xfrm>
            <a:off x="7421321" y="186662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3" name="pole tekstowe 5">
            <a:extLst>
              <a:ext uri="{FF2B5EF4-FFF2-40B4-BE49-F238E27FC236}">
                <a16:creationId xmlns:a16="http://schemas.microsoft.com/office/drawing/2014/main" id="{0DD7ABDC-DD53-8607-02BA-3CD02FFDD422}"/>
              </a:ext>
            </a:extLst>
          </p:cNvPr>
          <p:cNvSpPr txBox="1"/>
          <p:nvPr/>
        </p:nvSpPr>
        <p:spPr>
          <a:xfrm>
            <a:off x="7421321" y="3229186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7" name="pole tekstowe 5">
            <a:extLst>
              <a:ext uri="{FF2B5EF4-FFF2-40B4-BE49-F238E27FC236}">
                <a16:creationId xmlns:a16="http://schemas.microsoft.com/office/drawing/2014/main" id="{1A237815-C47D-6FD5-46F6-EAB8D141CCC6}"/>
              </a:ext>
            </a:extLst>
          </p:cNvPr>
          <p:cNvSpPr txBox="1"/>
          <p:nvPr/>
        </p:nvSpPr>
        <p:spPr>
          <a:xfrm>
            <a:off x="7421321" y="4426354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02EB5-0B2F-C7D8-02C4-87E4B3CB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001"/>
            <a:ext cx="10515600" cy="966857"/>
          </a:xfrm>
        </p:spPr>
        <p:txBody>
          <a:bodyPr/>
          <a:lstStyle/>
          <a:p>
            <a:pPr algn="ctr"/>
            <a:r>
              <a:rPr lang="pl-PL" err="1"/>
              <a:t>Isomorphic</a:t>
            </a:r>
            <a:r>
              <a:rPr lang="pl-PL"/>
              <a:t> </a:t>
            </a:r>
            <a:r>
              <a:rPr lang="pl-PL" err="1"/>
              <a:t>Swap</a:t>
            </a:r>
            <a:r>
              <a:rPr lang="pl-PL"/>
              <a:t> </a:t>
            </a:r>
            <a:r>
              <a:rPr lang="pl-PL" err="1"/>
              <a:t>Distance</a:t>
            </a:r>
            <a:endParaRPr lang="en-US"/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58652328-3E69-E27F-2AAF-8EF418C4B24E}"/>
              </a:ext>
            </a:extLst>
          </p:cNvPr>
          <p:cNvSpPr txBox="1"/>
          <p:nvPr/>
        </p:nvSpPr>
        <p:spPr>
          <a:xfrm>
            <a:off x="2782422" y="2036196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5" name="Graphic 50" descr="Whale">
            <a:extLst>
              <a:ext uri="{FF2B5EF4-FFF2-40B4-BE49-F238E27FC236}">
                <a16:creationId xmlns:a16="http://schemas.microsoft.com/office/drawing/2014/main" id="{B7E8CF85-AD04-62D0-18E0-5338552DE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1513" y="1880547"/>
            <a:ext cx="961633" cy="961633"/>
          </a:xfrm>
          <a:prstGeom prst="rect">
            <a:avLst/>
          </a:prstGeom>
        </p:spPr>
      </p:pic>
      <p:pic>
        <p:nvPicPr>
          <p:cNvPr id="6" name="Graphic 51" descr="Cat">
            <a:extLst>
              <a:ext uri="{FF2B5EF4-FFF2-40B4-BE49-F238E27FC236}">
                <a16:creationId xmlns:a16="http://schemas.microsoft.com/office/drawing/2014/main" id="{082BFB7C-6E23-75A3-E1D9-D00916A08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3294" y="1847766"/>
            <a:ext cx="961633" cy="961633"/>
          </a:xfrm>
          <a:prstGeom prst="rect">
            <a:avLst/>
          </a:prstGeom>
        </p:spPr>
      </p:pic>
      <p:pic>
        <p:nvPicPr>
          <p:cNvPr id="7" name="Graphic 54" descr="Panda">
            <a:extLst>
              <a:ext uri="{FF2B5EF4-FFF2-40B4-BE49-F238E27FC236}">
                <a16:creationId xmlns:a16="http://schemas.microsoft.com/office/drawing/2014/main" id="{B2419499-FF5A-193C-4CB6-28830CE33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06669" y="1886957"/>
            <a:ext cx="961633" cy="961633"/>
          </a:xfrm>
          <a:prstGeom prst="rect">
            <a:avLst/>
          </a:prstGeom>
        </p:spPr>
      </p:pic>
      <p:sp>
        <p:nvSpPr>
          <p:cNvPr id="8" name="pole tekstowe 5">
            <a:extLst>
              <a:ext uri="{FF2B5EF4-FFF2-40B4-BE49-F238E27FC236}">
                <a16:creationId xmlns:a16="http://schemas.microsoft.com/office/drawing/2014/main" id="{6E8C70B3-7CD4-CE1F-7F00-73A9B57C8839}"/>
              </a:ext>
            </a:extLst>
          </p:cNvPr>
          <p:cNvSpPr txBox="1"/>
          <p:nvPr/>
        </p:nvSpPr>
        <p:spPr>
          <a:xfrm>
            <a:off x="2782422" y="3288167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9" name="Graphic 50" descr="Whale">
            <a:extLst>
              <a:ext uri="{FF2B5EF4-FFF2-40B4-BE49-F238E27FC236}">
                <a16:creationId xmlns:a16="http://schemas.microsoft.com/office/drawing/2014/main" id="{05D9EE68-62AA-5272-22D7-92ADB7C4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4296" y="3161685"/>
            <a:ext cx="961633" cy="961633"/>
          </a:xfrm>
          <a:prstGeom prst="rect">
            <a:avLst/>
          </a:prstGeom>
        </p:spPr>
      </p:pic>
      <p:pic>
        <p:nvPicPr>
          <p:cNvPr id="10" name="Graphic 51" descr="Cat">
            <a:extLst>
              <a:ext uri="{FF2B5EF4-FFF2-40B4-BE49-F238E27FC236}">
                <a16:creationId xmlns:a16="http://schemas.microsoft.com/office/drawing/2014/main" id="{0FCBE471-5C67-A29E-225F-8A8CC1B1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3294" y="3099737"/>
            <a:ext cx="961633" cy="961633"/>
          </a:xfrm>
          <a:prstGeom prst="rect">
            <a:avLst/>
          </a:prstGeom>
        </p:spPr>
      </p:pic>
      <p:pic>
        <p:nvPicPr>
          <p:cNvPr id="11" name="Graphic 54" descr="Panda">
            <a:extLst>
              <a:ext uri="{FF2B5EF4-FFF2-40B4-BE49-F238E27FC236}">
                <a16:creationId xmlns:a16="http://schemas.microsoft.com/office/drawing/2014/main" id="{CD01A368-627F-9093-E797-6AA46889A5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03454" y="3162456"/>
            <a:ext cx="961633" cy="961633"/>
          </a:xfrm>
          <a:prstGeom prst="rect">
            <a:avLst/>
          </a:prstGeom>
        </p:spPr>
      </p:pic>
      <p:sp>
        <p:nvSpPr>
          <p:cNvPr id="12" name="pole tekstowe 5">
            <a:extLst>
              <a:ext uri="{FF2B5EF4-FFF2-40B4-BE49-F238E27FC236}">
                <a16:creationId xmlns:a16="http://schemas.microsoft.com/office/drawing/2014/main" id="{D1FD1B9A-4CB6-D885-7953-6A6F9C0518E4}"/>
              </a:ext>
            </a:extLst>
          </p:cNvPr>
          <p:cNvSpPr txBox="1"/>
          <p:nvPr/>
        </p:nvSpPr>
        <p:spPr>
          <a:xfrm>
            <a:off x="2755929" y="452600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/>
              <a:t>&gt;             &gt;</a:t>
            </a:r>
            <a:endParaRPr lang="en-US" sz="3200"/>
          </a:p>
        </p:txBody>
      </p:sp>
      <p:pic>
        <p:nvPicPr>
          <p:cNvPr id="13" name="Graphic 50" descr="Whale">
            <a:extLst>
              <a:ext uri="{FF2B5EF4-FFF2-40B4-BE49-F238E27FC236}">
                <a16:creationId xmlns:a16="http://schemas.microsoft.com/office/drawing/2014/main" id="{D99A45BA-953B-0DCF-E90C-501019BF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4296" y="4376762"/>
            <a:ext cx="961633" cy="961633"/>
          </a:xfrm>
          <a:prstGeom prst="rect">
            <a:avLst/>
          </a:prstGeom>
        </p:spPr>
      </p:pic>
      <p:pic>
        <p:nvPicPr>
          <p:cNvPr id="14" name="Graphic 51" descr="Cat">
            <a:extLst>
              <a:ext uri="{FF2B5EF4-FFF2-40B4-BE49-F238E27FC236}">
                <a16:creationId xmlns:a16="http://schemas.microsoft.com/office/drawing/2014/main" id="{B4A8F38E-8342-7EE9-FFBD-32F3D92A9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5020" y="4274855"/>
            <a:ext cx="961633" cy="961633"/>
          </a:xfrm>
          <a:prstGeom prst="rect">
            <a:avLst/>
          </a:prstGeom>
        </p:spPr>
      </p:pic>
      <p:pic>
        <p:nvPicPr>
          <p:cNvPr id="15" name="Graphic 54" descr="Panda">
            <a:extLst>
              <a:ext uri="{FF2B5EF4-FFF2-40B4-BE49-F238E27FC236}">
                <a16:creationId xmlns:a16="http://schemas.microsoft.com/office/drawing/2014/main" id="{2829EFC6-8763-A5A2-36DC-8BA86B7E7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6357" y="4370726"/>
            <a:ext cx="961633" cy="961633"/>
          </a:xfrm>
          <a:prstGeom prst="rect">
            <a:avLst/>
          </a:prstGeom>
        </p:spPr>
      </p:pic>
      <p:pic>
        <p:nvPicPr>
          <p:cNvPr id="16" name="Obraz 55">
            <a:extLst>
              <a:ext uri="{FF2B5EF4-FFF2-40B4-BE49-F238E27FC236}">
                <a16:creationId xmlns:a16="http://schemas.microsoft.com/office/drawing/2014/main" id="{8DC75A8B-F072-E7FE-679E-1E9E59D82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237" y="1660200"/>
            <a:ext cx="965212" cy="927945"/>
          </a:xfrm>
          <a:prstGeom prst="rect">
            <a:avLst/>
          </a:prstGeom>
        </p:spPr>
      </p:pic>
      <p:pic>
        <p:nvPicPr>
          <p:cNvPr id="17" name="Obraz 61">
            <a:extLst>
              <a:ext uri="{FF2B5EF4-FFF2-40B4-BE49-F238E27FC236}">
                <a16:creationId xmlns:a16="http://schemas.microsoft.com/office/drawing/2014/main" id="{3117E716-0393-836E-BCE1-9B693D4A5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481" y="1458953"/>
            <a:ext cx="995380" cy="1364875"/>
          </a:xfrm>
          <a:prstGeom prst="rect">
            <a:avLst/>
          </a:prstGeom>
        </p:spPr>
      </p:pic>
      <p:pic>
        <p:nvPicPr>
          <p:cNvPr id="18" name="Obraz 62">
            <a:extLst>
              <a:ext uri="{FF2B5EF4-FFF2-40B4-BE49-F238E27FC236}">
                <a16:creationId xmlns:a16="http://schemas.microsoft.com/office/drawing/2014/main" id="{B9B898C4-2829-928B-1127-167E9C5E4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0056" y="1709879"/>
            <a:ext cx="986834" cy="989843"/>
          </a:xfrm>
          <a:prstGeom prst="rect">
            <a:avLst/>
          </a:prstGeom>
        </p:spPr>
      </p:pic>
      <p:pic>
        <p:nvPicPr>
          <p:cNvPr id="20" name="Obraz 55">
            <a:extLst>
              <a:ext uri="{FF2B5EF4-FFF2-40B4-BE49-F238E27FC236}">
                <a16:creationId xmlns:a16="http://schemas.microsoft.com/office/drawing/2014/main" id="{A7A56D35-F265-E850-5B78-710F726CB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208" y="3036509"/>
            <a:ext cx="965212" cy="927945"/>
          </a:xfrm>
          <a:prstGeom prst="rect">
            <a:avLst/>
          </a:prstGeom>
        </p:spPr>
      </p:pic>
      <p:pic>
        <p:nvPicPr>
          <p:cNvPr id="21" name="Obraz 61">
            <a:extLst>
              <a:ext uri="{FF2B5EF4-FFF2-40B4-BE49-F238E27FC236}">
                <a16:creationId xmlns:a16="http://schemas.microsoft.com/office/drawing/2014/main" id="{7543C2DD-2E19-65F1-73B0-7705E0C562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5921" y="2818045"/>
            <a:ext cx="995380" cy="1364875"/>
          </a:xfrm>
          <a:prstGeom prst="rect">
            <a:avLst/>
          </a:prstGeom>
        </p:spPr>
      </p:pic>
      <p:pic>
        <p:nvPicPr>
          <p:cNvPr id="22" name="Obraz 62">
            <a:extLst>
              <a:ext uri="{FF2B5EF4-FFF2-40B4-BE49-F238E27FC236}">
                <a16:creationId xmlns:a16="http://schemas.microsoft.com/office/drawing/2014/main" id="{353E2E51-CA59-CA21-4D2C-889E0B6B3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7861" y="3101752"/>
            <a:ext cx="986834" cy="989843"/>
          </a:xfrm>
          <a:prstGeom prst="rect">
            <a:avLst/>
          </a:prstGeom>
        </p:spPr>
      </p:pic>
      <p:pic>
        <p:nvPicPr>
          <p:cNvPr id="24" name="Obraz 55">
            <a:extLst>
              <a:ext uri="{FF2B5EF4-FFF2-40B4-BE49-F238E27FC236}">
                <a16:creationId xmlns:a16="http://schemas.microsoft.com/office/drawing/2014/main" id="{014F8F27-546C-07E4-861F-82FC636B3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237" y="4219932"/>
            <a:ext cx="965212" cy="927945"/>
          </a:xfrm>
          <a:prstGeom prst="rect">
            <a:avLst/>
          </a:prstGeom>
        </p:spPr>
      </p:pic>
      <p:pic>
        <p:nvPicPr>
          <p:cNvPr id="25" name="Obraz 61">
            <a:extLst>
              <a:ext uri="{FF2B5EF4-FFF2-40B4-BE49-F238E27FC236}">
                <a16:creationId xmlns:a16="http://schemas.microsoft.com/office/drawing/2014/main" id="{24B4D187-ED37-1CE5-ACC0-8D97E7F72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2188" y="4131964"/>
            <a:ext cx="995380" cy="1364875"/>
          </a:xfrm>
          <a:prstGeom prst="rect">
            <a:avLst/>
          </a:prstGeom>
        </p:spPr>
      </p:pic>
      <p:pic>
        <p:nvPicPr>
          <p:cNvPr id="26" name="Obraz 62">
            <a:extLst>
              <a:ext uri="{FF2B5EF4-FFF2-40B4-BE49-F238E27FC236}">
                <a16:creationId xmlns:a16="http://schemas.microsoft.com/office/drawing/2014/main" id="{75D326AB-D04B-BDC4-1605-A874367931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2567" y="4255291"/>
            <a:ext cx="986834" cy="9898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6B520D-0B41-5CBB-5C5E-3F7672B07DC1}"/>
              </a:ext>
            </a:extLst>
          </p:cNvPr>
          <p:cNvSpPr txBox="1"/>
          <p:nvPr/>
        </p:nvSpPr>
        <p:spPr>
          <a:xfrm>
            <a:off x="4787917" y="5496839"/>
            <a:ext cx="261616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candidates</a:t>
            </a:r>
            <a:r>
              <a:rPr lang="pl-PL"/>
              <a:t> </a:t>
            </a:r>
          </a:p>
          <a:p>
            <a:pPr marL="342900" indent="-342900">
              <a:buAutoNum type="arabicPeriod"/>
            </a:pPr>
            <a:r>
              <a:rPr lang="pl-PL" err="1"/>
              <a:t>Match</a:t>
            </a:r>
            <a:r>
              <a:rPr lang="pl-PL"/>
              <a:t> the </a:t>
            </a:r>
            <a:r>
              <a:rPr lang="pl-PL" err="1"/>
              <a:t>voters</a:t>
            </a:r>
            <a:endParaRPr lang="pl-PL"/>
          </a:p>
          <a:p>
            <a:pPr marL="342900" indent="-342900">
              <a:buAutoNum type="arabicPeriod"/>
            </a:pPr>
            <a:r>
              <a:rPr lang="pl-PL" err="1"/>
              <a:t>Count</a:t>
            </a:r>
            <a:r>
              <a:rPr lang="pl-PL"/>
              <a:t> the </a:t>
            </a:r>
            <a:r>
              <a:rPr lang="pl-PL" err="1"/>
              <a:t>swaps</a:t>
            </a:r>
            <a:r>
              <a:rPr lang="pl-PL"/>
              <a:t> 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C2024-A069-EE90-A860-63CB4FCC1452}"/>
              </a:ext>
            </a:extLst>
          </p:cNvPr>
          <p:cNvSpPr txBox="1"/>
          <p:nvPr/>
        </p:nvSpPr>
        <p:spPr>
          <a:xfrm>
            <a:off x="271306" y="2682243"/>
            <a:ext cx="122055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0"/>
              <a:t>d(            ,            )=1</a:t>
            </a:r>
            <a:endParaRPr lang="en-US" sz="12000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35153250-A868-C41F-77F3-69528C5E22F1}"/>
              </a:ext>
            </a:extLst>
          </p:cNvPr>
          <p:cNvSpPr txBox="1"/>
          <p:nvPr/>
        </p:nvSpPr>
        <p:spPr>
          <a:xfrm>
            <a:off x="24903" y="6590134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>
                <a:solidFill>
                  <a:schemeClr val="tx1"/>
                </a:solidFill>
              </a:rPr>
              <a:t>P. Faliszewski, P. Skowron, A. </a:t>
            </a:r>
            <a:r>
              <a:rPr lang="pl-PL" sz="1200" err="1">
                <a:solidFill>
                  <a:schemeClr val="tx1"/>
                </a:solidFill>
              </a:rPr>
              <a:t>Slinko</a:t>
            </a:r>
            <a:r>
              <a:rPr lang="pl-PL" sz="1200">
                <a:solidFill>
                  <a:schemeClr val="tx1"/>
                </a:solidFill>
              </a:rPr>
              <a:t>, S. </a:t>
            </a:r>
            <a:r>
              <a:rPr lang="pl-PL" sz="1200" err="1">
                <a:solidFill>
                  <a:schemeClr val="tx1"/>
                </a:solidFill>
              </a:rPr>
              <a:t>Szufa</a:t>
            </a:r>
            <a:r>
              <a:rPr lang="pl-PL" sz="1200">
                <a:solidFill>
                  <a:schemeClr val="tx1"/>
                </a:solidFill>
              </a:rPr>
              <a:t>, N. </a:t>
            </a:r>
            <a:r>
              <a:rPr lang="pl-PL" sz="1200" err="1">
                <a:solidFill>
                  <a:schemeClr val="tx1"/>
                </a:solidFill>
              </a:rPr>
              <a:t>Talmon</a:t>
            </a:r>
            <a:r>
              <a:rPr lang="pl-PL" sz="1200">
                <a:solidFill>
                  <a:schemeClr val="tx1"/>
                </a:solidFill>
              </a:rPr>
              <a:t>: How </a:t>
            </a:r>
            <a:r>
              <a:rPr lang="pl-PL" sz="1200" err="1">
                <a:solidFill>
                  <a:schemeClr val="tx1"/>
                </a:solidFill>
              </a:rPr>
              <a:t>Similar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Are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Two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Elections</a:t>
            </a:r>
            <a:r>
              <a:rPr lang="pl-PL" sz="1200">
                <a:solidFill>
                  <a:schemeClr val="tx1"/>
                </a:solidFill>
              </a:rPr>
              <a:t>? AAAI 2019</a:t>
            </a:r>
          </a:p>
        </p:txBody>
      </p:sp>
    </p:spTree>
    <p:extLst>
      <p:ext uri="{BB962C8B-B14F-4D97-AF65-F5344CB8AC3E}">
        <p14:creationId xmlns:p14="http://schemas.microsoft.com/office/powerpoint/2010/main" val="4012293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62D5C1A-E8EF-4758-A462-428EDC821D14}"/>
              </a:ext>
            </a:extLst>
          </p:cNvPr>
          <p:cNvSpPr txBox="1"/>
          <p:nvPr/>
        </p:nvSpPr>
        <p:spPr>
          <a:xfrm>
            <a:off x="568031" y="2065034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64D1049-52E5-4D68-97F4-F775879C4E5B}"/>
              </a:ext>
            </a:extLst>
          </p:cNvPr>
          <p:cNvSpPr txBox="1"/>
          <p:nvPr/>
        </p:nvSpPr>
        <p:spPr>
          <a:xfrm>
            <a:off x="568031" y="249275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193B26-D4FC-420E-8721-7138A9EFB4D7}"/>
              </a:ext>
            </a:extLst>
          </p:cNvPr>
          <p:cNvSpPr txBox="1"/>
          <p:nvPr/>
        </p:nvSpPr>
        <p:spPr>
          <a:xfrm>
            <a:off x="568031" y="2882431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F02C41A-699E-437D-A8EA-032DD0EEC449}"/>
              </a:ext>
            </a:extLst>
          </p:cNvPr>
          <p:cNvSpPr txBox="1"/>
          <p:nvPr/>
        </p:nvSpPr>
        <p:spPr>
          <a:xfrm>
            <a:off x="568031" y="329683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8" name="Graphic 50" descr="Whale">
            <a:extLst>
              <a:ext uri="{FF2B5EF4-FFF2-40B4-BE49-F238E27FC236}">
                <a16:creationId xmlns:a16="http://schemas.microsoft.com/office/drawing/2014/main" id="{A3590EC0-AAF5-4F8D-97B9-82A26AA15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517" y="2047809"/>
            <a:ext cx="369332" cy="369332"/>
          </a:xfrm>
          <a:prstGeom prst="rect">
            <a:avLst/>
          </a:prstGeom>
        </p:spPr>
      </p:pic>
      <p:pic>
        <p:nvPicPr>
          <p:cNvPr id="9" name="Graphic 51" descr="Cat">
            <a:extLst>
              <a:ext uri="{FF2B5EF4-FFF2-40B4-BE49-F238E27FC236}">
                <a16:creationId xmlns:a16="http://schemas.microsoft.com/office/drawing/2014/main" id="{CD6E2ED3-E074-4A43-9441-C61B4EB18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0366" y="2032079"/>
            <a:ext cx="369332" cy="369332"/>
          </a:xfrm>
          <a:prstGeom prst="rect">
            <a:avLst/>
          </a:prstGeom>
        </p:spPr>
      </p:pic>
      <p:pic>
        <p:nvPicPr>
          <p:cNvPr id="10" name="Graphic 54" descr="Panda">
            <a:extLst>
              <a:ext uri="{FF2B5EF4-FFF2-40B4-BE49-F238E27FC236}">
                <a16:creationId xmlns:a16="http://schemas.microsoft.com/office/drawing/2014/main" id="{8165BCF0-631B-410E-BD7F-D9B059058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557" y="2100694"/>
            <a:ext cx="369332" cy="369332"/>
          </a:xfrm>
          <a:prstGeom prst="rect">
            <a:avLst/>
          </a:prstGeom>
        </p:spPr>
      </p:pic>
      <p:pic>
        <p:nvPicPr>
          <p:cNvPr id="11" name="Graphic 50" descr="Whale">
            <a:extLst>
              <a:ext uri="{FF2B5EF4-FFF2-40B4-BE49-F238E27FC236}">
                <a16:creationId xmlns:a16="http://schemas.microsoft.com/office/drawing/2014/main" id="{551B3C3B-BA45-4DEA-9EB9-075382792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771" y="2491792"/>
            <a:ext cx="369332" cy="369332"/>
          </a:xfrm>
          <a:prstGeom prst="rect">
            <a:avLst/>
          </a:prstGeom>
        </p:spPr>
      </p:pic>
      <p:pic>
        <p:nvPicPr>
          <p:cNvPr id="12" name="Graphic 51" descr="Cat">
            <a:extLst>
              <a:ext uri="{FF2B5EF4-FFF2-40B4-BE49-F238E27FC236}">
                <a16:creationId xmlns:a16="http://schemas.microsoft.com/office/drawing/2014/main" id="{C0A76BBD-53A4-4711-A252-3588AA088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274" y="2451682"/>
            <a:ext cx="369332" cy="369332"/>
          </a:xfrm>
          <a:prstGeom prst="rect">
            <a:avLst/>
          </a:prstGeom>
        </p:spPr>
      </p:pic>
      <p:pic>
        <p:nvPicPr>
          <p:cNvPr id="13" name="Graphic 54" descr="Panda">
            <a:extLst>
              <a:ext uri="{FF2B5EF4-FFF2-40B4-BE49-F238E27FC236}">
                <a16:creationId xmlns:a16="http://schemas.microsoft.com/office/drawing/2014/main" id="{4E88D821-A3CF-4713-9A16-7C0550AE5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271" y="2528093"/>
            <a:ext cx="369332" cy="369332"/>
          </a:xfrm>
          <a:prstGeom prst="rect">
            <a:avLst/>
          </a:prstGeom>
        </p:spPr>
      </p:pic>
      <p:pic>
        <p:nvPicPr>
          <p:cNvPr id="14" name="Graphic 50" descr="Whale">
            <a:extLst>
              <a:ext uri="{FF2B5EF4-FFF2-40B4-BE49-F238E27FC236}">
                <a16:creationId xmlns:a16="http://schemas.microsoft.com/office/drawing/2014/main" id="{9DDC7DE0-D80E-4DBD-BC5D-4C5AA6019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4927" y="2918532"/>
            <a:ext cx="369332" cy="369332"/>
          </a:xfrm>
          <a:prstGeom prst="rect">
            <a:avLst/>
          </a:prstGeom>
        </p:spPr>
      </p:pic>
      <p:pic>
        <p:nvPicPr>
          <p:cNvPr id="15" name="Graphic 51" descr="Cat">
            <a:extLst>
              <a:ext uri="{FF2B5EF4-FFF2-40B4-BE49-F238E27FC236}">
                <a16:creationId xmlns:a16="http://schemas.microsoft.com/office/drawing/2014/main" id="{CA425FD4-F0DB-416E-880F-0AD822C30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159" y="2917770"/>
            <a:ext cx="369332" cy="369332"/>
          </a:xfrm>
          <a:prstGeom prst="rect">
            <a:avLst/>
          </a:prstGeom>
        </p:spPr>
      </p:pic>
      <p:pic>
        <p:nvPicPr>
          <p:cNvPr id="16" name="Graphic 54" descr="Panda">
            <a:extLst>
              <a:ext uri="{FF2B5EF4-FFF2-40B4-BE49-F238E27FC236}">
                <a16:creationId xmlns:a16="http://schemas.microsoft.com/office/drawing/2014/main" id="{D7934E22-67D7-40CB-97AA-85A5766C2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2710" y="2907361"/>
            <a:ext cx="369332" cy="369332"/>
          </a:xfrm>
          <a:prstGeom prst="rect">
            <a:avLst/>
          </a:prstGeom>
        </p:spPr>
      </p:pic>
      <p:pic>
        <p:nvPicPr>
          <p:cNvPr id="17" name="Graphic 50" descr="Whale">
            <a:extLst>
              <a:ext uri="{FF2B5EF4-FFF2-40B4-BE49-F238E27FC236}">
                <a16:creationId xmlns:a16="http://schemas.microsoft.com/office/drawing/2014/main" id="{EF369E71-EEC7-45DA-9244-5CF6F36C9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9742" y="3296837"/>
            <a:ext cx="369332" cy="369332"/>
          </a:xfrm>
          <a:prstGeom prst="rect">
            <a:avLst/>
          </a:prstGeom>
        </p:spPr>
      </p:pic>
      <p:pic>
        <p:nvPicPr>
          <p:cNvPr id="18" name="Graphic 51" descr="Cat">
            <a:extLst>
              <a:ext uri="{FF2B5EF4-FFF2-40B4-BE49-F238E27FC236}">
                <a16:creationId xmlns:a16="http://schemas.microsoft.com/office/drawing/2014/main" id="{0E094F8C-5287-4BBE-8365-783852AFB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675" y="3276773"/>
            <a:ext cx="369332" cy="369332"/>
          </a:xfrm>
          <a:prstGeom prst="rect">
            <a:avLst/>
          </a:prstGeom>
        </p:spPr>
      </p:pic>
      <p:pic>
        <p:nvPicPr>
          <p:cNvPr id="19" name="Graphic 54" descr="Panda">
            <a:extLst>
              <a:ext uri="{FF2B5EF4-FFF2-40B4-BE49-F238E27FC236}">
                <a16:creationId xmlns:a16="http://schemas.microsoft.com/office/drawing/2014/main" id="{5A946852-173D-4FA3-9AE3-FB8D1D06C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1530" y="3313007"/>
            <a:ext cx="369332" cy="3693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A2EA43E-9BB3-4EA3-932C-F4B1F9C4837A}"/>
              </a:ext>
            </a:extLst>
          </p:cNvPr>
          <p:cNvSpPr txBox="1"/>
          <p:nvPr/>
        </p:nvSpPr>
        <p:spPr>
          <a:xfrm>
            <a:off x="568031" y="36892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21" name="Graphic 50" descr="Whale">
            <a:extLst>
              <a:ext uri="{FF2B5EF4-FFF2-40B4-BE49-F238E27FC236}">
                <a16:creationId xmlns:a16="http://schemas.microsoft.com/office/drawing/2014/main" id="{5470BA0A-4CD2-4093-9225-6638104E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24" y="3719575"/>
            <a:ext cx="369332" cy="369332"/>
          </a:xfrm>
          <a:prstGeom prst="rect">
            <a:avLst/>
          </a:prstGeom>
        </p:spPr>
      </p:pic>
      <p:pic>
        <p:nvPicPr>
          <p:cNvPr id="22" name="Graphic 51" descr="Cat">
            <a:extLst>
              <a:ext uri="{FF2B5EF4-FFF2-40B4-BE49-F238E27FC236}">
                <a16:creationId xmlns:a16="http://schemas.microsoft.com/office/drawing/2014/main" id="{4198D9FE-FD8B-44F6-9364-72B4348CB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9905" y="3688726"/>
            <a:ext cx="369332" cy="369332"/>
          </a:xfrm>
          <a:prstGeom prst="rect">
            <a:avLst/>
          </a:prstGeom>
        </p:spPr>
      </p:pic>
      <p:pic>
        <p:nvPicPr>
          <p:cNvPr id="23" name="Graphic 54" descr="Panda">
            <a:extLst>
              <a:ext uri="{FF2B5EF4-FFF2-40B4-BE49-F238E27FC236}">
                <a16:creationId xmlns:a16="http://schemas.microsoft.com/office/drawing/2014/main" id="{76459F0C-2AC4-4888-B2C6-654FDD01E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1530" y="3705382"/>
            <a:ext cx="369332" cy="369332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874171A-4346-408E-8F53-1FE5791B4E22}"/>
              </a:ext>
            </a:extLst>
          </p:cNvPr>
          <p:cNvSpPr txBox="1"/>
          <p:nvPr/>
        </p:nvSpPr>
        <p:spPr>
          <a:xfrm>
            <a:off x="581002" y="406493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25" name="Graphic 50" descr="Whale">
            <a:extLst>
              <a:ext uri="{FF2B5EF4-FFF2-40B4-BE49-F238E27FC236}">
                <a16:creationId xmlns:a16="http://schemas.microsoft.com/office/drawing/2014/main" id="{ACCD5484-6311-4CE2-9BD3-8AB29DFE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189" y="4083528"/>
            <a:ext cx="369332" cy="369332"/>
          </a:xfrm>
          <a:prstGeom prst="rect">
            <a:avLst/>
          </a:prstGeom>
        </p:spPr>
      </p:pic>
      <p:pic>
        <p:nvPicPr>
          <p:cNvPr id="26" name="Graphic 51" descr="Cat">
            <a:extLst>
              <a:ext uri="{FF2B5EF4-FFF2-40B4-BE49-F238E27FC236}">
                <a16:creationId xmlns:a16="http://schemas.microsoft.com/office/drawing/2014/main" id="{B4C381C5-F269-4F56-A471-7D741FC0D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435" y="4071804"/>
            <a:ext cx="369332" cy="369332"/>
          </a:xfrm>
          <a:prstGeom prst="rect">
            <a:avLst/>
          </a:prstGeom>
        </p:spPr>
      </p:pic>
      <p:pic>
        <p:nvPicPr>
          <p:cNvPr id="27" name="Graphic 54" descr="Panda">
            <a:extLst>
              <a:ext uri="{FF2B5EF4-FFF2-40B4-BE49-F238E27FC236}">
                <a16:creationId xmlns:a16="http://schemas.microsoft.com/office/drawing/2014/main" id="{3F3B62C5-DBC2-4B97-B230-E9BE36E1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6558" y="4064931"/>
            <a:ext cx="369332" cy="369332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BE6D374-A37B-405C-8C41-CD1671D6BE4E}"/>
              </a:ext>
            </a:extLst>
          </p:cNvPr>
          <p:cNvSpPr txBox="1"/>
          <p:nvPr/>
        </p:nvSpPr>
        <p:spPr>
          <a:xfrm>
            <a:off x="129216" y="4622336"/>
            <a:ext cx="2948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all</a:t>
            </a:r>
            <a:r>
              <a:rPr lang="pl-PL"/>
              <a:t> </a:t>
            </a:r>
            <a:r>
              <a:rPr lang="pl-PL" err="1"/>
              <a:t>possible</a:t>
            </a:r>
            <a:r>
              <a:rPr lang="pl-PL"/>
              <a:t> </a:t>
            </a:r>
            <a:r>
              <a:rPr lang="pl-PL" err="1"/>
              <a:t>preference</a:t>
            </a:r>
            <a:r>
              <a:rPr lang="pl-PL"/>
              <a:t> </a:t>
            </a:r>
            <a:r>
              <a:rPr lang="pl-PL" err="1"/>
              <a:t>orders</a:t>
            </a:r>
            <a:endParaRPr lang="pl-PL"/>
          </a:p>
          <a:p>
            <a:endParaRPr lang="pl-PL" b="1"/>
          </a:p>
          <a:p>
            <a:pPr algn="ctr"/>
            <a:r>
              <a:rPr lang="pl-PL" b="1" err="1"/>
              <a:t>uniformity</a:t>
            </a:r>
            <a:endParaRPr lang="pl-PL" b="1"/>
          </a:p>
          <a:p>
            <a:endParaRPr lang="en-US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68E21B-1514-4197-B66C-279A4A15014D}"/>
              </a:ext>
            </a:extLst>
          </p:cNvPr>
          <p:cNvSpPr txBox="1"/>
          <p:nvPr/>
        </p:nvSpPr>
        <p:spPr>
          <a:xfrm>
            <a:off x="9243542" y="2065034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DB79BF-DB1E-4CDD-BB76-9299BDF18F38}"/>
              </a:ext>
            </a:extLst>
          </p:cNvPr>
          <p:cNvSpPr txBox="1"/>
          <p:nvPr/>
        </p:nvSpPr>
        <p:spPr>
          <a:xfrm>
            <a:off x="9243542" y="249275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BEBAB25-F097-40F0-A29D-53993EDE6BC4}"/>
              </a:ext>
            </a:extLst>
          </p:cNvPr>
          <p:cNvSpPr txBox="1"/>
          <p:nvPr/>
        </p:nvSpPr>
        <p:spPr>
          <a:xfrm>
            <a:off x="9243542" y="2882431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960087C-CE68-4AF4-A067-97886944DC2B}"/>
              </a:ext>
            </a:extLst>
          </p:cNvPr>
          <p:cNvSpPr txBox="1"/>
          <p:nvPr/>
        </p:nvSpPr>
        <p:spPr>
          <a:xfrm>
            <a:off x="9243542" y="329683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D1E51B6-CF64-4D89-92F7-CC1D76D279FC}"/>
              </a:ext>
            </a:extLst>
          </p:cNvPr>
          <p:cNvSpPr txBox="1"/>
          <p:nvPr/>
        </p:nvSpPr>
        <p:spPr>
          <a:xfrm>
            <a:off x="9243542" y="36892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A645A3B-876C-41CC-9E5B-E44D64C8F106}"/>
              </a:ext>
            </a:extLst>
          </p:cNvPr>
          <p:cNvSpPr txBox="1"/>
          <p:nvPr/>
        </p:nvSpPr>
        <p:spPr>
          <a:xfrm>
            <a:off x="9256513" y="406493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11953A8B-E8EE-4B9A-B282-1E05CEA4C55B}"/>
              </a:ext>
            </a:extLst>
          </p:cNvPr>
          <p:cNvSpPr txBox="1"/>
          <p:nvPr/>
        </p:nvSpPr>
        <p:spPr>
          <a:xfrm>
            <a:off x="8956721" y="4622336"/>
            <a:ext cx="2716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Identical</a:t>
            </a:r>
            <a:r>
              <a:rPr lang="pl-PL"/>
              <a:t> </a:t>
            </a:r>
            <a:r>
              <a:rPr lang="pl-PL" err="1"/>
              <a:t>preference</a:t>
            </a:r>
            <a:r>
              <a:rPr lang="pl-PL"/>
              <a:t> </a:t>
            </a:r>
            <a:r>
              <a:rPr lang="pl-PL" err="1"/>
              <a:t>orders</a:t>
            </a:r>
            <a:endParaRPr lang="pl-PL"/>
          </a:p>
          <a:p>
            <a:endParaRPr lang="pl-PL" b="1"/>
          </a:p>
          <a:p>
            <a:pPr algn="ctr"/>
            <a:r>
              <a:rPr lang="pl-PL" b="1" err="1"/>
              <a:t>identity</a:t>
            </a:r>
            <a:endParaRPr lang="pl-PL" b="1"/>
          </a:p>
          <a:p>
            <a:endParaRPr lang="en-US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F323DE16-E147-4719-ADF8-B22FAE040EE2}"/>
              </a:ext>
            </a:extLst>
          </p:cNvPr>
          <p:cNvSpPr/>
          <p:nvPr/>
        </p:nvSpPr>
        <p:spPr>
          <a:xfrm>
            <a:off x="3296781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F2661F12-3F2C-408C-A502-64E72A07EB4C}"/>
              </a:ext>
            </a:extLst>
          </p:cNvPr>
          <p:cNvSpPr/>
          <p:nvPr/>
        </p:nvSpPr>
        <p:spPr>
          <a:xfrm>
            <a:off x="8560116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406B6ACA-E909-4A9E-95F6-1D0F14668335}"/>
              </a:ext>
            </a:extLst>
          </p:cNvPr>
          <p:cNvSpPr txBox="1"/>
          <p:nvPr/>
        </p:nvSpPr>
        <p:spPr>
          <a:xfrm>
            <a:off x="3180399" y="336493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UN</a:t>
            </a:r>
            <a:endParaRPr lang="en-US"/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04514B81-2A66-484F-AE99-DEE6CA0695AE}"/>
              </a:ext>
            </a:extLst>
          </p:cNvPr>
          <p:cNvSpPr txBox="1"/>
          <p:nvPr/>
        </p:nvSpPr>
        <p:spPr>
          <a:xfrm>
            <a:off x="8480765" y="337358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ID</a:t>
            </a:r>
            <a:endParaRPr lang="en-US"/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73525A77-E669-3546-BA21-1AF32786A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2032079"/>
            <a:ext cx="189200" cy="378399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B07C9845-A545-AD4B-A85F-9F2203CFC6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2098116"/>
            <a:ext cx="169479" cy="324432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51D3CC57-6D74-8646-86A1-15D648201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2040283"/>
            <a:ext cx="221883" cy="395229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7CAB79C6-7063-4DDE-9478-D54854228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2498657"/>
            <a:ext cx="189200" cy="378399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35DFF8AF-11F6-484C-860E-8E1FFE313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2564694"/>
            <a:ext cx="169479" cy="324432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16192682-368A-4005-807F-4877E8ECA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2506861"/>
            <a:ext cx="221883" cy="395229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5C4762D-C824-44CF-9007-0327861F1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5109" y="2870379"/>
            <a:ext cx="189200" cy="378399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A52D6FE0-6255-4C90-B424-DBCBEDEDD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6663" y="2936416"/>
            <a:ext cx="169479" cy="324432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F783AD61-5B85-4351-8A0F-8A6BEADCA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2711" y="2878583"/>
            <a:ext cx="221883" cy="395229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B410F186-4FEA-44CC-8DD5-ADA0343C4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3285728"/>
            <a:ext cx="189200" cy="378399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AA5D73B-5D61-4CC1-BD62-DE250265A5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3351765"/>
            <a:ext cx="169479" cy="32443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DF98A051-A134-4C4D-97A7-962F5BA55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3293932"/>
            <a:ext cx="221883" cy="395229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DD3D6E35-C88B-4374-9277-1BAA45EF3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148" y="3703141"/>
            <a:ext cx="189200" cy="378399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8FA5A606-FB98-4ABB-8C4F-709E1FD28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0702" y="3769178"/>
            <a:ext cx="169479" cy="324432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63FFFF6F-B931-4DDB-9682-A5C888F3C8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750" y="3711345"/>
            <a:ext cx="221883" cy="395229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D0957E2D-4FF3-44E2-9B84-48DCE4901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4073820"/>
            <a:ext cx="189200" cy="378399"/>
          </a:xfrm>
          <a:prstGeom prst="rect">
            <a:avLst/>
          </a:prstGeom>
        </p:spPr>
      </p:pic>
      <p:pic>
        <p:nvPicPr>
          <p:cNvPr id="76" name="Obraz 75">
            <a:extLst>
              <a:ext uri="{FF2B5EF4-FFF2-40B4-BE49-F238E27FC236}">
                <a16:creationId xmlns:a16="http://schemas.microsoft.com/office/drawing/2014/main" id="{D8F9763E-AEC1-440A-8C19-2B988923F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4139857"/>
            <a:ext cx="169479" cy="324432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EC5CFFD3-7122-40FE-AFA1-0ABDD8D82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4082024"/>
            <a:ext cx="221883" cy="395229"/>
          </a:xfrm>
          <a:prstGeom prst="rect">
            <a:avLst/>
          </a:prstGeom>
        </p:spPr>
      </p:pic>
      <p:cxnSp>
        <p:nvCxnSpPr>
          <p:cNvPr id="79" name="Łącznik prosty 78">
            <a:extLst>
              <a:ext uri="{FF2B5EF4-FFF2-40B4-BE49-F238E27FC236}">
                <a16:creationId xmlns:a16="http://schemas.microsoft.com/office/drawing/2014/main" id="{FC258DE1-F7AB-455B-9BC7-38DAA984ED63}"/>
              </a:ext>
            </a:extLst>
          </p:cNvPr>
          <p:cNvCxnSpPr/>
          <p:nvPr/>
        </p:nvCxnSpPr>
        <p:spPr>
          <a:xfrm flipV="1">
            <a:off x="3661621" y="3260848"/>
            <a:ext cx="4819144" cy="24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E4CA86B4-0860-41CA-BB9A-ECFDF72521A1}"/>
                  </a:ext>
                </a:extLst>
              </p:cNvPr>
              <p:cNvSpPr txBox="1"/>
              <p:nvPr/>
            </p:nvSpPr>
            <p:spPr>
              <a:xfrm>
                <a:off x="4723971" y="2394248"/>
                <a:ext cx="325473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40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¼ </m:t>
                      </m:r>
                      <m:r>
                        <a:rPr lang="pl-PL" sz="40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l-PL" sz="40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l-PL" sz="4000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l-PL" sz="4000" i="1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l-PL" sz="40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l-PL" sz="40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l-PL" sz="40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E4CA86B4-0860-41CA-BB9A-ECFDF7252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971" y="2394248"/>
                <a:ext cx="3254737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397E5111-07BC-4156-9FCE-BD5E1FF260C5}"/>
                  </a:ext>
                </a:extLst>
              </p:cNvPr>
              <p:cNvSpPr txBox="1"/>
              <p:nvPr/>
            </p:nvSpPr>
            <p:spPr>
              <a:xfrm>
                <a:off x="2299742" y="438074"/>
                <a:ext cx="8013171" cy="830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l-PL" sz="2400" b="1" dirty="0" err="1">
                    <a:solidFill>
                      <a:schemeClr val="bg2">
                        <a:lumMod val="50000"/>
                      </a:schemeClr>
                    </a:solidFill>
                  </a:rPr>
                  <a:t>Thm</a:t>
                </a:r>
                <a:r>
                  <a:rPr lang="pl-PL" sz="2400" b="1" dirty="0">
                    <a:solidFill>
                      <a:schemeClr val="bg2">
                        <a:lumMod val="50000"/>
                      </a:schemeClr>
                    </a:solidFill>
                  </a:rPr>
                  <a:t>.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In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an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election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with m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candidates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pl-PL" sz="24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pl-PL" sz="24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pl-PL" sz="2400" i="1" dirty="0" err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𝑡𝑚</m:t>
                    </m:r>
                    <m:r>
                      <a:rPr lang="pl-PL" sz="24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votes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,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every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two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elections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are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at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distance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</a:t>
                </a:r>
                <a:r>
                  <a:rPr lang="pl-PL" sz="2400" dirty="0" err="1">
                    <a:solidFill>
                      <a:schemeClr val="bg2">
                        <a:lumMod val="50000"/>
                      </a:schemeClr>
                    </a:solidFill>
                  </a:rPr>
                  <a:t>at</a:t>
                </a:r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 most </a:t>
                </a:r>
                <a14:m>
                  <m:oMath xmlns:m="http://schemas.openxmlformats.org/officeDocument/2006/math">
                    <m:r>
                      <a:rPr lang="pl-PL" sz="24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¼ </m:t>
                    </m:r>
                    <m:r>
                      <a:rPr lang="pl-PL" sz="24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pl-PL" sz="24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sz="24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2400" i="1" baseline="300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pl-PL" sz="24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pl-PL" sz="24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pl-PL" sz="24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l-PL" sz="2400" dirty="0">
                    <a:solidFill>
                      <a:schemeClr val="bg2">
                        <a:lumMod val="50000"/>
                      </a:schemeClr>
                    </a:solidFill>
                  </a:rPr>
                  <a:t>.</a:t>
                </a:r>
                <a:endParaRPr lang="en-US" sz="24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397E5111-07BC-4156-9FCE-BD5E1FF2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742" y="438074"/>
                <a:ext cx="8013171" cy="830997"/>
              </a:xfrm>
              <a:prstGeom prst="rect">
                <a:avLst/>
              </a:prstGeom>
              <a:blipFill>
                <a:blip r:embed="rId12"/>
                <a:stretch>
                  <a:fillRect l="-1141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2AF21B6-C0A8-9BE0-FA8C-E63DFA9E6EFF}"/>
              </a:ext>
            </a:extLst>
          </p:cNvPr>
          <p:cNvSpPr txBox="1"/>
          <p:nvPr/>
        </p:nvSpPr>
        <p:spPr>
          <a:xfrm>
            <a:off x="3718705" y="3865257"/>
            <a:ext cx="4712387" cy="1323439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Count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number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swaps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that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make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elections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isomorphic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(i.e.,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identical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renaming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candidates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reordering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 the </a:t>
            </a:r>
            <a:r>
              <a:rPr lang="pl-PL" sz="2000" err="1">
                <a:solidFill>
                  <a:schemeClr val="accent6">
                    <a:lumMod val="75000"/>
                  </a:schemeClr>
                </a:solidFill>
              </a:rPr>
              <a:t>voters</a:t>
            </a:r>
            <a:r>
              <a:rPr lang="pl-PL" sz="200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E9CC6EF7-6C15-2C5C-1097-934C27D385A5}"/>
              </a:ext>
            </a:extLst>
          </p:cNvPr>
          <p:cNvSpPr txBox="1"/>
          <p:nvPr/>
        </p:nvSpPr>
        <p:spPr>
          <a:xfrm>
            <a:off x="18633" y="6573827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N. </a:t>
            </a:r>
            <a:r>
              <a:rPr lang="pl-PL" sz="1200" err="1"/>
              <a:t>Boehmer</a:t>
            </a:r>
            <a:r>
              <a:rPr lang="pl-PL" sz="1200"/>
              <a:t>, P. Faliszewski, R. </a:t>
            </a:r>
            <a:r>
              <a:rPr lang="pl-PL" sz="1200" err="1"/>
              <a:t>Niedermeier</a:t>
            </a:r>
            <a:r>
              <a:rPr lang="pl-PL" sz="1200"/>
              <a:t>, S. </a:t>
            </a:r>
            <a:r>
              <a:rPr lang="pl-PL" sz="1200" err="1"/>
              <a:t>Szufa</a:t>
            </a:r>
            <a:r>
              <a:rPr lang="pl-PL" sz="1200"/>
              <a:t>, T. Wąs, </a:t>
            </a:r>
            <a:r>
              <a:rPr lang="pl-PL" sz="1200" err="1"/>
              <a:t>Understanding</a:t>
            </a:r>
            <a:r>
              <a:rPr lang="pl-PL" sz="1200"/>
              <a:t> </a:t>
            </a:r>
            <a:r>
              <a:rPr lang="pl-PL" sz="1200" err="1"/>
              <a:t>Distance</a:t>
            </a:r>
            <a:r>
              <a:rPr lang="pl-PL" sz="1200"/>
              <a:t> </a:t>
            </a:r>
            <a:r>
              <a:rPr lang="pl-PL" sz="1200" err="1"/>
              <a:t>Measures</a:t>
            </a:r>
            <a:r>
              <a:rPr lang="pl-PL" sz="1200"/>
              <a:t> </a:t>
            </a:r>
            <a:r>
              <a:rPr lang="pl-PL" sz="1200" err="1"/>
              <a:t>Among</a:t>
            </a:r>
            <a:r>
              <a:rPr lang="pl-PL" sz="1200"/>
              <a:t> </a:t>
            </a:r>
            <a:r>
              <a:rPr lang="pl-PL" sz="1200" err="1"/>
              <a:t>Elections</a:t>
            </a:r>
            <a:r>
              <a:rPr lang="pl-PL" sz="1200"/>
              <a:t>, IJCAI 2022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1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62D5C1A-E8EF-4758-A462-428EDC821D14}"/>
              </a:ext>
            </a:extLst>
          </p:cNvPr>
          <p:cNvSpPr txBox="1"/>
          <p:nvPr/>
        </p:nvSpPr>
        <p:spPr>
          <a:xfrm>
            <a:off x="568031" y="2065034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64D1049-52E5-4D68-97F4-F775879C4E5B}"/>
              </a:ext>
            </a:extLst>
          </p:cNvPr>
          <p:cNvSpPr txBox="1"/>
          <p:nvPr/>
        </p:nvSpPr>
        <p:spPr>
          <a:xfrm>
            <a:off x="568031" y="249275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193B26-D4FC-420E-8721-7138A9EFB4D7}"/>
              </a:ext>
            </a:extLst>
          </p:cNvPr>
          <p:cNvSpPr txBox="1"/>
          <p:nvPr/>
        </p:nvSpPr>
        <p:spPr>
          <a:xfrm>
            <a:off x="568031" y="2882431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F02C41A-699E-437D-A8EA-032DD0EEC449}"/>
              </a:ext>
            </a:extLst>
          </p:cNvPr>
          <p:cNvSpPr txBox="1"/>
          <p:nvPr/>
        </p:nvSpPr>
        <p:spPr>
          <a:xfrm>
            <a:off x="568031" y="329683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8" name="Graphic 50" descr="Whale">
            <a:extLst>
              <a:ext uri="{FF2B5EF4-FFF2-40B4-BE49-F238E27FC236}">
                <a16:creationId xmlns:a16="http://schemas.microsoft.com/office/drawing/2014/main" id="{A3590EC0-AAF5-4F8D-97B9-82A26AA15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2517" y="2047809"/>
            <a:ext cx="369332" cy="369332"/>
          </a:xfrm>
          <a:prstGeom prst="rect">
            <a:avLst/>
          </a:prstGeom>
        </p:spPr>
      </p:pic>
      <p:pic>
        <p:nvPicPr>
          <p:cNvPr id="9" name="Graphic 51" descr="Cat">
            <a:extLst>
              <a:ext uri="{FF2B5EF4-FFF2-40B4-BE49-F238E27FC236}">
                <a16:creationId xmlns:a16="http://schemas.microsoft.com/office/drawing/2014/main" id="{CD6E2ED3-E074-4A43-9441-C61B4EB18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0366" y="2032079"/>
            <a:ext cx="369332" cy="369332"/>
          </a:xfrm>
          <a:prstGeom prst="rect">
            <a:avLst/>
          </a:prstGeom>
        </p:spPr>
      </p:pic>
      <p:pic>
        <p:nvPicPr>
          <p:cNvPr id="10" name="Graphic 54" descr="Panda">
            <a:extLst>
              <a:ext uri="{FF2B5EF4-FFF2-40B4-BE49-F238E27FC236}">
                <a16:creationId xmlns:a16="http://schemas.microsoft.com/office/drawing/2014/main" id="{8165BCF0-631B-410E-BD7F-D9B0590582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557" y="2100694"/>
            <a:ext cx="369332" cy="369332"/>
          </a:xfrm>
          <a:prstGeom prst="rect">
            <a:avLst/>
          </a:prstGeom>
        </p:spPr>
      </p:pic>
      <p:pic>
        <p:nvPicPr>
          <p:cNvPr id="11" name="Graphic 50" descr="Whale">
            <a:extLst>
              <a:ext uri="{FF2B5EF4-FFF2-40B4-BE49-F238E27FC236}">
                <a16:creationId xmlns:a16="http://schemas.microsoft.com/office/drawing/2014/main" id="{551B3C3B-BA45-4DEA-9EB9-075382792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771" y="2491792"/>
            <a:ext cx="369332" cy="369332"/>
          </a:xfrm>
          <a:prstGeom prst="rect">
            <a:avLst/>
          </a:prstGeom>
        </p:spPr>
      </p:pic>
      <p:pic>
        <p:nvPicPr>
          <p:cNvPr id="12" name="Graphic 51" descr="Cat">
            <a:extLst>
              <a:ext uri="{FF2B5EF4-FFF2-40B4-BE49-F238E27FC236}">
                <a16:creationId xmlns:a16="http://schemas.microsoft.com/office/drawing/2014/main" id="{C0A76BBD-53A4-4711-A252-3588AA088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274" y="2451682"/>
            <a:ext cx="369332" cy="369332"/>
          </a:xfrm>
          <a:prstGeom prst="rect">
            <a:avLst/>
          </a:prstGeom>
        </p:spPr>
      </p:pic>
      <p:pic>
        <p:nvPicPr>
          <p:cNvPr id="13" name="Graphic 54" descr="Panda">
            <a:extLst>
              <a:ext uri="{FF2B5EF4-FFF2-40B4-BE49-F238E27FC236}">
                <a16:creationId xmlns:a16="http://schemas.microsoft.com/office/drawing/2014/main" id="{4E88D821-A3CF-4713-9A16-7C0550AE5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271" y="2528093"/>
            <a:ext cx="369332" cy="369332"/>
          </a:xfrm>
          <a:prstGeom prst="rect">
            <a:avLst/>
          </a:prstGeom>
        </p:spPr>
      </p:pic>
      <p:pic>
        <p:nvPicPr>
          <p:cNvPr id="14" name="Graphic 50" descr="Whale">
            <a:extLst>
              <a:ext uri="{FF2B5EF4-FFF2-40B4-BE49-F238E27FC236}">
                <a16:creationId xmlns:a16="http://schemas.microsoft.com/office/drawing/2014/main" id="{9DDC7DE0-D80E-4DBD-BC5D-4C5AA6019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4927" y="2918532"/>
            <a:ext cx="369332" cy="369332"/>
          </a:xfrm>
          <a:prstGeom prst="rect">
            <a:avLst/>
          </a:prstGeom>
        </p:spPr>
      </p:pic>
      <p:pic>
        <p:nvPicPr>
          <p:cNvPr id="15" name="Graphic 51" descr="Cat">
            <a:extLst>
              <a:ext uri="{FF2B5EF4-FFF2-40B4-BE49-F238E27FC236}">
                <a16:creationId xmlns:a16="http://schemas.microsoft.com/office/drawing/2014/main" id="{CA425FD4-F0DB-416E-880F-0AD822C30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159" y="2917770"/>
            <a:ext cx="369332" cy="369332"/>
          </a:xfrm>
          <a:prstGeom prst="rect">
            <a:avLst/>
          </a:prstGeom>
        </p:spPr>
      </p:pic>
      <p:pic>
        <p:nvPicPr>
          <p:cNvPr id="16" name="Graphic 54" descr="Panda">
            <a:extLst>
              <a:ext uri="{FF2B5EF4-FFF2-40B4-BE49-F238E27FC236}">
                <a16:creationId xmlns:a16="http://schemas.microsoft.com/office/drawing/2014/main" id="{D7934E22-67D7-40CB-97AA-85A5766C2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2710" y="2907361"/>
            <a:ext cx="369332" cy="369332"/>
          </a:xfrm>
          <a:prstGeom prst="rect">
            <a:avLst/>
          </a:prstGeom>
        </p:spPr>
      </p:pic>
      <p:pic>
        <p:nvPicPr>
          <p:cNvPr id="17" name="Graphic 50" descr="Whale">
            <a:extLst>
              <a:ext uri="{FF2B5EF4-FFF2-40B4-BE49-F238E27FC236}">
                <a16:creationId xmlns:a16="http://schemas.microsoft.com/office/drawing/2014/main" id="{EF369E71-EEC7-45DA-9244-5CF6F36C9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9742" y="3296837"/>
            <a:ext cx="369332" cy="369332"/>
          </a:xfrm>
          <a:prstGeom prst="rect">
            <a:avLst/>
          </a:prstGeom>
        </p:spPr>
      </p:pic>
      <p:pic>
        <p:nvPicPr>
          <p:cNvPr id="18" name="Graphic 51" descr="Cat">
            <a:extLst>
              <a:ext uri="{FF2B5EF4-FFF2-40B4-BE49-F238E27FC236}">
                <a16:creationId xmlns:a16="http://schemas.microsoft.com/office/drawing/2014/main" id="{0E094F8C-5287-4BBE-8365-783852AFB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1675" y="3276773"/>
            <a:ext cx="369332" cy="369332"/>
          </a:xfrm>
          <a:prstGeom prst="rect">
            <a:avLst/>
          </a:prstGeom>
        </p:spPr>
      </p:pic>
      <p:pic>
        <p:nvPicPr>
          <p:cNvPr id="19" name="Graphic 54" descr="Panda">
            <a:extLst>
              <a:ext uri="{FF2B5EF4-FFF2-40B4-BE49-F238E27FC236}">
                <a16:creationId xmlns:a16="http://schemas.microsoft.com/office/drawing/2014/main" id="{5A946852-173D-4FA3-9AE3-FB8D1D06C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1530" y="3313007"/>
            <a:ext cx="369332" cy="3693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A2EA43E-9BB3-4EA3-932C-F4B1F9C4837A}"/>
              </a:ext>
            </a:extLst>
          </p:cNvPr>
          <p:cNvSpPr txBox="1"/>
          <p:nvPr/>
        </p:nvSpPr>
        <p:spPr>
          <a:xfrm>
            <a:off x="568031" y="36892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21" name="Graphic 50" descr="Whale">
            <a:extLst>
              <a:ext uri="{FF2B5EF4-FFF2-40B4-BE49-F238E27FC236}">
                <a16:creationId xmlns:a16="http://schemas.microsoft.com/office/drawing/2014/main" id="{5470BA0A-4CD2-4093-9225-6638104EA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024" y="3719575"/>
            <a:ext cx="369332" cy="369332"/>
          </a:xfrm>
          <a:prstGeom prst="rect">
            <a:avLst/>
          </a:prstGeom>
        </p:spPr>
      </p:pic>
      <p:pic>
        <p:nvPicPr>
          <p:cNvPr id="22" name="Graphic 51" descr="Cat">
            <a:extLst>
              <a:ext uri="{FF2B5EF4-FFF2-40B4-BE49-F238E27FC236}">
                <a16:creationId xmlns:a16="http://schemas.microsoft.com/office/drawing/2014/main" id="{4198D9FE-FD8B-44F6-9364-72B4348CB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9905" y="3688726"/>
            <a:ext cx="369332" cy="369332"/>
          </a:xfrm>
          <a:prstGeom prst="rect">
            <a:avLst/>
          </a:prstGeom>
        </p:spPr>
      </p:pic>
      <p:pic>
        <p:nvPicPr>
          <p:cNvPr id="23" name="Graphic 54" descr="Panda">
            <a:extLst>
              <a:ext uri="{FF2B5EF4-FFF2-40B4-BE49-F238E27FC236}">
                <a16:creationId xmlns:a16="http://schemas.microsoft.com/office/drawing/2014/main" id="{76459F0C-2AC4-4888-B2C6-654FDD01E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1530" y="3705382"/>
            <a:ext cx="369332" cy="369332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874171A-4346-408E-8F53-1FE5791B4E22}"/>
              </a:ext>
            </a:extLst>
          </p:cNvPr>
          <p:cNvSpPr txBox="1"/>
          <p:nvPr/>
        </p:nvSpPr>
        <p:spPr>
          <a:xfrm>
            <a:off x="581002" y="406493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25" name="Graphic 50" descr="Whale">
            <a:extLst>
              <a:ext uri="{FF2B5EF4-FFF2-40B4-BE49-F238E27FC236}">
                <a16:creationId xmlns:a16="http://schemas.microsoft.com/office/drawing/2014/main" id="{ACCD5484-6311-4CE2-9BD3-8AB29DFE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1189" y="4083528"/>
            <a:ext cx="369332" cy="369332"/>
          </a:xfrm>
          <a:prstGeom prst="rect">
            <a:avLst/>
          </a:prstGeom>
        </p:spPr>
      </p:pic>
      <p:pic>
        <p:nvPicPr>
          <p:cNvPr id="26" name="Graphic 51" descr="Cat">
            <a:extLst>
              <a:ext uri="{FF2B5EF4-FFF2-40B4-BE49-F238E27FC236}">
                <a16:creationId xmlns:a16="http://schemas.microsoft.com/office/drawing/2014/main" id="{B4C381C5-F269-4F56-A471-7D741FC0D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9435" y="4071804"/>
            <a:ext cx="369332" cy="369332"/>
          </a:xfrm>
          <a:prstGeom prst="rect">
            <a:avLst/>
          </a:prstGeom>
        </p:spPr>
      </p:pic>
      <p:pic>
        <p:nvPicPr>
          <p:cNvPr id="27" name="Graphic 54" descr="Panda">
            <a:extLst>
              <a:ext uri="{FF2B5EF4-FFF2-40B4-BE49-F238E27FC236}">
                <a16:creationId xmlns:a16="http://schemas.microsoft.com/office/drawing/2014/main" id="{3F3B62C5-DBC2-4B97-B230-E9BE36E17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46558" y="4064931"/>
            <a:ext cx="369332" cy="369332"/>
          </a:xfrm>
          <a:prstGeom prst="rect">
            <a:avLst/>
          </a:prstGeom>
        </p:spPr>
      </p:pic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BE6D374-A37B-405C-8C41-CD1671D6BE4E}"/>
              </a:ext>
            </a:extLst>
          </p:cNvPr>
          <p:cNvSpPr txBox="1"/>
          <p:nvPr/>
        </p:nvSpPr>
        <p:spPr>
          <a:xfrm>
            <a:off x="129216" y="4622336"/>
            <a:ext cx="29481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all</a:t>
            </a:r>
            <a:r>
              <a:rPr lang="pl-PL"/>
              <a:t> </a:t>
            </a:r>
            <a:r>
              <a:rPr lang="pl-PL" err="1"/>
              <a:t>possible</a:t>
            </a:r>
            <a:r>
              <a:rPr lang="pl-PL"/>
              <a:t> </a:t>
            </a:r>
            <a:r>
              <a:rPr lang="pl-PL" err="1"/>
              <a:t>preference</a:t>
            </a:r>
            <a:r>
              <a:rPr lang="pl-PL"/>
              <a:t> </a:t>
            </a:r>
            <a:r>
              <a:rPr lang="pl-PL" err="1"/>
              <a:t>orders</a:t>
            </a:r>
            <a:endParaRPr lang="pl-PL"/>
          </a:p>
          <a:p>
            <a:endParaRPr lang="pl-PL" b="1"/>
          </a:p>
          <a:p>
            <a:pPr algn="ctr"/>
            <a:r>
              <a:rPr lang="pl-PL" b="1" err="1"/>
              <a:t>uniformity</a:t>
            </a:r>
            <a:endParaRPr lang="pl-PL" b="1"/>
          </a:p>
          <a:p>
            <a:endParaRPr lang="en-US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68E21B-1514-4197-B66C-279A4A15014D}"/>
              </a:ext>
            </a:extLst>
          </p:cNvPr>
          <p:cNvSpPr txBox="1"/>
          <p:nvPr/>
        </p:nvSpPr>
        <p:spPr>
          <a:xfrm>
            <a:off x="9243542" y="2065034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DB79BF-DB1E-4CDD-BB76-9299BDF18F38}"/>
              </a:ext>
            </a:extLst>
          </p:cNvPr>
          <p:cNvSpPr txBox="1"/>
          <p:nvPr/>
        </p:nvSpPr>
        <p:spPr>
          <a:xfrm>
            <a:off x="9243542" y="249275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BEBAB25-F097-40F0-A29D-53993EDE6BC4}"/>
              </a:ext>
            </a:extLst>
          </p:cNvPr>
          <p:cNvSpPr txBox="1"/>
          <p:nvPr/>
        </p:nvSpPr>
        <p:spPr>
          <a:xfrm>
            <a:off x="9243542" y="2882431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960087C-CE68-4AF4-A067-97886944DC2B}"/>
              </a:ext>
            </a:extLst>
          </p:cNvPr>
          <p:cNvSpPr txBox="1"/>
          <p:nvPr/>
        </p:nvSpPr>
        <p:spPr>
          <a:xfrm>
            <a:off x="9243542" y="329683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D1E51B6-CF64-4D89-92F7-CC1D76D279FC}"/>
              </a:ext>
            </a:extLst>
          </p:cNvPr>
          <p:cNvSpPr txBox="1"/>
          <p:nvPr/>
        </p:nvSpPr>
        <p:spPr>
          <a:xfrm>
            <a:off x="9243542" y="36892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A645A3B-876C-41CC-9E5B-E44D64C8F106}"/>
              </a:ext>
            </a:extLst>
          </p:cNvPr>
          <p:cNvSpPr txBox="1"/>
          <p:nvPr/>
        </p:nvSpPr>
        <p:spPr>
          <a:xfrm>
            <a:off x="9256513" y="406493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11953A8B-E8EE-4B9A-B282-1E05CEA4C55B}"/>
              </a:ext>
            </a:extLst>
          </p:cNvPr>
          <p:cNvSpPr txBox="1"/>
          <p:nvPr/>
        </p:nvSpPr>
        <p:spPr>
          <a:xfrm>
            <a:off x="8956721" y="4622336"/>
            <a:ext cx="2716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Identical</a:t>
            </a:r>
            <a:r>
              <a:rPr lang="pl-PL"/>
              <a:t> </a:t>
            </a:r>
            <a:r>
              <a:rPr lang="pl-PL" err="1"/>
              <a:t>preference</a:t>
            </a:r>
            <a:r>
              <a:rPr lang="pl-PL"/>
              <a:t> </a:t>
            </a:r>
            <a:r>
              <a:rPr lang="pl-PL" err="1"/>
              <a:t>orders</a:t>
            </a:r>
            <a:endParaRPr lang="pl-PL"/>
          </a:p>
          <a:p>
            <a:endParaRPr lang="pl-PL" b="1"/>
          </a:p>
          <a:p>
            <a:pPr algn="ctr"/>
            <a:r>
              <a:rPr lang="pl-PL" b="1" err="1"/>
              <a:t>identity</a:t>
            </a:r>
            <a:endParaRPr lang="pl-PL" b="1"/>
          </a:p>
          <a:p>
            <a:endParaRPr lang="en-US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F323DE16-E147-4719-ADF8-B22FAE040EE2}"/>
              </a:ext>
            </a:extLst>
          </p:cNvPr>
          <p:cNvSpPr/>
          <p:nvPr/>
        </p:nvSpPr>
        <p:spPr>
          <a:xfrm>
            <a:off x="3296781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F2661F12-3F2C-408C-A502-64E72A07EB4C}"/>
              </a:ext>
            </a:extLst>
          </p:cNvPr>
          <p:cNvSpPr/>
          <p:nvPr/>
        </p:nvSpPr>
        <p:spPr>
          <a:xfrm>
            <a:off x="8560116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406B6ACA-E909-4A9E-95F6-1D0F14668335}"/>
              </a:ext>
            </a:extLst>
          </p:cNvPr>
          <p:cNvSpPr txBox="1"/>
          <p:nvPr/>
        </p:nvSpPr>
        <p:spPr>
          <a:xfrm>
            <a:off x="3180399" y="336493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UN</a:t>
            </a:r>
            <a:endParaRPr lang="en-US"/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04514B81-2A66-484F-AE99-DEE6CA0695AE}"/>
              </a:ext>
            </a:extLst>
          </p:cNvPr>
          <p:cNvSpPr txBox="1"/>
          <p:nvPr/>
        </p:nvSpPr>
        <p:spPr>
          <a:xfrm>
            <a:off x="8480765" y="337358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ID</a:t>
            </a:r>
            <a:endParaRPr lang="en-US"/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73525A77-E669-3546-BA21-1AF32786A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2032079"/>
            <a:ext cx="189200" cy="378399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B07C9845-A545-AD4B-A85F-9F2203CFC6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2098116"/>
            <a:ext cx="169479" cy="324432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51D3CC57-6D74-8646-86A1-15D6482012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2040283"/>
            <a:ext cx="221883" cy="395229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7CAB79C6-7063-4DDE-9478-D54854228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2498657"/>
            <a:ext cx="189200" cy="378399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35DFF8AF-11F6-484C-860E-8E1FFE313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2564694"/>
            <a:ext cx="169479" cy="324432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16192682-368A-4005-807F-4877E8ECA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2506861"/>
            <a:ext cx="221883" cy="395229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5C4762D-C824-44CF-9007-0327861F16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5109" y="2870379"/>
            <a:ext cx="189200" cy="378399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A52D6FE0-6255-4C90-B424-DBCBEDEDD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6663" y="2936416"/>
            <a:ext cx="169479" cy="324432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F783AD61-5B85-4351-8A0F-8A6BEADCA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2711" y="2878583"/>
            <a:ext cx="221883" cy="395229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B410F186-4FEA-44CC-8DD5-ADA0343C4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3285728"/>
            <a:ext cx="189200" cy="378399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AA5D73B-5D61-4CC1-BD62-DE250265A5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3351765"/>
            <a:ext cx="169479" cy="32443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DF98A051-A134-4C4D-97A7-962F5BA55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3293932"/>
            <a:ext cx="221883" cy="395229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DD3D6E35-C88B-4374-9277-1BAA45EF3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148" y="3703141"/>
            <a:ext cx="189200" cy="378399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8FA5A606-FB98-4ABB-8C4F-709E1FD28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0702" y="3769178"/>
            <a:ext cx="169479" cy="324432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63FFFF6F-B931-4DDB-9682-A5C888F3C8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750" y="3711345"/>
            <a:ext cx="221883" cy="395229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D0957E2D-4FF3-44E2-9B84-48DCE4901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4907" y="4073820"/>
            <a:ext cx="189200" cy="378399"/>
          </a:xfrm>
          <a:prstGeom prst="rect">
            <a:avLst/>
          </a:prstGeom>
        </p:spPr>
      </p:pic>
      <p:pic>
        <p:nvPicPr>
          <p:cNvPr id="76" name="Obraz 75">
            <a:extLst>
              <a:ext uri="{FF2B5EF4-FFF2-40B4-BE49-F238E27FC236}">
                <a16:creationId xmlns:a16="http://schemas.microsoft.com/office/drawing/2014/main" id="{D8F9763E-AEC1-440A-8C19-2B988923FB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461" y="4139857"/>
            <a:ext cx="169479" cy="324432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EC5CFFD3-7122-40FE-AFA1-0ABDD8D82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2509" y="4082024"/>
            <a:ext cx="221883" cy="395229"/>
          </a:xfrm>
          <a:prstGeom prst="rect">
            <a:avLst/>
          </a:prstGeom>
        </p:spPr>
      </p:pic>
      <p:cxnSp>
        <p:nvCxnSpPr>
          <p:cNvPr id="79" name="Łącznik prosty 78">
            <a:extLst>
              <a:ext uri="{FF2B5EF4-FFF2-40B4-BE49-F238E27FC236}">
                <a16:creationId xmlns:a16="http://schemas.microsoft.com/office/drawing/2014/main" id="{FC258DE1-F7AB-455B-9BC7-38DAA984ED63}"/>
              </a:ext>
            </a:extLst>
          </p:cNvPr>
          <p:cNvCxnSpPr/>
          <p:nvPr/>
        </p:nvCxnSpPr>
        <p:spPr>
          <a:xfrm flipV="1">
            <a:off x="3661621" y="3260848"/>
            <a:ext cx="4819144" cy="24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CA86B4-0860-41CA-BB9A-ECFDF72521A1}"/>
              </a:ext>
            </a:extLst>
          </p:cNvPr>
          <p:cNvSpPr txBox="1"/>
          <p:nvPr/>
        </p:nvSpPr>
        <p:spPr>
          <a:xfrm>
            <a:off x="5745616" y="267828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D7E72-F7F4-669B-6E40-6D94916482C7}"/>
              </a:ext>
            </a:extLst>
          </p:cNvPr>
          <p:cNvSpPr txBox="1"/>
          <p:nvPr/>
        </p:nvSpPr>
        <p:spPr>
          <a:xfrm>
            <a:off x="18633" y="6573827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N. </a:t>
            </a:r>
            <a:r>
              <a:rPr lang="pl-PL" sz="1200" err="1"/>
              <a:t>Boehmer</a:t>
            </a:r>
            <a:r>
              <a:rPr lang="pl-PL" sz="1200"/>
              <a:t>, P. Faliszewski, R. </a:t>
            </a:r>
            <a:r>
              <a:rPr lang="pl-PL" sz="1200" err="1"/>
              <a:t>Niedermeier</a:t>
            </a:r>
            <a:r>
              <a:rPr lang="pl-PL" sz="1200"/>
              <a:t>, S. </a:t>
            </a:r>
            <a:r>
              <a:rPr lang="pl-PL" sz="1200" err="1"/>
              <a:t>Szufa</a:t>
            </a:r>
            <a:r>
              <a:rPr lang="pl-PL" sz="1200"/>
              <a:t>, T. Wąs, </a:t>
            </a:r>
            <a:r>
              <a:rPr lang="pl-PL" sz="1200" err="1"/>
              <a:t>Understanding</a:t>
            </a:r>
            <a:r>
              <a:rPr lang="pl-PL" sz="1200"/>
              <a:t> </a:t>
            </a:r>
            <a:r>
              <a:rPr lang="pl-PL" sz="1200" err="1"/>
              <a:t>Distance</a:t>
            </a:r>
            <a:r>
              <a:rPr lang="pl-PL" sz="1200"/>
              <a:t> </a:t>
            </a:r>
            <a:r>
              <a:rPr lang="pl-PL" sz="1200" err="1"/>
              <a:t>Measures</a:t>
            </a:r>
            <a:r>
              <a:rPr lang="pl-PL" sz="1200"/>
              <a:t> </a:t>
            </a:r>
            <a:r>
              <a:rPr lang="pl-PL" sz="1200" err="1"/>
              <a:t>Among</a:t>
            </a:r>
            <a:r>
              <a:rPr lang="pl-PL" sz="1200"/>
              <a:t> </a:t>
            </a:r>
            <a:r>
              <a:rPr lang="pl-PL" sz="1200" err="1"/>
              <a:t>Elections</a:t>
            </a:r>
            <a:r>
              <a:rPr lang="pl-PL" sz="1200"/>
              <a:t>, IJCAI 2022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80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CE1B4D1-3733-4AAA-B1CD-9AD2FF6C6F76}"/>
              </a:ext>
            </a:extLst>
          </p:cNvPr>
          <p:cNvSpPr txBox="1"/>
          <p:nvPr/>
        </p:nvSpPr>
        <p:spPr>
          <a:xfrm>
            <a:off x="11199938" y="36230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98" name="pole tekstowe 97">
            <a:extLst>
              <a:ext uri="{FF2B5EF4-FFF2-40B4-BE49-F238E27FC236}">
                <a16:creationId xmlns:a16="http://schemas.microsoft.com/office/drawing/2014/main" id="{DC47DC0B-54E2-43EC-91E1-ADC648FED817}"/>
              </a:ext>
            </a:extLst>
          </p:cNvPr>
          <p:cNvSpPr txBox="1"/>
          <p:nvPr/>
        </p:nvSpPr>
        <p:spPr>
          <a:xfrm>
            <a:off x="11215826" y="40145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99" name="pole tekstowe 98">
            <a:extLst>
              <a:ext uri="{FF2B5EF4-FFF2-40B4-BE49-F238E27FC236}">
                <a16:creationId xmlns:a16="http://schemas.microsoft.com/office/drawing/2014/main" id="{7BE57521-3BA1-44E2-84B2-166D64CC896D}"/>
              </a:ext>
            </a:extLst>
          </p:cNvPr>
          <p:cNvSpPr txBox="1"/>
          <p:nvPr/>
        </p:nvSpPr>
        <p:spPr>
          <a:xfrm>
            <a:off x="11211916" y="44005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pic>
        <p:nvPicPr>
          <p:cNvPr id="97" name="Obraz 96">
            <a:extLst>
              <a:ext uri="{FF2B5EF4-FFF2-40B4-BE49-F238E27FC236}">
                <a16:creationId xmlns:a16="http://schemas.microsoft.com/office/drawing/2014/main" id="{61EF2889-2B72-4D09-B121-2204FA39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808" y="4419092"/>
            <a:ext cx="189200" cy="363846"/>
          </a:xfrm>
          <a:prstGeom prst="rect">
            <a:avLst/>
          </a:prstGeom>
        </p:spPr>
      </p:pic>
      <p:pic>
        <p:nvPicPr>
          <p:cNvPr id="96" name="Obraz 95">
            <a:extLst>
              <a:ext uri="{FF2B5EF4-FFF2-40B4-BE49-F238E27FC236}">
                <a16:creationId xmlns:a16="http://schemas.microsoft.com/office/drawing/2014/main" id="{017AA27F-C1FA-487A-A331-F0F315ED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020" y="4062696"/>
            <a:ext cx="189200" cy="363846"/>
          </a:xfrm>
          <a:prstGeom prst="rect">
            <a:avLst/>
          </a:prstGeom>
        </p:spPr>
      </p:pic>
      <p:pic>
        <p:nvPicPr>
          <p:cNvPr id="95" name="Obraz 94">
            <a:extLst>
              <a:ext uri="{FF2B5EF4-FFF2-40B4-BE49-F238E27FC236}">
                <a16:creationId xmlns:a16="http://schemas.microsoft.com/office/drawing/2014/main" id="{BE5B4B4D-6143-421D-A3B3-2AFC6DC8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3668517"/>
            <a:ext cx="189200" cy="36384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62D5C1A-E8EF-4758-A462-428EDC821D14}"/>
              </a:ext>
            </a:extLst>
          </p:cNvPr>
          <p:cNvSpPr txBox="1"/>
          <p:nvPr/>
        </p:nvSpPr>
        <p:spPr>
          <a:xfrm>
            <a:off x="199086" y="2367739"/>
            <a:ext cx="25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64D1049-52E5-4D68-97F4-F775879C4E5B}"/>
              </a:ext>
            </a:extLst>
          </p:cNvPr>
          <p:cNvSpPr txBox="1"/>
          <p:nvPr/>
        </p:nvSpPr>
        <p:spPr>
          <a:xfrm>
            <a:off x="199086" y="2795459"/>
            <a:ext cx="27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193B26-D4FC-420E-8721-7138A9EFB4D7}"/>
              </a:ext>
            </a:extLst>
          </p:cNvPr>
          <p:cNvSpPr txBox="1"/>
          <p:nvPr/>
        </p:nvSpPr>
        <p:spPr>
          <a:xfrm>
            <a:off x="199086" y="3185136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F02C41A-699E-437D-A8EA-032DD0EEC449}"/>
              </a:ext>
            </a:extLst>
          </p:cNvPr>
          <p:cNvSpPr txBox="1"/>
          <p:nvPr/>
        </p:nvSpPr>
        <p:spPr>
          <a:xfrm>
            <a:off x="199086" y="3599542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8" name="Graphic 50" descr="Whale">
            <a:extLst>
              <a:ext uri="{FF2B5EF4-FFF2-40B4-BE49-F238E27FC236}">
                <a16:creationId xmlns:a16="http://schemas.microsoft.com/office/drawing/2014/main" id="{A3590EC0-AAF5-4F8D-97B9-82A26AA15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572" y="2350514"/>
            <a:ext cx="369332" cy="369332"/>
          </a:xfrm>
          <a:prstGeom prst="rect">
            <a:avLst/>
          </a:prstGeom>
        </p:spPr>
      </p:pic>
      <p:pic>
        <p:nvPicPr>
          <p:cNvPr id="9" name="Graphic 51" descr="Cat">
            <a:extLst>
              <a:ext uri="{FF2B5EF4-FFF2-40B4-BE49-F238E27FC236}">
                <a16:creationId xmlns:a16="http://schemas.microsoft.com/office/drawing/2014/main" id="{CD6E2ED3-E074-4A43-9441-C61B4EB18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81421" y="2334784"/>
            <a:ext cx="369332" cy="369332"/>
          </a:xfrm>
          <a:prstGeom prst="rect">
            <a:avLst/>
          </a:prstGeom>
        </p:spPr>
      </p:pic>
      <p:pic>
        <p:nvPicPr>
          <p:cNvPr id="10" name="Graphic 54" descr="Panda">
            <a:extLst>
              <a:ext uri="{FF2B5EF4-FFF2-40B4-BE49-F238E27FC236}">
                <a16:creationId xmlns:a16="http://schemas.microsoft.com/office/drawing/2014/main" id="{8165BCF0-631B-410E-BD7F-D9B059058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612" y="2403399"/>
            <a:ext cx="369332" cy="369332"/>
          </a:xfrm>
          <a:prstGeom prst="rect">
            <a:avLst/>
          </a:prstGeom>
        </p:spPr>
      </p:pic>
      <p:pic>
        <p:nvPicPr>
          <p:cNvPr id="11" name="Graphic 50" descr="Whale">
            <a:extLst>
              <a:ext uri="{FF2B5EF4-FFF2-40B4-BE49-F238E27FC236}">
                <a16:creationId xmlns:a16="http://schemas.microsoft.com/office/drawing/2014/main" id="{551B3C3B-BA45-4DEA-9EB9-07538279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7826" y="2794497"/>
            <a:ext cx="369332" cy="369332"/>
          </a:xfrm>
          <a:prstGeom prst="rect">
            <a:avLst/>
          </a:prstGeom>
        </p:spPr>
      </p:pic>
      <p:pic>
        <p:nvPicPr>
          <p:cNvPr id="12" name="Graphic 51" descr="Cat">
            <a:extLst>
              <a:ext uri="{FF2B5EF4-FFF2-40B4-BE49-F238E27FC236}">
                <a16:creationId xmlns:a16="http://schemas.microsoft.com/office/drawing/2014/main" id="{C0A76BBD-53A4-4711-A252-3588AA088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4329" y="2754387"/>
            <a:ext cx="369332" cy="369332"/>
          </a:xfrm>
          <a:prstGeom prst="rect">
            <a:avLst/>
          </a:prstGeom>
        </p:spPr>
      </p:pic>
      <p:pic>
        <p:nvPicPr>
          <p:cNvPr id="13" name="Graphic 54" descr="Panda">
            <a:extLst>
              <a:ext uri="{FF2B5EF4-FFF2-40B4-BE49-F238E27FC236}">
                <a16:creationId xmlns:a16="http://schemas.microsoft.com/office/drawing/2014/main" id="{4E88D821-A3CF-4713-9A16-7C0550AE5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326" y="2830798"/>
            <a:ext cx="369332" cy="369332"/>
          </a:xfrm>
          <a:prstGeom prst="rect">
            <a:avLst/>
          </a:prstGeom>
        </p:spPr>
      </p:pic>
      <p:pic>
        <p:nvPicPr>
          <p:cNvPr id="14" name="Graphic 50" descr="Whale">
            <a:extLst>
              <a:ext uri="{FF2B5EF4-FFF2-40B4-BE49-F238E27FC236}">
                <a16:creationId xmlns:a16="http://schemas.microsoft.com/office/drawing/2014/main" id="{9DDC7DE0-D80E-4DBD-BC5D-4C5AA601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5982" y="3221237"/>
            <a:ext cx="369332" cy="369332"/>
          </a:xfrm>
          <a:prstGeom prst="rect">
            <a:avLst/>
          </a:prstGeom>
        </p:spPr>
      </p:pic>
      <p:pic>
        <p:nvPicPr>
          <p:cNvPr id="15" name="Graphic 51" descr="Cat">
            <a:extLst>
              <a:ext uri="{FF2B5EF4-FFF2-40B4-BE49-F238E27FC236}">
                <a16:creationId xmlns:a16="http://schemas.microsoft.com/office/drawing/2014/main" id="{CA425FD4-F0DB-416E-880F-0AD822C30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14" y="3220475"/>
            <a:ext cx="369332" cy="369332"/>
          </a:xfrm>
          <a:prstGeom prst="rect">
            <a:avLst/>
          </a:prstGeom>
        </p:spPr>
      </p:pic>
      <p:pic>
        <p:nvPicPr>
          <p:cNvPr id="16" name="Graphic 54" descr="Panda">
            <a:extLst>
              <a:ext uri="{FF2B5EF4-FFF2-40B4-BE49-F238E27FC236}">
                <a16:creationId xmlns:a16="http://schemas.microsoft.com/office/drawing/2014/main" id="{D7934E22-67D7-40CB-97AA-85A5766C2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3765" y="3210066"/>
            <a:ext cx="369332" cy="369332"/>
          </a:xfrm>
          <a:prstGeom prst="rect">
            <a:avLst/>
          </a:prstGeom>
        </p:spPr>
      </p:pic>
      <p:pic>
        <p:nvPicPr>
          <p:cNvPr id="17" name="Graphic 50" descr="Whale">
            <a:extLst>
              <a:ext uri="{FF2B5EF4-FFF2-40B4-BE49-F238E27FC236}">
                <a16:creationId xmlns:a16="http://schemas.microsoft.com/office/drawing/2014/main" id="{EF369E71-EEC7-45DA-9244-5CF6F36C9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0797" y="3599542"/>
            <a:ext cx="369332" cy="369332"/>
          </a:xfrm>
          <a:prstGeom prst="rect">
            <a:avLst/>
          </a:prstGeom>
        </p:spPr>
      </p:pic>
      <p:pic>
        <p:nvPicPr>
          <p:cNvPr id="18" name="Graphic 51" descr="Cat">
            <a:extLst>
              <a:ext uri="{FF2B5EF4-FFF2-40B4-BE49-F238E27FC236}">
                <a16:creationId xmlns:a16="http://schemas.microsoft.com/office/drawing/2014/main" id="{0E094F8C-5287-4BBE-8365-783852AFB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730" y="3579478"/>
            <a:ext cx="369332" cy="369332"/>
          </a:xfrm>
          <a:prstGeom prst="rect">
            <a:avLst/>
          </a:prstGeom>
        </p:spPr>
      </p:pic>
      <p:pic>
        <p:nvPicPr>
          <p:cNvPr id="19" name="Graphic 54" descr="Panda">
            <a:extLst>
              <a:ext uri="{FF2B5EF4-FFF2-40B4-BE49-F238E27FC236}">
                <a16:creationId xmlns:a16="http://schemas.microsoft.com/office/drawing/2014/main" id="{5A946852-173D-4FA3-9AE3-FB8D1D06C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2585" y="3615712"/>
            <a:ext cx="369332" cy="3693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A2EA43E-9BB3-4EA3-932C-F4B1F9C4837A}"/>
              </a:ext>
            </a:extLst>
          </p:cNvPr>
          <p:cNvSpPr txBox="1"/>
          <p:nvPr/>
        </p:nvSpPr>
        <p:spPr>
          <a:xfrm>
            <a:off x="199086" y="3991917"/>
            <a:ext cx="29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21" name="Graphic 50" descr="Whale">
            <a:extLst>
              <a:ext uri="{FF2B5EF4-FFF2-40B4-BE49-F238E27FC236}">
                <a16:creationId xmlns:a16="http://schemas.microsoft.com/office/drawing/2014/main" id="{5470BA0A-4CD2-4093-9225-6638104EA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079" y="4022280"/>
            <a:ext cx="369332" cy="369332"/>
          </a:xfrm>
          <a:prstGeom prst="rect">
            <a:avLst/>
          </a:prstGeom>
        </p:spPr>
      </p:pic>
      <p:pic>
        <p:nvPicPr>
          <p:cNvPr id="22" name="Graphic 51" descr="Cat">
            <a:extLst>
              <a:ext uri="{FF2B5EF4-FFF2-40B4-BE49-F238E27FC236}">
                <a16:creationId xmlns:a16="http://schemas.microsoft.com/office/drawing/2014/main" id="{4198D9FE-FD8B-44F6-9364-72B4348CB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0960" y="3991431"/>
            <a:ext cx="369332" cy="369332"/>
          </a:xfrm>
          <a:prstGeom prst="rect">
            <a:avLst/>
          </a:prstGeom>
        </p:spPr>
      </p:pic>
      <p:pic>
        <p:nvPicPr>
          <p:cNvPr id="23" name="Graphic 54" descr="Panda">
            <a:extLst>
              <a:ext uri="{FF2B5EF4-FFF2-40B4-BE49-F238E27FC236}">
                <a16:creationId xmlns:a16="http://schemas.microsoft.com/office/drawing/2014/main" id="{76459F0C-2AC4-4888-B2C6-654FDD01E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2585" y="4008087"/>
            <a:ext cx="369332" cy="369332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874171A-4346-408E-8F53-1FE5791B4E22}"/>
              </a:ext>
            </a:extLst>
          </p:cNvPr>
          <p:cNvSpPr txBox="1"/>
          <p:nvPr/>
        </p:nvSpPr>
        <p:spPr>
          <a:xfrm>
            <a:off x="212056" y="4367636"/>
            <a:ext cx="30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25" name="Graphic 50" descr="Whale">
            <a:extLst>
              <a:ext uri="{FF2B5EF4-FFF2-40B4-BE49-F238E27FC236}">
                <a16:creationId xmlns:a16="http://schemas.microsoft.com/office/drawing/2014/main" id="{ACCD5484-6311-4CE2-9BD3-8AB29DFE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244" y="4386233"/>
            <a:ext cx="369332" cy="369332"/>
          </a:xfrm>
          <a:prstGeom prst="rect">
            <a:avLst/>
          </a:prstGeom>
        </p:spPr>
      </p:pic>
      <p:pic>
        <p:nvPicPr>
          <p:cNvPr id="26" name="Graphic 51" descr="Cat">
            <a:extLst>
              <a:ext uri="{FF2B5EF4-FFF2-40B4-BE49-F238E27FC236}">
                <a16:creationId xmlns:a16="http://schemas.microsoft.com/office/drawing/2014/main" id="{B4C381C5-F269-4F56-A471-7D741FC0D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0490" y="4374509"/>
            <a:ext cx="369332" cy="369332"/>
          </a:xfrm>
          <a:prstGeom prst="rect">
            <a:avLst/>
          </a:prstGeom>
        </p:spPr>
      </p:pic>
      <p:pic>
        <p:nvPicPr>
          <p:cNvPr id="27" name="Graphic 54" descr="Panda">
            <a:extLst>
              <a:ext uri="{FF2B5EF4-FFF2-40B4-BE49-F238E27FC236}">
                <a16:creationId xmlns:a16="http://schemas.microsoft.com/office/drawing/2014/main" id="{3F3B62C5-DBC2-4B97-B230-E9BE36E17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7613" y="4367636"/>
            <a:ext cx="369332" cy="369332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68E21B-1514-4197-B66C-279A4A15014D}"/>
              </a:ext>
            </a:extLst>
          </p:cNvPr>
          <p:cNvSpPr txBox="1"/>
          <p:nvPr/>
        </p:nvSpPr>
        <p:spPr>
          <a:xfrm>
            <a:off x="9251149" y="240069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DB79BF-DB1E-4CDD-BB76-9299BDF18F38}"/>
              </a:ext>
            </a:extLst>
          </p:cNvPr>
          <p:cNvSpPr txBox="1"/>
          <p:nvPr/>
        </p:nvSpPr>
        <p:spPr>
          <a:xfrm>
            <a:off x="9251149" y="282841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BEBAB25-F097-40F0-A29D-53993EDE6BC4}"/>
              </a:ext>
            </a:extLst>
          </p:cNvPr>
          <p:cNvSpPr txBox="1"/>
          <p:nvPr/>
        </p:nvSpPr>
        <p:spPr>
          <a:xfrm>
            <a:off x="9251149" y="3218091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960087C-CE68-4AF4-A067-97886944DC2B}"/>
              </a:ext>
            </a:extLst>
          </p:cNvPr>
          <p:cNvSpPr txBox="1"/>
          <p:nvPr/>
        </p:nvSpPr>
        <p:spPr>
          <a:xfrm>
            <a:off x="9251149" y="363249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D1E51B6-CF64-4D89-92F7-CC1D76D279FC}"/>
              </a:ext>
            </a:extLst>
          </p:cNvPr>
          <p:cNvSpPr txBox="1"/>
          <p:nvPr/>
        </p:nvSpPr>
        <p:spPr>
          <a:xfrm>
            <a:off x="9251149" y="402487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A645A3B-876C-41CC-9E5B-E44D64C8F106}"/>
              </a:ext>
            </a:extLst>
          </p:cNvPr>
          <p:cNvSpPr txBox="1"/>
          <p:nvPr/>
        </p:nvSpPr>
        <p:spPr>
          <a:xfrm>
            <a:off x="9264120" y="440059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F323DE16-E147-4719-ADF8-B22FAE040EE2}"/>
              </a:ext>
            </a:extLst>
          </p:cNvPr>
          <p:cNvSpPr/>
          <p:nvPr/>
        </p:nvSpPr>
        <p:spPr>
          <a:xfrm>
            <a:off x="3296781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F2661F12-3F2C-408C-A502-64E72A07EB4C}"/>
              </a:ext>
            </a:extLst>
          </p:cNvPr>
          <p:cNvSpPr/>
          <p:nvPr/>
        </p:nvSpPr>
        <p:spPr>
          <a:xfrm>
            <a:off x="8560116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406B6ACA-E909-4A9E-95F6-1D0F14668335}"/>
              </a:ext>
            </a:extLst>
          </p:cNvPr>
          <p:cNvSpPr txBox="1"/>
          <p:nvPr/>
        </p:nvSpPr>
        <p:spPr>
          <a:xfrm>
            <a:off x="3180399" y="336493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UN</a:t>
            </a:r>
            <a:endParaRPr lang="en-US"/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04514B81-2A66-484F-AE99-DEE6CA0695AE}"/>
              </a:ext>
            </a:extLst>
          </p:cNvPr>
          <p:cNvSpPr txBox="1"/>
          <p:nvPr/>
        </p:nvSpPr>
        <p:spPr>
          <a:xfrm>
            <a:off x="8480765" y="337358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ID</a:t>
            </a:r>
            <a:endParaRPr lang="en-US"/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73525A77-E669-3546-BA21-1AF32786A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2367739"/>
            <a:ext cx="189200" cy="378399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B07C9845-A545-AD4B-A85F-9F2203CFC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2433776"/>
            <a:ext cx="169479" cy="324432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51D3CC57-6D74-8646-86A1-15D648201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2375943"/>
            <a:ext cx="221883" cy="395229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7CAB79C6-7063-4DDE-9478-D54854228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2834317"/>
            <a:ext cx="189200" cy="378399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35DFF8AF-11F6-484C-860E-8E1FFE3134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2900354"/>
            <a:ext cx="169479" cy="324432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16192682-368A-4005-807F-4877E8ECA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2842521"/>
            <a:ext cx="221883" cy="395229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5C4762D-C824-44CF-9007-0327861F16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2716" y="3206039"/>
            <a:ext cx="189200" cy="378399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A52D6FE0-6255-4C90-B424-DBCBEDEDD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4270" y="3272076"/>
            <a:ext cx="169479" cy="324432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F783AD61-5B85-4351-8A0F-8A6BEADCAC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0318" y="3214243"/>
            <a:ext cx="221883" cy="395229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B410F186-4FEA-44CC-8DD5-ADA0343C4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3621388"/>
            <a:ext cx="189200" cy="378399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AA5D73B-5D61-4CC1-BD62-DE250265A5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3687425"/>
            <a:ext cx="169479" cy="32443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DF98A051-A134-4C4D-97A7-962F5BA558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3629592"/>
            <a:ext cx="221883" cy="395229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DD3D6E35-C88B-4374-9277-1BAA45EF3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755" y="4038801"/>
            <a:ext cx="189200" cy="378399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8FA5A606-FB98-4ABB-8C4F-709E1FD282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8309" y="4104838"/>
            <a:ext cx="169479" cy="324432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63FFFF6F-B931-4DDB-9682-A5C888F3C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4357" y="4047005"/>
            <a:ext cx="221883" cy="395229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D0957E2D-4FF3-44E2-9B84-48DCE4901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4409480"/>
            <a:ext cx="189200" cy="378399"/>
          </a:xfrm>
          <a:prstGeom prst="rect">
            <a:avLst/>
          </a:prstGeom>
        </p:spPr>
      </p:pic>
      <p:pic>
        <p:nvPicPr>
          <p:cNvPr id="76" name="Obraz 75">
            <a:extLst>
              <a:ext uri="{FF2B5EF4-FFF2-40B4-BE49-F238E27FC236}">
                <a16:creationId xmlns:a16="http://schemas.microsoft.com/office/drawing/2014/main" id="{D8F9763E-AEC1-440A-8C19-2B988923FB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4475517"/>
            <a:ext cx="169479" cy="324432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EC5CFFD3-7122-40FE-AFA1-0ABDD8D82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4417684"/>
            <a:ext cx="221883" cy="395229"/>
          </a:xfrm>
          <a:prstGeom prst="rect">
            <a:avLst/>
          </a:prstGeom>
        </p:spPr>
      </p:pic>
      <p:cxnSp>
        <p:nvCxnSpPr>
          <p:cNvPr id="79" name="Łącznik prosty 78">
            <a:extLst>
              <a:ext uri="{FF2B5EF4-FFF2-40B4-BE49-F238E27FC236}">
                <a16:creationId xmlns:a16="http://schemas.microsoft.com/office/drawing/2014/main" id="{FC258DE1-F7AB-455B-9BC7-38DAA984ED63}"/>
              </a:ext>
            </a:extLst>
          </p:cNvPr>
          <p:cNvCxnSpPr/>
          <p:nvPr/>
        </p:nvCxnSpPr>
        <p:spPr>
          <a:xfrm flipV="1">
            <a:off x="3661621" y="3260848"/>
            <a:ext cx="4819144" cy="24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CA86B4-0860-41CA-BB9A-ECFDF72521A1}"/>
              </a:ext>
            </a:extLst>
          </p:cNvPr>
          <p:cNvSpPr txBox="1"/>
          <p:nvPr/>
        </p:nvSpPr>
        <p:spPr>
          <a:xfrm>
            <a:off x="5745616" y="267828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8" name="Graphic 7" descr="Snake">
            <a:extLst>
              <a:ext uri="{FF2B5EF4-FFF2-40B4-BE49-F238E27FC236}">
                <a16:creationId xmlns:a16="http://schemas.microsoft.com/office/drawing/2014/main" id="{C75E1F04-CAFB-F84D-99C7-9D5A5C5A05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99270" y="2353092"/>
            <a:ext cx="318677" cy="318677"/>
          </a:xfrm>
          <a:prstGeom prst="rect">
            <a:avLst/>
          </a:prstGeom>
        </p:spPr>
      </p:pic>
      <p:pic>
        <p:nvPicPr>
          <p:cNvPr id="81" name="Graphic 7" descr="Snake">
            <a:extLst>
              <a:ext uri="{FF2B5EF4-FFF2-40B4-BE49-F238E27FC236}">
                <a16:creationId xmlns:a16="http://schemas.microsoft.com/office/drawing/2014/main" id="{10DF4302-45A5-472F-B0B8-3CE713833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6829" y="2817156"/>
            <a:ext cx="318677" cy="318677"/>
          </a:xfrm>
          <a:prstGeom prst="rect">
            <a:avLst/>
          </a:prstGeom>
        </p:spPr>
      </p:pic>
      <p:pic>
        <p:nvPicPr>
          <p:cNvPr id="82" name="Graphic 7" descr="Snake">
            <a:extLst>
              <a:ext uri="{FF2B5EF4-FFF2-40B4-BE49-F238E27FC236}">
                <a16:creationId xmlns:a16="http://schemas.microsoft.com/office/drawing/2014/main" id="{0F3791F8-79B0-4D3B-863D-F0392EA903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6131" y="3204745"/>
            <a:ext cx="318677" cy="318677"/>
          </a:xfrm>
          <a:prstGeom prst="rect">
            <a:avLst/>
          </a:prstGeom>
        </p:spPr>
      </p:pic>
      <p:pic>
        <p:nvPicPr>
          <p:cNvPr id="83" name="Graphic 7" descr="Snake">
            <a:extLst>
              <a:ext uri="{FF2B5EF4-FFF2-40B4-BE49-F238E27FC236}">
                <a16:creationId xmlns:a16="http://schemas.microsoft.com/office/drawing/2014/main" id="{96BF8C29-BFB2-4C73-984F-9D101B470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2193" y="3599542"/>
            <a:ext cx="318677" cy="318677"/>
          </a:xfrm>
          <a:prstGeom prst="rect">
            <a:avLst/>
          </a:prstGeom>
        </p:spPr>
      </p:pic>
      <p:pic>
        <p:nvPicPr>
          <p:cNvPr id="84" name="Graphic 7" descr="Snake">
            <a:extLst>
              <a:ext uri="{FF2B5EF4-FFF2-40B4-BE49-F238E27FC236}">
                <a16:creationId xmlns:a16="http://schemas.microsoft.com/office/drawing/2014/main" id="{02A6CE35-F7A5-4C68-9330-0C52BD7486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6828" y="4030362"/>
            <a:ext cx="318677" cy="318677"/>
          </a:xfrm>
          <a:prstGeom prst="rect">
            <a:avLst/>
          </a:prstGeom>
        </p:spPr>
      </p:pic>
      <p:pic>
        <p:nvPicPr>
          <p:cNvPr id="85" name="Graphic 7" descr="Snake">
            <a:extLst>
              <a:ext uri="{FF2B5EF4-FFF2-40B4-BE49-F238E27FC236}">
                <a16:creationId xmlns:a16="http://schemas.microsoft.com/office/drawing/2014/main" id="{57045C90-BD26-44D7-B005-2DE3597136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8984" y="4393928"/>
            <a:ext cx="318677" cy="31867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8D679E1-1174-42A1-8902-BBA092F70A01}"/>
              </a:ext>
            </a:extLst>
          </p:cNvPr>
          <p:cNvSpPr/>
          <p:nvPr/>
        </p:nvSpPr>
        <p:spPr>
          <a:xfrm>
            <a:off x="13504" y="3574077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BF9B8ED4-84BF-440A-93A1-49BD4B4FC9EF}"/>
              </a:ext>
            </a:extLst>
          </p:cNvPr>
          <p:cNvSpPr/>
          <p:nvPr/>
        </p:nvSpPr>
        <p:spPr>
          <a:xfrm>
            <a:off x="90370" y="4028015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rostokąt 86">
            <a:extLst>
              <a:ext uri="{FF2B5EF4-FFF2-40B4-BE49-F238E27FC236}">
                <a16:creationId xmlns:a16="http://schemas.microsoft.com/office/drawing/2014/main" id="{E87D96FF-CE67-4B2C-B978-215627E7A298}"/>
              </a:ext>
            </a:extLst>
          </p:cNvPr>
          <p:cNvSpPr/>
          <p:nvPr/>
        </p:nvSpPr>
        <p:spPr>
          <a:xfrm>
            <a:off x="0" y="4434263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8CEE9C14-5D8A-4668-BD67-B075721D946F}"/>
              </a:ext>
            </a:extLst>
          </p:cNvPr>
          <p:cNvSpPr/>
          <p:nvPr/>
        </p:nvSpPr>
        <p:spPr>
          <a:xfrm>
            <a:off x="9139216" y="3615331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4BB3A957-73AC-4631-9373-59CE720AB69D}"/>
              </a:ext>
            </a:extLst>
          </p:cNvPr>
          <p:cNvSpPr/>
          <p:nvPr/>
        </p:nvSpPr>
        <p:spPr>
          <a:xfrm>
            <a:off x="9216082" y="4069269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Prostokąt 89">
            <a:extLst>
              <a:ext uri="{FF2B5EF4-FFF2-40B4-BE49-F238E27FC236}">
                <a16:creationId xmlns:a16="http://schemas.microsoft.com/office/drawing/2014/main" id="{539D172C-B845-4738-8E61-1FDB8EBC3B37}"/>
              </a:ext>
            </a:extLst>
          </p:cNvPr>
          <p:cNvSpPr/>
          <p:nvPr/>
        </p:nvSpPr>
        <p:spPr>
          <a:xfrm>
            <a:off x="9125712" y="4475517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Obraz 90">
            <a:extLst>
              <a:ext uri="{FF2B5EF4-FFF2-40B4-BE49-F238E27FC236}">
                <a16:creationId xmlns:a16="http://schemas.microsoft.com/office/drawing/2014/main" id="{457074F9-1912-B84F-9A40-42344996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2367739"/>
            <a:ext cx="189200" cy="363846"/>
          </a:xfrm>
          <a:prstGeom prst="rect">
            <a:avLst/>
          </a:prstGeom>
        </p:spPr>
      </p:pic>
      <p:pic>
        <p:nvPicPr>
          <p:cNvPr id="93" name="Obraz 92">
            <a:extLst>
              <a:ext uri="{FF2B5EF4-FFF2-40B4-BE49-F238E27FC236}">
                <a16:creationId xmlns:a16="http://schemas.microsoft.com/office/drawing/2014/main" id="{131A4F6F-CF0C-431B-9F01-B5EE0362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2853901"/>
            <a:ext cx="189200" cy="363846"/>
          </a:xfrm>
          <a:prstGeom prst="rect">
            <a:avLst/>
          </a:prstGeom>
        </p:spPr>
      </p:pic>
      <p:pic>
        <p:nvPicPr>
          <p:cNvPr id="94" name="Obraz 93">
            <a:extLst>
              <a:ext uri="{FF2B5EF4-FFF2-40B4-BE49-F238E27FC236}">
                <a16:creationId xmlns:a16="http://schemas.microsoft.com/office/drawing/2014/main" id="{5B5870B8-46C1-4F1E-B2A1-0D22DB9EB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3238634"/>
            <a:ext cx="189200" cy="363846"/>
          </a:xfrm>
          <a:prstGeom prst="rect">
            <a:avLst/>
          </a:prstGeom>
        </p:spPr>
      </p:pic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48CC44A1-C892-45F3-83D1-EF2EDFC8C937}"/>
              </a:ext>
            </a:extLst>
          </p:cNvPr>
          <p:cNvSpPr txBox="1"/>
          <p:nvPr/>
        </p:nvSpPr>
        <p:spPr>
          <a:xfrm>
            <a:off x="4706308" y="56727"/>
            <a:ext cx="25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09CCC5AE-DD97-412A-9C05-116E94278A32}"/>
              </a:ext>
            </a:extLst>
          </p:cNvPr>
          <p:cNvSpPr txBox="1"/>
          <p:nvPr/>
        </p:nvSpPr>
        <p:spPr>
          <a:xfrm>
            <a:off x="4706308" y="484447"/>
            <a:ext cx="27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2" name="pole tekstowe 101">
            <a:extLst>
              <a:ext uri="{FF2B5EF4-FFF2-40B4-BE49-F238E27FC236}">
                <a16:creationId xmlns:a16="http://schemas.microsoft.com/office/drawing/2014/main" id="{D4A99E17-B9F7-456B-BEF8-D2AE5B0B5164}"/>
              </a:ext>
            </a:extLst>
          </p:cNvPr>
          <p:cNvSpPr txBox="1"/>
          <p:nvPr/>
        </p:nvSpPr>
        <p:spPr>
          <a:xfrm>
            <a:off x="4706308" y="874124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3" name="pole tekstowe 102">
            <a:extLst>
              <a:ext uri="{FF2B5EF4-FFF2-40B4-BE49-F238E27FC236}">
                <a16:creationId xmlns:a16="http://schemas.microsoft.com/office/drawing/2014/main" id="{146B6B98-243D-414C-9A28-4ADB7D31E627}"/>
              </a:ext>
            </a:extLst>
          </p:cNvPr>
          <p:cNvSpPr txBox="1"/>
          <p:nvPr/>
        </p:nvSpPr>
        <p:spPr>
          <a:xfrm>
            <a:off x="4706308" y="1288530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104" name="Graphic 50" descr="Whale">
            <a:extLst>
              <a:ext uri="{FF2B5EF4-FFF2-40B4-BE49-F238E27FC236}">
                <a16:creationId xmlns:a16="http://schemas.microsoft.com/office/drawing/2014/main" id="{664AB5CD-5A59-436B-B2A8-61CC70119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794" y="39502"/>
            <a:ext cx="369332" cy="369332"/>
          </a:xfrm>
          <a:prstGeom prst="rect">
            <a:avLst/>
          </a:prstGeom>
        </p:spPr>
      </p:pic>
      <p:pic>
        <p:nvPicPr>
          <p:cNvPr id="105" name="Graphic 51" descr="Cat">
            <a:extLst>
              <a:ext uri="{FF2B5EF4-FFF2-40B4-BE49-F238E27FC236}">
                <a16:creationId xmlns:a16="http://schemas.microsoft.com/office/drawing/2014/main" id="{62AB9184-6308-4843-A566-3C6681B58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43" y="23772"/>
            <a:ext cx="369332" cy="369332"/>
          </a:xfrm>
          <a:prstGeom prst="rect">
            <a:avLst/>
          </a:prstGeom>
        </p:spPr>
      </p:pic>
      <p:pic>
        <p:nvPicPr>
          <p:cNvPr id="106" name="Graphic 54" descr="Panda">
            <a:extLst>
              <a:ext uri="{FF2B5EF4-FFF2-40B4-BE49-F238E27FC236}">
                <a16:creationId xmlns:a16="http://schemas.microsoft.com/office/drawing/2014/main" id="{C783352E-4FE5-442C-BE90-78F46255C1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0834" y="92387"/>
            <a:ext cx="369332" cy="369332"/>
          </a:xfrm>
          <a:prstGeom prst="rect">
            <a:avLst/>
          </a:prstGeom>
        </p:spPr>
      </p:pic>
      <p:pic>
        <p:nvPicPr>
          <p:cNvPr id="107" name="Graphic 50" descr="Whale">
            <a:extLst>
              <a:ext uri="{FF2B5EF4-FFF2-40B4-BE49-F238E27FC236}">
                <a16:creationId xmlns:a16="http://schemas.microsoft.com/office/drawing/2014/main" id="{106A709A-EF0B-4304-9935-651CDB371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5048" y="483485"/>
            <a:ext cx="369332" cy="369332"/>
          </a:xfrm>
          <a:prstGeom prst="rect">
            <a:avLst/>
          </a:prstGeom>
        </p:spPr>
      </p:pic>
      <p:pic>
        <p:nvPicPr>
          <p:cNvPr id="108" name="Graphic 51" descr="Cat">
            <a:extLst>
              <a:ext uri="{FF2B5EF4-FFF2-40B4-BE49-F238E27FC236}">
                <a16:creationId xmlns:a16="http://schemas.microsoft.com/office/drawing/2014/main" id="{30467739-53BE-4079-BA15-CBAB1A0B7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6292" y="471842"/>
            <a:ext cx="369332" cy="369332"/>
          </a:xfrm>
          <a:prstGeom prst="rect">
            <a:avLst/>
          </a:prstGeom>
        </p:spPr>
      </p:pic>
      <p:pic>
        <p:nvPicPr>
          <p:cNvPr id="109" name="Graphic 54" descr="Panda">
            <a:extLst>
              <a:ext uri="{FF2B5EF4-FFF2-40B4-BE49-F238E27FC236}">
                <a16:creationId xmlns:a16="http://schemas.microsoft.com/office/drawing/2014/main" id="{09C7ACE3-C31F-460F-9E71-302B4B480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5726" y="512261"/>
            <a:ext cx="369332" cy="369332"/>
          </a:xfrm>
          <a:prstGeom prst="rect">
            <a:avLst/>
          </a:prstGeom>
        </p:spPr>
      </p:pic>
      <p:sp>
        <p:nvSpPr>
          <p:cNvPr id="116" name="pole tekstowe 115">
            <a:extLst>
              <a:ext uri="{FF2B5EF4-FFF2-40B4-BE49-F238E27FC236}">
                <a16:creationId xmlns:a16="http://schemas.microsoft.com/office/drawing/2014/main" id="{92F39766-A449-4AAA-AF79-EE984DF83FAA}"/>
              </a:ext>
            </a:extLst>
          </p:cNvPr>
          <p:cNvSpPr txBox="1"/>
          <p:nvPr/>
        </p:nvSpPr>
        <p:spPr>
          <a:xfrm>
            <a:off x="4706308" y="1680905"/>
            <a:ext cx="29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20" name="pole tekstowe 119">
            <a:extLst>
              <a:ext uri="{FF2B5EF4-FFF2-40B4-BE49-F238E27FC236}">
                <a16:creationId xmlns:a16="http://schemas.microsoft.com/office/drawing/2014/main" id="{B437C3FC-8069-4562-A042-6F4B5255C917}"/>
              </a:ext>
            </a:extLst>
          </p:cNvPr>
          <p:cNvSpPr txBox="1"/>
          <p:nvPr/>
        </p:nvSpPr>
        <p:spPr>
          <a:xfrm>
            <a:off x="4719278" y="2056624"/>
            <a:ext cx="30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124" name="Graphic 7" descr="Snake">
            <a:extLst>
              <a:ext uri="{FF2B5EF4-FFF2-40B4-BE49-F238E27FC236}">
                <a16:creationId xmlns:a16="http://schemas.microsoft.com/office/drawing/2014/main" id="{C54914AC-7C22-4C29-B665-B0A44A272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6492" y="42080"/>
            <a:ext cx="318677" cy="318677"/>
          </a:xfrm>
          <a:prstGeom prst="rect">
            <a:avLst/>
          </a:prstGeom>
        </p:spPr>
      </p:pic>
      <p:pic>
        <p:nvPicPr>
          <p:cNvPr id="125" name="Graphic 7" descr="Snake">
            <a:extLst>
              <a:ext uri="{FF2B5EF4-FFF2-40B4-BE49-F238E27FC236}">
                <a16:creationId xmlns:a16="http://schemas.microsoft.com/office/drawing/2014/main" id="{EF6C6926-A6B0-4DA2-B97E-37057E3A3D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6161" y="515627"/>
            <a:ext cx="318677" cy="318677"/>
          </a:xfrm>
          <a:prstGeom prst="rect">
            <a:avLst/>
          </a:prstGeom>
        </p:spPr>
      </p:pic>
      <p:pic>
        <p:nvPicPr>
          <p:cNvPr id="139" name="Graphic 50" descr="Whale">
            <a:extLst>
              <a:ext uri="{FF2B5EF4-FFF2-40B4-BE49-F238E27FC236}">
                <a16:creationId xmlns:a16="http://schemas.microsoft.com/office/drawing/2014/main" id="{A4D99D5F-424D-4AF9-A444-23F288B6B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794" y="886601"/>
            <a:ext cx="369332" cy="369332"/>
          </a:xfrm>
          <a:prstGeom prst="rect">
            <a:avLst/>
          </a:prstGeom>
        </p:spPr>
      </p:pic>
      <p:pic>
        <p:nvPicPr>
          <p:cNvPr id="140" name="Graphic 51" descr="Cat">
            <a:extLst>
              <a:ext uri="{FF2B5EF4-FFF2-40B4-BE49-F238E27FC236}">
                <a16:creationId xmlns:a16="http://schemas.microsoft.com/office/drawing/2014/main" id="{C4416AA0-CE66-4B45-8649-58A55F228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43" y="870871"/>
            <a:ext cx="369332" cy="369332"/>
          </a:xfrm>
          <a:prstGeom prst="rect">
            <a:avLst/>
          </a:prstGeom>
        </p:spPr>
      </p:pic>
      <p:pic>
        <p:nvPicPr>
          <p:cNvPr id="141" name="Graphic 54" descr="Panda">
            <a:extLst>
              <a:ext uri="{FF2B5EF4-FFF2-40B4-BE49-F238E27FC236}">
                <a16:creationId xmlns:a16="http://schemas.microsoft.com/office/drawing/2014/main" id="{B31C8543-4E63-48D8-8A70-33F00B5A4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0834" y="939486"/>
            <a:ext cx="369332" cy="369332"/>
          </a:xfrm>
          <a:prstGeom prst="rect">
            <a:avLst/>
          </a:prstGeom>
        </p:spPr>
      </p:pic>
      <p:pic>
        <p:nvPicPr>
          <p:cNvPr id="142" name="Graphic 7" descr="Snake">
            <a:extLst>
              <a:ext uri="{FF2B5EF4-FFF2-40B4-BE49-F238E27FC236}">
                <a16:creationId xmlns:a16="http://schemas.microsoft.com/office/drawing/2014/main" id="{3C3A47C7-68A6-492A-9B88-24A90AA41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6492" y="889179"/>
            <a:ext cx="318677" cy="318677"/>
          </a:xfrm>
          <a:prstGeom prst="rect">
            <a:avLst/>
          </a:prstGeom>
        </p:spPr>
      </p:pic>
      <p:pic>
        <p:nvPicPr>
          <p:cNvPr id="143" name="Graphic 50" descr="Whale">
            <a:extLst>
              <a:ext uri="{FF2B5EF4-FFF2-40B4-BE49-F238E27FC236}">
                <a16:creationId xmlns:a16="http://schemas.microsoft.com/office/drawing/2014/main" id="{3E452C0F-EF63-45CB-88B3-D4526035E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5466" y="1694871"/>
            <a:ext cx="369332" cy="369332"/>
          </a:xfrm>
          <a:prstGeom prst="rect">
            <a:avLst/>
          </a:prstGeom>
        </p:spPr>
      </p:pic>
      <p:pic>
        <p:nvPicPr>
          <p:cNvPr id="144" name="Graphic 51" descr="Cat">
            <a:extLst>
              <a:ext uri="{FF2B5EF4-FFF2-40B4-BE49-F238E27FC236}">
                <a16:creationId xmlns:a16="http://schemas.microsoft.com/office/drawing/2014/main" id="{BA56E130-F5A2-495C-84DD-08D9663F6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3315" y="1679141"/>
            <a:ext cx="369332" cy="369332"/>
          </a:xfrm>
          <a:prstGeom prst="rect">
            <a:avLst/>
          </a:prstGeom>
        </p:spPr>
      </p:pic>
      <p:pic>
        <p:nvPicPr>
          <p:cNvPr id="145" name="Graphic 54" descr="Panda">
            <a:extLst>
              <a:ext uri="{FF2B5EF4-FFF2-40B4-BE49-F238E27FC236}">
                <a16:creationId xmlns:a16="http://schemas.microsoft.com/office/drawing/2014/main" id="{36F88061-2A1E-434B-8EA9-63EDAAB12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5506" y="1747756"/>
            <a:ext cx="369332" cy="369332"/>
          </a:xfrm>
          <a:prstGeom prst="rect">
            <a:avLst/>
          </a:prstGeom>
        </p:spPr>
      </p:pic>
      <p:pic>
        <p:nvPicPr>
          <p:cNvPr id="146" name="Graphic 7" descr="Snake">
            <a:extLst>
              <a:ext uri="{FF2B5EF4-FFF2-40B4-BE49-F238E27FC236}">
                <a16:creationId xmlns:a16="http://schemas.microsoft.com/office/drawing/2014/main" id="{874F03ED-DC06-463E-B280-58847B27C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81164" y="1697449"/>
            <a:ext cx="318677" cy="318677"/>
          </a:xfrm>
          <a:prstGeom prst="rect">
            <a:avLst/>
          </a:prstGeom>
        </p:spPr>
      </p:pic>
      <p:pic>
        <p:nvPicPr>
          <p:cNvPr id="155" name="Graphic 50" descr="Whale">
            <a:extLst>
              <a:ext uri="{FF2B5EF4-FFF2-40B4-BE49-F238E27FC236}">
                <a16:creationId xmlns:a16="http://schemas.microsoft.com/office/drawing/2014/main" id="{6D285BB7-9A78-4FBE-8C12-675E9F54C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290" y="1309076"/>
            <a:ext cx="369332" cy="369332"/>
          </a:xfrm>
          <a:prstGeom prst="rect">
            <a:avLst/>
          </a:prstGeom>
        </p:spPr>
      </p:pic>
      <p:pic>
        <p:nvPicPr>
          <p:cNvPr id="156" name="Graphic 51" descr="Cat">
            <a:extLst>
              <a:ext uri="{FF2B5EF4-FFF2-40B4-BE49-F238E27FC236}">
                <a16:creationId xmlns:a16="http://schemas.microsoft.com/office/drawing/2014/main" id="{02795844-83A0-40C8-98DC-C0DD3DFBB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2534" y="1297433"/>
            <a:ext cx="369332" cy="369332"/>
          </a:xfrm>
          <a:prstGeom prst="rect">
            <a:avLst/>
          </a:prstGeom>
        </p:spPr>
      </p:pic>
      <p:pic>
        <p:nvPicPr>
          <p:cNvPr id="157" name="Graphic 54" descr="Panda">
            <a:extLst>
              <a:ext uri="{FF2B5EF4-FFF2-40B4-BE49-F238E27FC236}">
                <a16:creationId xmlns:a16="http://schemas.microsoft.com/office/drawing/2014/main" id="{1ADE7A55-FB21-494D-B1FA-E86480BEE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1968" y="1337852"/>
            <a:ext cx="369332" cy="369332"/>
          </a:xfrm>
          <a:prstGeom prst="rect">
            <a:avLst/>
          </a:prstGeom>
        </p:spPr>
      </p:pic>
      <p:pic>
        <p:nvPicPr>
          <p:cNvPr id="158" name="Graphic 7" descr="Snake">
            <a:extLst>
              <a:ext uri="{FF2B5EF4-FFF2-40B4-BE49-F238E27FC236}">
                <a16:creationId xmlns:a16="http://schemas.microsoft.com/office/drawing/2014/main" id="{4EDF93F7-F62B-448F-B5AB-966E382DD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2403" y="1341218"/>
            <a:ext cx="318677" cy="318677"/>
          </a:xfrm>
          <a:prstGeom prst="rect">
            <a:avLst/>
          </a:prstGeom>
        </p:spPr>
      </p:pic>
      <p:pic>
        <p:nvPicPr>
          <p:cNvPr id="159" name="Graphic 50" descr="Whale">
            <a:extLst>
              <a:ext uri="{FF2B5EF4-FFF2-40B4-BE49-F238E27FC236}">
                <a16:creationId xmlns:a16="http://schemas.microsoft.com/office/drawing/2014/main" id="{43700EF0-512F-4914-80D9-2CC28461B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4393" y="2075137"/>
            <a:ext cx="369332" cy="369332"/>
          </a:xfrm>
          <a:prstGeom prst="rect">
            <a:avLst/>
          </a:prstGeom>
        </p:spPr>
      </p:pic>
      <p:pic>
        <p:nvPicPr>
          <p:cNvPr id="160" name="Graphic 51" descr="Cat">
            <a:extLst>
              <a:ext uri="{FF2B5EF4-FFF2-40B4-BE49-F238E27FC236}">
                <a16:creationId xmlns:a16="http://schemas.microsoft.com/office/drawing/2014/main" id="{C07FB774-43BD-4B76-AD23-6DAEC3DD0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5637" y="2063494"/>
            <a:ext cx="369332" cy="369332"/>
          </a:xfrm>
          <a:prstGeom prst="rect">
            <a:avLst/>
          </a:prstGeom>
        </p:spPr>
      </p:pic>
      <p:pic>
        <p:nvPicPr>
          <p:cNvPr id="161" name="Graphic 54" descr="Panda">
            <a:extLst>
              <a:ext uri="{FF2B5EF4-FFF2-40B4-BE49-F238E27FC236}">
                <a16:creationId xmlns:a16="http://schemas.microsoft.com/office/drawing/2014/main" id="{FACAFC34-CD4F-4994-90FC-F3D0BCD33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5071" y="2103913"/>
            <a:ext cx="369332" cy="369332"/>
          </a:xfrm>
          <a:prstGeom prst="rect">
            <a:avLst/>
          </a:prstGeom>
        </p:spPr>
      </p:pic>
      <p:pic>
        <p:nvPicPr>
          <p:cNvPr id="162" name="Graphic 7" descr="Snake">
            <a:extLst>
              <a:ext uri="{FF2B5EF4-FFF2-40B4-BE49-F238E27FC236}">
                <a16:creationId xmlns:a16="http://schemas.microsoft.com/office/drawing/2014/main" id="{CFCDB458-419B-49CE-850D-CAB8040E88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5506" y="2107279"/>
            <a:ext cx="318677" cy="318677"/>
          </a:xfrm>
          <a:prstGeom prst="rect">
            <a:avLst/>
          </a:prstGeom>
        </p:spPr>
      </p:pic>
      <p:sp>
        <p:nvSpPr>
          <p:cNvPr id="163" name="Prostokąt 162">
            <a:extLst>
              <a:ext uri="{FF2B5EF4-FFF2-40B4-BE49-F238E27FC236}">
                <a16:creationId xmlns:a16="http://schemas.microsoft.com/office/drawing/2014/main" id="{EAAA8D61-B109-4577-B5BF-26268716929D}"/>
              </a:ext>
            </a:extLst>
          </p:cNvPr>
          <p:cNvSpPr/>
          <p:nvPr/>
        </p:nvSpPr>
        <p:spPr>
          <a:xfrm>
            <a:off x="4605115" y="1261294"/>
            <a:ext cx="3180399" cy="13633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Prostokąt 163">
            <a:extLst>
              <a:ext uri="{FF2B5EF4-FFF2-40B4-BE49-F238E27FC236}">
                <a16:creationId xmlns:a16="http://schemas.microsoft.com/office/drawing/2014/main" id="{FD4F6469-B448-45AC-AD20-FAC8C6C7DF8C}"/>
              </a:ext>
            </a:extLst>
          </p:cNvPr>
          <p:cNvSpPr/>
          <p:nvPr/>
        </p:nvSpPr>
        <p:spPr>
          <a:xfrm>
            <a:off x="4681981" y="1715232"/>
            <a:ext cx="3180399" cy="8521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Prostokąt 164">
            <a:extLst>
              <a:ext uri="{FF2B5EF4-FFF2-40B4-BE49-F238E27FC236}">
                <a16:creationId xmlns:a16="http://schemas.microsoft.com/office/drawing/2014/main" id="{5CEA85E6-5767-464E-B8DD-FD1BA0F10C64}"/>
              </a:ext>
            </a:extLst>
          </p:cNvPr>
          <p:cNvSpPr/>
          <p:nvPr/>
        </p:nvSpPr>
        <p:spPr>
          <a:xfrm>
            <a:off x="4591611" y="2121480"/>
            <a:ext cx="3180399" cy="46894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wal 165">
            <a:extLst>
              <a:ext uri="{FF2B5EF4-FFF2-40B4-BE49-F238E27FC236}">
                <a16:creationId xmlns:a16="http://schemas.microsoft.com/office/drawing/2014/main" id="{EA730513-7E34-473C-A290-765311AAFA43}"/>
              </a:ext>
            </a:extLst>
          </p:cNvPr>
          <p:cNvSpPr/>
          <p:nvPr/>
        </p:nvSpPr>
        <p:spPr>
          <a:xfrm>
            <a:off x="4043750" y="740303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pole tekstowe 166">
            <a:extLst>
              <a:ext uri="{FF2B5EF4-FFF2-40B4-BE49-F238E27FC236}">
                <a16:creationId xmlns:a16="http://schemas.microsoft.com/office/drawing/2014/main" id="{07C7C723-22A9-4709-A037-AA23AF020581}"/>
              </a:ext>
            </a:extLst>
          </p:cNvPr>
          <p:cNvSpPr txBox="1"/>
          <p:nvPr/>
        </p:nvSpPr>
        <p:spPr>
          <a:xfrm>
            <a:off x="3927368" y="96664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AN</a:t>
            </a:r>
            <a:endParaRPr lang="en-US"/>
          </a:p>
        </p:txBody>
      </p:sp>
      <p:sp>
        <p:nvSpPr>
          <p:cNvPr id="168" name="pole tekstowe 167">
            <a:extLst>
              <a:ext uri="{FF2B5EF4-FFF2-40B4-BE49-F238E27FC236}">
                <a16:creationId xmlns:a16="http://schemas.microsoft.com/office/drawing/2014/main" id="{58F531B7-4C31-4B0E-BFFB-42F205CAFC9B}"/>
              </a:ext>
            </a:extLst>
          </p:cNvPr>
          <p:cNvSpPr txBox="1"/>
          <p:nvPr/>
        </p:nvSpPr>
        <p:spPr>
          <a:xfrm>
            <a:off x="1891820" y="655219"/>
            <a:ext cx="1944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err="1"/>
              <a:t>two</a:t>
            </a:r>
            <a:r>
              <a:rPr lang="pl-PL"/>
              <a:t> </a:t>
            </a:r>
            <a:r>
              <a:rPr lang="pl-PL" err="1"/>
              <a:t>reverse</a:t>
            </a:r>
            <a:r>
              <a:rPr lang="pl-PL"/>
              <a:t> </a:t>
            </a:r>
            <a:r>
              <a:rPr lang="pl-PL" err="1"/>
              <a:t>orders</a:t>
            </a:r>
            <a:endParaRPr lang="pl-PL"/>
          </a:p>
          <a:p>
            <a:pPr algn="r"/>
            <a:r>
              <a:rPr lang="pl-PL" b="1" err="1"/>
              <a:t>antagonism</a:t>
            </a:r>
            <a:endParaRPr lang="pl-PL" b="1"/>
          </a:p>
          <a:p>
            <a:pPr algn="r"/>
            <a:endParaRPr lang="en-US"/>
          </a:p>
        </p:txBody>
      </p:sp>
      <p:sp>
        <p:nvSpPr>
          <p:cNvPr id="169" name="pole tekstowe 168">
            <a:extLst>
              <a:ext uri="{FF2B5EF4-FFF2-40B4-BE49-F238E27FC236}">
                <a16:creationId xmlns:a16="http://schemas.microsoft.com/office/drawing/2014/main" id="{75273CE4-40D5-42F2-9E5E-29C3B4631193}"/>
              </a:ext>
            </a:extLst>
          </p:cNvPr>
          <p:cNvSpPr txBox="1"/>
          <p:nvPr/>
        </p:nvSpPr>
        <p:spPr>
          <a:xfrm>
            <a:off x="6092739" y="5392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0" name="pole tekstowe 169">
            <a:extLst>
              <a:ext uri="{FF2B5EF4-FFF2-40B4-BE49-F238E27FC236}">
                <a16:creationId xmlns:a16="http://schemas.microsoft.com/office/drawing/2014/main" id="{D40E9F9F-0EE8-4C2B-A627-114C134746DB}"/>
              </a:ext>
            </a:extLst>
          </p:cNvPr>
          <p:cNvSpPr txBox="1"/>
          <p:nvPr/>
        </p:nvSpPr>
        <p:spPr>
          <a:xfrm>
            <a:off x="6108627" y="57838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1" name="pole tekstowe 170">
            <a:extLst>
              <a:ext uri="{FF2B5EF4-FFF2-40B4-BE49-F238E27FC236}">
                <a16:creationId xmlns:a16="http://schemas.microsoft.com/office/drawing/2014/main" id="{04756797-53CF-4835-B85E-41DE1F027A14}"/>
              </a:ext>
            </a:extLst>
          </p:cNvPr>
          <p:cNvSpPr txBox="1"/>
          <p:nvPr/>
        </p:nvSpPr>
        <p:spPr>
          <a:xfrm>
            <a:off x="6104717" y="61698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5" name="pole tekstowe 174">
            <a:extLst>
              <a:ext uri="{FF2B5EF4-FFF2-40B4-BE49-F238E27FC236}">
                <a16:creationId xmlns:a16="http://schemas.microsoft.com/office/drawing/2014/main" id="{BC5BBAE3-8EA6-416E-9B14-75B719A27CEF}"/>
              </a:ext>
            </a:extLst>
          </p:cNvPr>
          <p:cNvSpPr txBox="1"/>
          <p:nvPr/>
        </p:nvSpPr>
        <p:spPr>
          <a:xfrm>
            <a:off x="4143950" y="416995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6" name="pole tekstowe 175">
            <a:extLst>
              <a:ext uri="{FF2B5EF4-FFF2-40B4-BE49-F238E27FC236}">
                <a16:creationId xmlns:a16="http://schemas.microsoft.com/office/drawing/2014/main" id="{C7AF3C97-475F-456E-850A-AAF2EC8E4072}"/>
              </a:ext>
            </a:extLst>
          </p:cNvPr>
          <p:cNvSpPr txBox="1"/>
          <p:nvPr/>
        </p:nvSpPr>
        <p:spPr>
          <a:xfrm>
            <a:off x="4143950" y="459767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7" name="pole tekstowe 176">
            <a:extLst>
              <a:ext uri="{FF2B5EF4-FFF2-40B4-BE49-F238E27FC236}">
                <a16:creationId xmlns:a16="http://schemas.microsoft.com/office/drawing/2014/main" id="{FCBDAD31-32D3-4E30-80E1-29455F17FB16}"/>
              </a:ext>
            </a:extLst>
          </p:cNvPr>
          <p:cNvSpPr txBox="1"/>
          <p:nvPr/>
        </p:nvSpPr>
        <p:spPr>
          <a:xfrm>
            <a:off x="4143950" y="4987352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8" name="pole tekstowe 177">
            <a:extLst>
              <a:ext uri="{FF2B5EF4-FFF2-40B4-BE49-F238E27FC236}">
                <a16:creationId xmlns:a16="http://schemas.microsoft.com/office/drawing/2014/main" id="{88D44F1D-0728-4C19-B7B5-D9CFA31A802A}"/>
              </a:ext>
            </a:extLst>
          </p:cNvPr>
          <p:cNvSpPr txBox="1"/>
          <p:nvPr/>
        </p:nvSpPr>
        <p:spPr>
          <a:xfrm>
            <a:off x="4143950" y="5401758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179" name="pole tekstowe 178">
            <a:extLst>
              <a:ext uri="{FF2B5EF4-FFF2-40B4-BE49-F238E27FC236}">
                <a16:creationId xmlns:a16="http://schemas.microsoft.com/office/drawing/2014/main" id="{D1C67C98-7E87-4701-82E3-8582A2B61C09}"/>
              </a:ext>
            </a:extLst>
          </p:cNvPr>
          <p:cNvSpPr txBox="1"/>
          <p:nvPr/>
        </p:nvSpPr>
        <p:spPr>
          <a:xfrm>
            <a:off x="4143950" y="5794133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180" name="pole tekstowe 179">
            <a:extLst>
              <a:ext uri="{FF2B5EF4-FFF2-40B4-BE49-F238E27FC236}">
                <a16:creationId xmlns:a16="http://schemas.microsoft.com/office/drawing/2014/main" id="{00A2AF2F-8155-4D34-A8FD-4240C136378F}"/>
              </a:ext>
            </a:extLst>
          </p:cNvPr>
          <p:cNvSpPr txBox="1"/>
          <p:nvPr/>
        </p:nvSpPr>
        <p:spPr>
          <a:xfrm>
            <a:off x="4156921" y="616985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183" name="Obraz 182">
            <a:extLst>
              <a:ext uri="{FF2B5EF4-FFF2-40B4-BE49-F238E27FC236}">
                <a16:creationId xmlns:a16="http://schemas.microsoft.com/office/drawing/2014/main" id="{33E8451A-DA17-470C-AE4A-9AF1E1163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869" y="4203037"/>
            <a:ext cx="169479" cy="324432"/>
          </a:xfrm>
          <a:prstGeom prst="rect">
            <a:avLst/>
          </a:prstGeom>
        </p:spPr>
      </p:pic>
      <p:pic>
        <p:nvPicPr>
          <p:cNvPr id="184" name="Obraz 183">
            <a:extLst>
              <a:ext uri="{FF2B5EF4-FFF2-40B4-BE49-F238E27FC236}">
                <a16:creationId xmlns:a16="http://schemas.microsoft.com/office/drawing/2014/main" id="{B278E846-3F72-46C6-AD83-798AAD0CC4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917" y="4145204"/>
            <a:ext cx="221883" cy="395229"/>
          </a:xfrm>
          <a:prstGeom prst="rect">
            <a:avLst/>
          </a:prstGeom>
        </p:spPr>
      </p:pic>
      <p:pic>
        <p:nvPicPr>
          <p:cNvPr id="186" name="Obraz 185">
            <a:extLst>
              <a:ext uri="{FF2B5EF4-FFF2-40B4-BE49-F238E27FC236}">
                <a16:creationId xmlns:a16="http://schemas.microsoft.com/office/drawing/2014/main" id="{0C75DDE5-5F61-416D-B29D-4015EAC4A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3359" y="4603578"/>
            <a:ext cx="169479" cy="324432"/>
          </a:xfrm>
          <a:prstGeom prst="rect">
            <a:avLst/>
          </a:prstGeom>
        </p:spPr>
      </p:pic>
      <p:pic>
        <p:nvPicPr>
          <p:cNvPr id="187" name="Obraz 186">
            <a:extLst>
              <a:ext uri="{FF2B5EF4-FFF2-40B4-BE49-F238E27FC236}">
                <a16:creationId xmlns:a16="http://schemas.microsoft.com/office/drawing/2014/main" id="{6CD62927-FC02-4D16-8584-4DBB5DB56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2117" y="4602334"/>
            <a:ext cx="221883" cy="395229"/>
          </a:xfrm>
          <a:prstGeom prst="rect">
            <a:avLst/>
          </a:prstGeom>
        </p:spPr>
      </p:pic>
      <p:pic>
        <p:nvPicPr>
          <p:cNvPr id="195" name="Obraz 194">
            <a:extLst>
              <a:ext uri="{FF2B5EF4-FFF2-40B4-BE49-F238E27FC236}">
                <a16:creationId xmlns:a16="http://schemas.microsoft.com/office/drawing/2014/main" id="{8A8362A4-C66E-4F8B-AA98-656F280F8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1110" y="5874099"/>
            <a:ext cx="169479" cy="324432"/>
          </a:xfrm>
          <a:prstGeom prst="rect">
            <a:avLst/>
          </a:prstGeom>
        </p:spPr>
      </p:pic>
      <p:pic>
        <p:nvPicPr>
          <p:cNvPr id="196" name="Obraz 195">
            <a:extLst>
              <a:ext uri="{FF2B5EF4-FFF2-40B4-BE49-F238E27FC236}">
                <a16:creationId xmlns:a16="http://schemas.microsoft.com/office/drawing/2014/main" id="{228E5CEF-4718-448B-BA2B-155C1E6962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7158" y="5816266"/>
            <a:ext cx="221883" cy="395229"/>
          </a:xfrm>
          <a:prstGeom prst="rect">
            <a:avLst/>
          </a:prstGeom>
        </p:spPr>
      </p:pic>
      <p:pic>
        <p:nvPicPr>
          <p:cNvPr id="198" name="Obraz 197">
            <a:extLst>
              <a:ext uri="{FF2B5EF4-FFF2-40B4-BE49-F238E27FC236}">
                <a16:creationId xmlns:a16="http://schemas.microsoft.com/office/drawing/2014/main" id="{224DB1CE-D08B-4F7B-874D-35A3A20B3C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869" y="6244778"/>
            <a:ext cx="169479" cy="324432"/>
          </a:xfrm>
          <a:prstGeom prst="rect">
            <a:avLst/>
          </a:prstGeom>
        </p:spPr>
      </p:pic>
      <p:pic>
        <p:nvPicPr>
          <p:cNvPr id="199" name="Obraz 198">
            <a:extLst>
              <a:ext uri="{FF2B5EF4-FFF2-40B4-BE49-F238E27FC236}">
                <a16:creationId xmlns:a16="http://schemas.microsoft.com/office/drawing/2014/main" id="{0E1A8F4E-C6A6-4F0E-AD60-871D80990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917" y="6186945"/>
            <a:ext cx="221883" cy="395229"/>
          </a:xfrm>
          <a:prstGeom prst="rect">
            <a:avLst/>
          </a:prstGeom>
        </p:spPr>
      </p:pic>
      <p:pic>
        <p:nvPicPr>
          <p:cNvPr id="205" name="Graphic 50" descr="Whale">
            <a:extLst>
              <a:ext uri="{FF2B5EF4-FFF2-40B4-BE49-F238E27FC236}">
                <a16:creationId xmlns:a16="http://schemas.microsoft.com/office/drawing/2014/main" id="{2F291597-63F1-4324-99CD-CB5268B7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048" y="4151516"/>
            <a:ext cx="369332" cy="369332"/>
          </a:xfrm>
          <a:prstGeom prst="rect">
            <a:avLst/>
          </a:prstGeom>
        </p:spPr>
      </p:pic>
      <p:pic>
        <p:nvPicPr>
          <p:cNvPr id="206" name="Graphic 51" descr="Cat">
            <a:extLst>
              <a:ext uri="{FF2B5EF4-FFF2-40B4-BE49-F238E27FC236}">
                <a16:creationId xmlns:a16="http://schemas.microsoft.com/office/drawing/2014/main" id="{BC97EF77-9D57-417E-A554-FE80CD58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0897" y="4135786"/>
            <a:ext cx="369332" cy="369332"/>
          </a:xfrm>
          <a:prstGeom prst="rect">
            <a:avLst/>
          </a:prstGeom>
        </p:spPr>
      </p:pic>
      <p:pic>
        <p:nvPicPr>
          <p:cNvPr id="207" name="Graphic 50" descr="Whale">
            <a:extLst>
              <a:ext uri="{FF2B5EF4-FFF2-40B4-BE49-F238E27FC236}">
                <a16:creationId xmlns:a16="http://schemas.microsoft.com/office/drawing/2014/main" id="{1044C0CD-8103-4BCC-832C-E190DA1C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2466" y="4594690"/>
            <a:ext cx="369332" cy="369332"/>
          </a:xfrm>
          <a:prstGeom prst="rect">
            <a:avLst/>
          </a:prstGeom>
        </p:spPr>
      </p:pic>
      <p:pic>
        <p:nvPicPr>
          <p:cNvPr id="208" name="Graphic 51" descr="Cat">
            <a:extLst>
              <a:ext uri="{FF2B5EF4-FFF2-40B4-BE49-F238E27FC236}">
                <a16:creationId xmlns:a16="http://schemas.microsoft.com/office/drawing/2014/main" id="{E79C45C8-C906-4EDF-843A-55F622E6D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0315" y="4578960"/>
            <a:ext cx="369332" cy="369332"/>
          </a:xfrm>
          <a:prstGeom prst="rect">
            <a:avLst/>
          </a:prstGeom>
        </p:spPr>
      </p:pic>
      <p:pic>
        <p:nvPicPr>
          <p:cNvPr id="217" name="Graphic 50" descr="Whale">
            <a:extLst>
              <a:ext uri="{FF2B5EF4-FFF2-40B4-BE49-F238E27FC236}">
                <a16:creationId xmlns:a16="http://schemas.microsoft.com/office/drawing/2014/main" id="{97C85B42-F9BD-45B7-88D7-5FCB68FF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3450" y="5822967"/>
            <a:ext cx="369332" cy="369332"/>
          </a:xfrm>
          <a:prstGeom prst="rect">
            <a:avLst/>
          </a:prstGeom>
        </p:spPr>
      </p:pic>
      <p:pic>
        <p:nvPicPr>
          <p:cNvPr id="218" name="Graphic 51" descr="Cat">
            <a:extLst>
              <a:ext uri="{FF2B5EF4-FFF2-40B4-BE49-F238E27FC236}">
                <a16:creationId xmlns:a16="http://schemas.microsoft.com/office/drawing/2014/main" id="{5D8BD223-608A-484D-8750-9ECE66CEB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1299" y="5807237"/>
            <a:ext cx="369332" cy="369332"/>
          </a:xfrm>
          <a:prstGeom prst="rect">
            <a:avLst/>
          </a:prstGeom>
        </p:spPr>
      </p:pic>
      <p:pic>
        <p:nvPicPr>
          <p:cNvPr id="219" name="Graphic 50" descr="Whale">
            <a:extLst>
              <a:ext uri="{FF2B5EF4-FFF2-40B4-BE49-F238E27FC236}">
                <a16:creationId xmlns:a16="http://schemas.microsoft.com/office/drawing/2014/main" id="{8DC1645F-FFEB-447C-91ED-AA600EA3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1299" y="6231916"/>
            <a:ext cx="369332" cy="369332"/>
          </a:xfrm>
          <a:prstGeom prst="rect">
            <a:avLst/>
          </a:prstGeom>
        </p:spPr>
      </p:pic>
      <p:pic>
        <p:nvPicPr>
          <p:cNvPr id="220" name="Graphic 51" descr="Cat">
            <a:extLst>
              <a:ext uri="{FF2B5EF4-FFF2-40B4-BE49-F238E27FC236}">
                <a16:creationId xmlns:a16="http://schemas.microsoft.com/office/drawing/2014/main" id="{B09A57E4-6323-4851-BB43-B142981DC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4247" y="6201455"/>
            <a:ext cx="369332" cy="369332"/>
          </a:xfrm>
          <a:prstGeom prst="rect">
            <a:avLst/>
          </a:prstGeom>
        </p:spPr>
      </p:pic>
      <p:sp>
        <p:nvSpPr>
          <p:cNvPr id="221" name="Owal 220">
            <a:extLst>
              <a:ext uri="{FF2B5EF4-FFF2-40B4-BE49-F238E27FC236}">
                <a16:creationId xmlns:a16="http://schemas.microsoft.com/office/drawing/2014/main" id="{4EEEE74A-6EA1-43D8-8EFC-A0536F902C47}"/>
              </a:ext>
            </a:extLst>
          </p:cNvPr>
          <p:cNvSpPr/>
          <p:nvPr/>
        </p:nvSpPr>
        <p:spPr>
          <a:xfrm>
            <a:off x="7181328" y="5205878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pole tekstowe 221">
            <a:extLst>
              <a:ext uri="{FF2B5EF4-FFF2-40B4-BE49-F238E27FC236}">
                <a16:creationId xmlns:a16="http://schemas.microsoft.com/office/drawing/2014/main" id="{7B8ECFF8-9965-4464-ACB2-3BD594E4D8D8}"/>
              </a:ext>
            </a:extLst>
          </p:cNvPr>
          <p:cNvSpPr txBox="1"/>
          <p:nvPr/>
        </p:nvSpPr>
        <p:spPr>
          <a:xfrm>
            <a:off x="7064946" y="5432219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ST</a:t>
            </a:r>
            <a:endParaRPr lang="en-US"/>
          </a:p>
        </p:txBody>
      </p:sp>
      <p:sp>
        <p:nvSpPr>
          <p:cNvPr id="223" name="pole tekstowe 222">
            <a:extLst>
              <a:ext uri="{FF2B5EF4-FFF2-40B4-BE49-F238E27FC236}">
                <a16:creationId xmlns:a16="http://schemas.microsoft.com/office/drawing/2014/main" id="{81B175E4-9891-45E0-AAAA-D51AF54022BD}"/>
              </a:ext>
            </a:extLst>
          </p:cNvPr>
          <p:cNvSpPr txBox="1"/>
          <p:nvPr/>
        </p:nvSpPr>
        <p:spPr>
          <a:xfrm>
            <a:off x="7611440" y="4945804"/>
            <a:ext cx="2901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two</a:t>
            </a:r>
            <a:r>
              <a:rPr lang="pl-PL"/>
              <a:t> </a:t>
            </a:r>
            <a:r>
              <a:rPr lang="pl-PL" err="1"/>
              <a:t>groups</a:t>
            </a:r>
            <a:r>
              <a:rPr lang="pl-PL"/>
              <a:t> of </a:t>
            </a:r>
            <a:r>
              <a:rPr lang="pl-PL" err="1"/>
              <a:t>candidates</a:t>
            </a:r>
            <a:r>
              <a:rPr lang="pl-PL"/>
              <a:t>,</a:t>
            </a:r>
            <a:br>
              <a:rPr lang="pl-PL"/>
            </a:br>
            <a:r>
              <a:rPr lang="pl-PL" err="1"/>
              <a:t>each</a:t>
            </a:r>
            <a:r>
              <a:rPr lang="pl-PL"/>
              <a:t> </a:t>
            </a:r>
            <a:r>
              <a:rPr lang="pl-PL" err="1"/>
              <a:t>voter</a:t>
            </a:r>
            <a:r>
              <a:rPr lang="pl-PL"/>
              <a:t> </a:t>
            </a:r>
            <a:r>
              <a:rPr lang="pl-PL" err="1"/>
              <a:t>prefers</a:t>
            </a:r>
            <a:r>
              <a:rPr lang="pl-PL"/>
              <a:t> </a:t>
            </a:r>
            <a:r>
              <a:rPr lang="pl-PL" err="1"/>
              <a:t>members</a:t>
            </a:r>
            <a:r>
              <a:rPr lang="pl-PL"/>
              <a:t> </a:t>
            </a:r>
            <a:br>
              <a:rPr lang="pl-PL"/>
            </a:br>
            <a:r>
              <a:rPr lang="pl-PL"/>
              <a:t>of one </a:t>
            </a:r>
            <a:r>
              <a:rPr lang="pl-PL" err="1"/>
              <a:t>group</a:t>
            </a:r>
            <a:r>
              <a:rPr lang="pl-PL"/>
              <a:t> to the </a:t>
            </a:r>
            <a:r>
              <a:rPr lang="pl-PL" err="1"/>
              <a:t>other</a:t>
            </a:r>
            <a:endParaRPr lang="pl-PL"/>
          </a:p>
          <a:p>
            <a:endParaRPr lang="pl-PL"/>
          </a:p>
          <a:p>
            <a:r>
              <a:rPr lang="pl-PL" b="1" err="1"/>
              <a:t>stratification</a:t>
            </a:r>
            <a:endParaRPr lang="pl-PL" b="1"/>
          </a:p>
          <a:p>
            <a:pPr algn="r"/>
            <a:endParaRPr lang="en-US"/>
          </a:p>
        </p:txBody>
      </p:sp>
      <p:pic>
        <p:nvPicPr>
          <p:cNvPr id="224" name="Obraz 223">
            <a:extLst>
              <a:ext uri="{FF2B5EF4-FFF2-40B4-BE49-F238E27FC236}">
                <a16:creationId xmlns:a16="http://schemas.microsoft.com/office/drawing/2014/main" id="{1686DAC4-841C-4011-9E3C-B36D599D3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9217" y="5032922"/>
            <a:ext cx="169479" cy="324432"/>
          </a:xfrm>
          <a:prstGeom prst="rect">
            <a:avLst/>
          </a:prstGeom>
        </p:spPr>
      </p:pic>
      <p:pic>
        <p:nvPicPr>
          <p:cNvPr id="225" name="Obraz 224">
            <a:extLst>
              <a:ext uri="{FF2B5EF4-FFF2-40B4-BE49-F238E27FC236}">
                <a16:creationId xmlns:a16="http://schemas.microsoft.com/office/drawing/2014/main" id="{0FBA05DF-EA89-4DA1-977D-6AC07E8C70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5265" y="4975089"/>
            <a:ext cx="221883" cy="395229"/>
          </a:xfrm>
          <a:prstGeom prst="rect">
            <a:avLst/>
          </a:prstGeom>
        </p:spPr>
      </p:pic>
      <p:pic>
        <p:nvPicPr>
          <p:cNvPr id="226" name="Obraz 225">
            <a:extLst>
              <a:ext uri="{FF2B5EF4-FFF2-40B4-BE49-F238E27FC236}">
                <a16:creationId xmlns:a16="http://schemas.microsoft.com/office/drawing/2014/main" id="{BEB0D06E-CF4C-4764-BA12-8B73B1798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5707" y="5433463"/>
            <a:ext cx="169479" cy="324432"/>
          </a:xfrm>
          <a:prstGeom prst="rect">
            <a:avLst/>
          </a:prstGeom>
        </p:spPr>
      </p:pic>
      <p:pic>
        <p:nvPicPr>
          <p:cNvPr id="227" name="Obraz 226">
            <a:extLst>
              <a:ext uri="{FF2B5EF4-FFF2-40B4-BE49-F238E27FC236}">
                <a16:creationId xmlns:a16="http://schemas.microsoft.com/office/drawing/2014/main" id="{0929A70B-E418-407F-BCD6-0BDB00038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465" y="5432219"/>
            <a:ext cx="221883" cy="395229"/>
          </a:xfrm>
          <a:prstGeom prst="rect">
            <a:avLst/>
          </a:prstGeom>
        </p:spPr>
      </p:pic>
      <p:pic>
        <p:nvPicPr>
          <p:cNvPr id="228" name="Graphic 50" descr="Whale">
            <a:extLst>
              <a:ext uri="{FF2B5EF4-FFF2-40B4-BE49-F238E27FC236}">
                <a16:creationId xmlns:a16="http://schemas.microsoft.com/office/drawing/2014/main" id="{E6A6E44D-BD17-4CB8-AD7A-4366196CD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0502" y="5022321"/>
            <a:ext cx="369332" cy="369332"/>
          </a:xfrm>
          <a:prstGeom prst="rect">
            <a:avLst/>
          </a:prstGeom>
        </p:spPr>
      </p:pic>
      <p:pic>
        <p:nvPicPr>
          <p:cNvPr id="229" name="Graphic 51" descr="Cat">
            <a:extLst>
              <a:ext uri="{FF2B5EF4-FFF2-40B4-BE49-F238E27FC236}">
                <a16:creationId xmlns:a16="http://schemas.microsoft.com/office/drawing/2014/main" id="{D595470C-B33D-42BE-84F8-61E73B6C6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450" y="4991860"/>
            <a:ext cx="369332" cy="369332"/>
          </a:xfrm>
          <a:prstGeom prst="rect">
            <a:avLst/>
          </a:prstGeom>
        </p:spPr>
      </p:pic>
      <p:pic>
        <p:nvPicPr>
          <p:cNvPr id="230" name="Graphic 50" descr="Whale">
            <a:extLst>
              <a:ext uri="{FF2B5EF4-FFF2-40B4-BE49-F238E27FC236}">
                <a16:creationId xmlns:a16="http://schemas.microsoft.com/office/drawing/2014/main" id="{114D149A-2CE9-473E-949C-52A9EE4A6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1017" y="5431697"/>
            <a:ext cx="369332" cy="369332"/>
          </a:xfrm>
          <a:prstGeom prst="rect">
            <a:avLst/>
          </a:prstGeom>
        </p:spPr>
      </p:pic>
      <p:pic>
        <p:nvPicPr>
          <p:cNvPr id="231" name="Graphic 51" descr="Cat">
            <a:extLst>
              <a:ext uri="{FF2B5EF4-FFF2-40B4-BE49-F238E27FC236}">
                <a16:creationId xmlns:a16="http://schemas.microsoft.com/office/drawing/2014/main" id="{154319A5-B385-4586-8AB4-E82A101DD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3965" y="5401236"/>
            <a:ext cx="369332" cy="369332"/>
          </a:xfrm>
          <a:prstGeom prst="rect">
            <a:avLst/>
          </a:prstGeom>
        </p:spPr>
      </p:pic>
      <p:sp>
        <p:nvSpPr>
          <p:cNvPr id="232" name="Prostokąt 231">
            <a:extLst>
              <a:ext uri="{FF2B5EF4-FFF2-40B4-BE49-F238E27FC236}">
                <a16:creationId xmlns:a16="http://schemas.microsoft.com/office/drawing/2014/main" id="{DC6F5742-91A6-4EBE-8B84-73F644D2D06B}"/>
              </a:ext>
            </a:extLst>
          </p:cNvPr>
          <p:cNvSpPr/>
          <p:nvPr/>
        </p:nvSpPr>
        <p:spPr>
          <a:xfrm>
            <a:off x="4189449" y="5326759"/>
            <a:ext cx="2759157" cy="14328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Prostokąt 232">
            <a:extLst>
              <a:ext uri="{FF2B5EF4-FFF2-40B4-BE49-F238E27FC236}">
                <a16:creationId xmlns:a16="http://schemas.microsoft.com/office/drawing/2014/main" id="{5B5D9835-4F13-4C8C-A760-B2BD84977F7A}"/>
              </a:ext>
            </a:extLst>
          </p:cNvPr>
          <p:cNvSpPr/>
          <p:nvPr/>
        </p:nvSpPr>
        <p:spPr>
          <a:xfrm>
            <a:off x="4266315" y="5780697"/>
            <a:ext cx="3180399" cy="9789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Prostokąt 233">
            <a:extLst>
              <a:ext uri="{FF2B5EF4-FFF2-40B4-BE49-F238E27FC236}">
                <a16:creationId xmlns:a16="http://schemas.microsoft.com/office/drawing/2014/main" id="{6B6091BB-B6BA-42D5-BFC3-52A91266CE0B}"/>
              </a:ext>
            </a:extLst>
          </p:cNvPr>
          <p:cNvSpPr/>
          <p:nvPr/>
        </p:nvSpPr>
        <p:spPr>
          <a:xfrm>
            <a:off x="4175945" y="6186945"/>
            <a:ext cx="3180399" cy="4592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116" grpId="0"/>
      <p:bldP spid="120" grpId="0"/>
      <p:bldP spid="163" grpId="0" animBg="1"/>
      <p:bldP spid="164" grpId="0" animBg="1"/>
      <p:bldP spid="165" grpId="0" animBg="1"/>
      <p:bldP spid="166" grpId="0" animBg="1"/>
      <p:bldP spid="167" grpId="0"/>
      <p:bldP spid="168" grpId="0"/>
      <p:bldP spid="169" grpId="0"/>
      <p:bldP spid="170" grpId="0"/>
      <p:bldP spid="171" grpId="0"/>
      <p:bldP spid="175" grpId="0"/>
      <p:bldP spid="176" grpId="0"/>
      <p:bldP spid="177" grpId="0"/>
      <p:bldP spid="178" grpId="0"/>
      <p:bldP spid="179" grpId="0"/>
      <p:bldP spid="180" grpId="0"/>
      <p:bldP spid="221" grpId="0" animBg="1"/>
      <p:bldP spid="222" grpId="0"/>
      <p:bldP spid="223" grpId="0"/>
      <p:bldP spid="232" grpId="0" animBg="1"/>
      <p:bldP spid="233" grpId="0" animBg="1"/>
      <p:bldP spid="23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37193B26-D4FC-420E-8721-7138A9EFB4D7}"/>
              </a:ext>
            </a:extLst>
          </p:cNvPr>
          <p:cNvSpPr txBox="1"/>
          <p:nvPr/>
        </p:nvSpPr>
        <p:spPr>
          <a:xfrm>
            <a:off x="199086" y="3185136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F02C41A-699E-437D-A8EA-032DD0EEC449}"/>
              </a:ext>
            </a:extLst>
          </p:cNvPr>
          <p:cNvSpPr txBox="1"/>
          <p:nvPr/>
        </p:nvSpPr>
        <p:spPr>
          <a:xfrm>
            <a:off x="199086" y="3599542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A2EA43E-9BB3-4EA3-932C-F4B1F9C4837A}"/>
              </a:ext>
            </a:extLst>
          </p:cNvPr>
          <p:cNvSpPr txBox="1"/>
          <p:nvPr/>
        </p:nvSpPr>
        <p:spPr>
          <a:xfrm>
            <a:off x="199086" y="3991917"/>
            <a:ext cx="29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874171A-4346-408E-8F53-1FE5791B4E22}"/>
              </a:ext>
            </a:extLst>
          </p:cNvPr>
          <p:cNvSpPr txBox="1"/>
          <p:nvPr/>
        </p:nvSpPr>
        <p:spPr>
          <a:xfrm>
            <a:off x="212056" y="4367636"/>
            <a:ext cx="30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8D679E1-1174-42A1-8902-BBA092F70A01}"/>
              </a:ext>
            </a:extLst>
          </p:cNvPr>
          <p:cNvSpPr/>
          <p:nvPr/>
        </p:nvSpPr>
        <p:spPr>
          <a:xfrm>
            <a:off x="13504" y="3574077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BF9B8ED4-84BF-440A-93A1-49BD4B4FC9EF}"/>
              </a:ext>
            </a:extLst>
          </p:cNvPr>
          <p:cNvSpPr/>
          <p:nvPr/>
        </p:nvSpPr>
        <p:spPr>
          <a:xfrm>
            <a:off x="90370" y="4028015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rostokąt 86">
            <a:extLst>
              <a:ext uri="{FF2B5EF4-FFF2-40B4-BE49-F238E27FC236}">
                <a16:creationId xmlns:a16="http://schemas.microsoft.com/office/drawing/2014/main" id="{E87D96FF-CE67-4B2C-B978-215627E7A298}"/>
              </a:ext>
            </a:extLst>
          </p:cNvPr>
          <p:cNvSpPr/>
          <p:nvPr/>
        </p:nvSpPr>
        <p:spPr>
          <a:xfrm>
            <a:off x="0" y="4434263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8CEE9C14-5D8A-4668-BD67-B075721D946F}"/>
              </a:ext>
            </a:extLst>
          </p:cNvPr>
          <p:cNvSpPr/>
          <p:nvPr/>
        </p:nvSpPr>
        <p:spPr>
          <a:xfrm>
            <a:off x="9139216" y="3615331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4BB3A957-73AC-4631-9373-59CE720AB69D}"/>
              </a:ext>
            </a:extLst>
          </p:cNvPr>
          <p:cNvSpPr/>
          <p:nvPr/>
        </p:nvSpPr>
        <p:spPr>
          <a:xfrm>
            <a:off x="9216082" y="4069269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Prostokąt 89">
            <a:extLst>
              <a:ext uri="{FF2B5EF4-FFF2-40B4-BE49-F238E27FC236}">
                <a16:creationId xmlns:a16="http://schemas.microsoft.com/office/drawing/2014/main" id="{539D172C-B845-4738-8E61-1FDB8EBC3B37}"/>
              </a:ext>
            </a:extLst>
          </p:cNvPr>
          <p:cNvSpPr/>
          <p:nvPr/>
        </p:nvSpPr>
        <p:spPr>
          <a:xfrm>
            <a:off x="9125712" y="4475517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CE1B4D1-3733-4AAA-B1CD-9AD2FF6C6F76}"/>
              </a:ext>
            </a:extLst>
          </p:cNvPr>
          <p:cNvSpPr txBox="1"/>
          <p:nvPr/>
        </p:nvSpPr>
        <p:spPr>
          <a:xfrm>
            <a:off x="11199938" y="36230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98" name="pole tekstowe 97">
            <a:extLst>
              <a:ext uri="{FF2B5EF4-FFF2-40B4-BE49-F238E27FC236}">
                <a16:creationId xmlns:a16="http://schemas.microsoft.com/office/drawing/2014/main" id="{DC47DC0B-54E2-43EC-91E1-ADC648FED817}"/>
              </a:ext>
            </a:extLst>
          </p:cNvPr>
          <p:cNvSpPr txBox="1"/>
          <p:nvPr/>
        </p:nvSpPr>
        <p:spPr>
          <a:xfrm>
            <a:off x="11215826" y="40145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99" name="pole tekstowe 98">
            <a:extLst>
              <a:ext uri="{FF2B5EF4-FFF2-40B4-BE49-F238E27FC236}">
                <a16:creationId xmlns:a16="http://schemas.microsoft.com/office/drawing/2014/main" id="{7BE57521-3BA1-44E2-84B2-166D64CC896D}"/>
              </a:ext>
            </a:extLst>
          </p:cNvPr>
          <p:cNvSpPr txBox="1"/>
          <p:nvPr/>
        </p:nvSpPr>
        <p:spPr>
          <a:xfrm>
            <a:off x="11211916" y="44005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pic>
        <p:nvPicPr>
          <p:cNvPr id="97" name="Obraz 96">
            <a:extLst>
              <a:ext uri="{FF2B5EF4-FFF2-40B4-BE49-F238E27FC236}">
                <a16:creationId xmlns:a16="http://schemas.microsoft.com/office/drawing/2014/main" id="{61EF2889-2B72-4D09-B121-2204FA39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808" y="4419092"/>
            <a:ext cx="189200" cy="363846"/>
          </a:xfrm>
          <a:prstGeom prst="rect">
            <a:avLst/>
          </a:prstGeom>
        </p:spPr>
      </p:pic>
      <p:pic>
        <p:nvPicPr>
          <p:cNvPr id="96" name="Obraz 95">
            <a:extLst>
              <a:ext uri="{FF2B5EF4-FFF2-40B4-BE49-F238E27FC236}">
                <a16:creationId xmlns:a16="http://schemas.microsoft.com/office/drawing/2014/main" id="{017AA27F-C1FA-487A-A331-F0F315ED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020" y="4062696"/>
            <a:ext cx="189200" cy="363846"/>
          </a:xfrm>
          <a:prstGeom prst="rect">
            <a:avLst/>
          </a:prstGeom>
        </p:spPr>
      </p:pic>
      <p:pic>
        <p:nvPicPr>
          <p:cNvPr id="95" name="Obraz 94">
            <a:extLst>
              <a:ext uri="{FF2B5EF4-FFF2-40B4-BE49-F238E27FC236}">
                <a16:creationId xmlns:a16="http://schemas.microsoft.com/office/drawing/2014/main" id="{BE5B4B4D-6143-421D-A3B3-2AFC6DC8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3668517"/>
            <a:ext cx="189200" cy="36384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62D5C1A-E8EF-4758-A462-428EDC821D14}"/>
              </a:ext>
            </a:extLst>
          </p:cNvPr>
          <p:cNvSpPr txBox="1"/>
          <p:nvPr/>
        </p:nvSpPr>
        <p:spPr>
          <a:xfrm>
            <a:off x="199086" y="2367739"/>
            <a:ext cx="25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64D1049-52E5-4D68-97F4-F775879C4E5B}"/>
              </a:ext>
            </a:extLst>
          </p:cNvPr>
          <p:cNvSpPr txBox="1"/>
          <p:nvPr/>
        </p:nvSpPr>
        <p:spPr>
          <a:xfrm>
            <a:off x="199086" y="2795459"/>
            <a:ext cx="27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8" name="Graphic 50" descr="Whale">
            <a:extLst>
              <a:ext uri="{FF2B5EF4-FFF2-40B4-BE49-F238E27FC236}">
                <a16:creationId xmlns:a16="http://schemas.microsoft.com/office/drawing/2014/main" id="{A3590EC0-AAF5-4F8D-97B9-82A26AA15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572" y="2350514"/>
            <a:ext cx="369332" cy="369332"/>
          </a:xfrm>
          <a:prstGeom prst="rect">
            <a:avLst/>
          </a:prstGeom>
        </p:spPr>
      </p:pic>
      <p:pic>
        <p:nvPicPr>
          <p:cNvPr id="9" name="Graphic 51" descr="Cat">
            <a:extLst>
              <a:ext uri="{FF2B5EF4-FFF2-40B4-BE49-F238E27FC236}">
                <a16:creationId xmlns:a16="http://schemas.microsoft.com/office/drawing/2014/main" id="{CD6E2ED3-E074-4A43-9441-C61B4EB18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81421" y="2334784"/>
            <a:ext cx="369332" cy="369332"/>
          </a:xfrm>
          <a:prstGeom prst="rect">
            <a:avLst/>
          </a:prstGeom>
        </p:spPr>
      </p:pic>
      <p:pic>
        <p:nvPicPr>
          <p:cNvPr id="10" name="Graphic 54" descr="Panda">
            <a:extLst>
              <a:ext uri="{FF2B5EF4-FFF2-40B4-BE49-F238E27FC236}">
                <a16:creationId xmlns:a16="http://schemas.microsoft.com/office/drawing/2014/main" id="{8165BCF0-631B-410E-BD7F-D9B059058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612" y="2403399"/>
            <a:ext cx="369332" cy="369332"/>
          </a:xfrm>
          <a:prstGeom prst="rect">
            <a:avLst/>
          </a:prstGeom>
        </p:spPr>
      </p:pic>
      <p:pic>
        <p:nvPicPr>
          <p:cNvPr id="11" name="Graphic 50" descr="Whale">
            <a:extLst>
              <a:ext uri="{FF2B5EF4-FFF2-40B4-BE49-F238E27FC236}">
                <a16:creationId xmlns:a16="http://schemas.microsoft.com/office/drawing/2014/main" id="{551B3C3B-BA45-4DEA-9EB9-07538279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7826" y="2794497"/>
            <a:ext cx="369332" cy="369332"/>
          </a:xfrm>
          <a:prstGeom prst="rect">
            <a:avLst/>
          </a:prstGeom>
        </p:spPr>
      </p:pic>
      <p:pic>
        <p:nvPicPr>
          <p:cNvPr id="12" name="Graphic 51" descr="Cat">
            <a:extLst>
              <a:ext uri="{FF2B5EF4-FFF2-40B4-BE49-F238E27FC236}">
                <a16:creationId xmlns:a16="http://schemas.microsoft.com/office/drawing/2014/main" id="{C0A76BBD-53A4-4711-A252-3588AA088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4329" y="2754387"/>
            <a:ext cx="369332" cy="369332"/>
          </a:xfrm>
          <a:prstGeom prst="rect">
            <a:avLst/>
          </a:prstGeom>
        </p:spPr>
      </p:pic>
      <p:pic>
        <p:nvPicPr>
          <p:cNvPr id="13" name="Graphic 54" descr="Panda">
            <a:extLst>
              <a:ext uri="{FF2B5EF4-FFF2-40B4-BE49-F238E27FC236}">
                <a16:creationId xmlns:a16="http://schemas.microsoft.com/office/drawing/2014/main" id="{4E88D821-A3CF-4713-9A16-7C0550AE5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326" y="2830798"/>
            <a:ext cx="369332" cy="369332"/>
          </a:xfrm>
          <a:prstGeom prst="rect">
            <a:avLst/>
          </a:prstGeom>
        </p:spPr>
      </p:pic>
      <p:pic>
        <p:nvPicPr>
          <p:cNvPr id="14" name="Graphic 50" descr="Whale">
            <a:extLst>
              <a:ext uri="{FF2B5EF4-FFF2-40B4-BE49-F238E27FC236}">
                <a16:creationId xmlns:a16="http://schemas.microsoft.com/office/drawing/2014/main" id="{9DDC7DE0-D80E-4DBD-BC5D-4C5AA601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5982" y="3221237"/>
            <a:ext cx="369332" cy="369332"/>
          </a:xfrm>
          <a:prstGeom prst="rect">
            <a:avLst/>
          </a:prstGeom>
        </p:spPr>
      </p:pic>
      <p:pic>
        <p:nvPicPr>
          <p:cNvPr id="15" name="Graphic 51" descr="Cat">
            <a:extLst>
              <a:ext uri="{FF2B5EF4-FFF2-40B4-BE49-F238E27FC236}">
                <a16:creationId xmlns:a16="http://schemas.microsoft.com/office/drawing/2014/main" id="{CA425FD4-F0DB-416E-880F-0AD822C30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14" y="3220475"/>
            <a:ext cx="369332" cy="369332"/>
          </a:xfrm>
          <a:prstGeom prst="rect">
            <a:avLst/>
          </a:prstGeom>
        </p:spPr>
      </p:pic>
      <p:pic>
        <p:nvPicPr>
          <p:cNvPr id="16" name="Graphic 54" descr="Panda">
            <a:extLst>
              <a:ext uri="{FF2B5EF4-FFF2-40B4-BE49-F238E27FC236}">
                <a16:creationId xmlns:a16="http://schemas.microsoft.com/office/drawing/2014/main" id="{D7934E22-67D7-40CB-97AA-85A5766C2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3765" y="3210066"/>
            <a:ext cx="369332" cy="369332"/>
          </a:xfrm>
          <a:prstGeom prst="rect">
            <a:avLst/>
          </a:prstGeom>
        </p:spPr>
      </p:pic>
      <p:pic>
        <p:nvPicPr>
          <p:cNvPr id="17" name="Graphic 50" descr="Whale">
            <a:extLst>
              <a:ext uri="{FF2B5EF4-FFF2-40B4-BE49-F238E27FC236}">
                <a16:creationId xmlns:a16="http://schemas.microsoft.com/office/drawing/2014/main" id="{EF369E71-EEC7-45DA-9244-5CF6F36C9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0797" y="3599542"/>
            <a:ext cx="369332" cy="369332"/>
          </a:xfrm>
          <a:prstGeom prst="rect">
            <a:avLst/>
          </a:prstGeom>
        </p:spPr>
      </p:pic>
      <p:pic>
        <p:nvPicPr>
          <p:cNvPr id="18" name="Graphic 51" descr="Cat">
            <a:extLst>
              <a:ext uri="{FF2B5EF4-FFF2-40B4-BE49-F238E27FC236}">
                <a16:creationId xmlns:a16="http://schemas.microsoft.com/office/drawing/2014/main" id="{0E094F8C-5287-4BBE-8365-783852AFB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730" y="3579478"/>
            <a:ext cx="369332" cy="369332"/>
          </a:xfrm>
          <a:prstGeom prst="rect">
            <a:avLst/>
          </a:prstGeom>
        </p:spPr>
      </p:pic>
      <p:pic>
        <p:nvPicPr>
          <p:cNvPr id="19" name="Graphic 54" descr="Panda">
            <a:extLst>
              <a:ext uri="{FF2B5EF4-FFF2-40B4-BE49-F238E27FC236}">
                <a16:creationId xmlns:a16="http://schemas.microsoft.com/office/drawing/2014/main" id="{5A946852-173D-4FA3-9AE3-FB8D1D06C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2585" y="3615712"/>
            <a:ext cx="369332" cy="369332"/>
          </a:xfrm>
          <a:prstGeom prst="rect">
            <a:avLst/>
          </a:prstGeom>
        </p:spPr>
      </p:pic>
      <p:pic>
        <p:nvPicPr>
          <p:cNvPr id="21" name="Graphic 50" descr="Whale">
            <a:extLst>
              <a:ext uri="{FF2B5EF4-FFF2-40B4-BE49-F238E27FC236}">
                <a16:creationId xmlns:a16="http://schemas.microsoft.com/office/drawing/2014/main" id="{5470BA0A-4CD2-4093-9225-6638104EA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079" y="4022280"/>
            <a:ext cx="369332" cy="369332"/>
          </a:xfrm>
          <a:prstGeom prst="rect">
            <a:avLst/>
          </a:prstGeom>
        </p:spPr>
      </p:pic>
      <p:pic>
        <p:nvPicPr>
          <p:cNvPr id="22" name="Graphic 51" descr="Cat">
            <a:extLst>
              <a:ext uri="{FF2B5EF4-FFF2-40B4-BE49-F238E27FC236}">
                <a16:creationId xmlns:a16="http://schemas.microsoft.com/office/drawing/2014/main" id="{4198D9FE-FD8B-44F6-9364-72B4348CB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0960" y="3991431"/>
            <a:ext cx="369332" cy="369332"/>
          </a:xfrm>
          <a:prstGeom prst="rect">
            <a:avLst/>
          </a:prstGeom>
        </p:spPr>
      </p:pic>
      <p:pic>
        <p:nvPicPr>
          <p:cNvPr id="23" name="Graphic 54" descr="Panda">
            <a:extLst>
              <a:ext uri="{FF2B5EF4-FFF2-40B4-BE49-F238E27FC236}">
                <a16:creationId xmlns:a16="http://schemas.microsoft.com/office/drawing/2014/main" id="{76459F0C-2AC4-4888-B2C6-654FDD01E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2585" y="4008087"/>
            <a:ext cx="369332" cy="369332"/>
          </a:xfrm>
          <a:prstGeom prst="rect">
            <a:avLst/>
          </a:prstGeom>
        </p:spPr>
      </p:pic>
      <p:pic>
        <p:nvPicPr>
          <p:cNvPr id="25" name="Graphic 50" descr="Whale">
            <a:extLst>
              <a:ext uri="{FF2B5EF4-FFF2-40B4-BE49-F238E27FC236}">
                <a16:creationId xmlns:a16="http://schemas.microsoft.com/office/drawing/2014/main" id="{ACCD5484-6311-4CE2-9BD3-8AB29DFE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244" y="4386233"/>
            <a:ext cx="369332" cy="369332"/>
          </a:xfrm>
          <a:prstGeom prst="rect">
            <a:avLst/>
          </a:prstGeom>
        </p:spPr>
      </p:pic>
      <p:pic>
        <p:nvPicPr>
          <p:cNvPr id="26" name="Graphic 51" descr="Cat">
            <a:extLst>
              <a:ext uri="{FF2B5EF4-FFF2-40B4-BE49-F238E27FC236}">
                <a16:creationId xmlns:a16="http://schemas.microsoft.com/office/drawing/2014/main" id="{B4C381C5-F269-4F56-A471-7D741FC0D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0490" y="4374509"/>
            <a:ext cx="369332" cy="369332"/>
          </a:xfrm>
          <a:prstGeom prst="rect">
            <a:avLst/>
          </a:prstGeom>
        </p:spPr>
      </p:pic>
      <p:pic>
        <p:nvPicPr>
          <p:cNvPr id="27" name="Graphic 54" descr="Panda">
            <a:extLst>
              <a:ext uri="{FF2B5EF4-FFF2-40B4-BE49-F238E27FC236}">
                <a16:creationId xmlns:a16="http://schemas.microsoft.com/office/drawing/2014/main" id="{3F3B62C5-DBC2-4B97-B230-E9BE36E17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7613" y="4367636"/>
            <a:ext cx="369332" cy="369332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68E21B-1514-4197-B66C-279A4A15014D}"/>
              </a:ext>
            </a:extLst>
          </p:cNvPr>
          <p:cNvSpPr txBox="1"/>
          <p:nvPr/>
        </p:nvSpPr>
        <p:spPr>
          <a:xfrm>
            <a:off x="9251149" y="240069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DB79BF-DB1E-4CDD-BB76-9299BDF18F38}"/>
              </a:ext>
            </a:extLst>
          </p:cNvPr>
          <p:cNvSpPr txBox="1"/>
          <p:nvPr/>
        </p:nvSpPr>
        <p:spPr>
          <a:xfrm>
            <a:off x="9251149" y="282841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BEBAB25-F097-40F0-A29D-53993EDE6BC4}"/>
              </a:ext>
            </a:extLst>
          </p:cNvPr>
          <p:cNvSpPr txBox="1"/>
          <p:nvPr/>
        </p:nvSpPr>
        <p:spPr>
          <a:xfrm>
            <a:off x="9251149" y="3218091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960087C-CE68-4AF4-A067-97886944DC2B}"/>
              </a:ext>
            </a:extLst>
          </p:cNvPr>
          <p:cNvSpPr txBox="1"/>
          <p:nvPr/>
        </p:nvSpPr>
        <p:spPr>
          <a:xfrm>
            <a:off x="9251149" y="363249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D1E51B6-CF64-4D89-92F7-CC1D76D279FC}"/>
              </a:ext>
            </a:extLst>
          </p:cNvPr>
          <p:cNvSpPr txBox="1"/>
          <p:nvPr/>
        </p:nvSpPr>
        <p:spPr>
          <a:xfrm>
            <a:off x="9251149" y="402487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A645A3B-876C-41CC-9E5B-E44D64C8F106}"/>
              </a:ext>
            </a:extLst>
          </p:cNvPr>
          <p:cNvSpPr txBox="1"/>
          <p:nvPr/>
        </p:nvSpPr>
        <p:spPr>
          <a:xfrm>
            <a:off x="9264120" y="440059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73525A77-E669-3546-BA21-1AF32786A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2367739"/>
            <a:ext cx="189200" cy="378399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B07C9845-A545-AD4B-A85F-9F2203CFC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2433776"/>
            <a:ext cx="169479" cy="324432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51D3CC57-6D74-8646-86A1-15D648201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2375943"/>
            <a:ext cx="221883" cy="395229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7CAB79C6-7063-4DDE-9478-D54854228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2834317"/>
            <a:ext cx="189200" cy="378399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35DFF8AF-11F6-484C-860E-8E1FFE3134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2900354"/>
            <a:ext cx="169479" cy="324432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16192682-368A-4005-807F-4877E8ECA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2842521"/>
            <a:ext cx="221883" cy="395229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5C4762D-C824-44CF-9007-0327861F16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2716" y="3206039"/>
            <a:ext cx="189200" cy="378399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A52D6FE0-6255-4C90-B424-DBCBEDEDD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4270" y="3272076"/>
            <a:ext cx="169479" cy="324432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F783AD61-5B85-4351-8A0F-8A6BEADCAC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0318" y="3214243"/>
            <a:ext cx="221883" cy="395229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B410F186-4FEA-44CC-8DD5-ADA0343C4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3621388"/>
            <a:ext cx="189200" cy="378399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AA5D73B-5D61-4CC1-BD62-DE250265A5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3687425"/>
            <a:ext cx="169479" cy="32443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DF98A051-A134-4C4D-97A7-962F5BA558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3629592"/>
            <a:ext cx="221883" cy="395229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DD3D6E35-C88B-4374-9277-1BAA45EF3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755" y="4038801"/>
            <a:ext cx="189200" cy="378399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8FA5A606-FB98-4ABB-8C4F-709E1FD282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8309" y="4104838"/>
            <a:ext cx="169479" cy="324432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63FFFF6F-B931-4DDB-9682-A5C888F3C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4357" y="4047005"/>
            <a:ext cx="221883" cy="395229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D0957E2D-4FF3-44E2-9B84-48DCE4901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4409480"/>
            <a:ext cx="189200" cy="378399"/>
          </a:xfrm>
          <a:prstGeom prst="rect">
            <a:avLst/>
          </a:prstGeom>
        </p:spPr>
      </p:pic>
      <p:pic>
        <p:nvPicPr>
          <p:cNvPr id="76" name="Obraz 75">
            <a:extLst>
              <a:ext uri="{FF2B5EF4-FFF2-40B4-BE49-F238E27FC236}">
                <a16:creationId xmlns:a16="http://schemas.microsoft.com/office/drawing/2014/main" id="{D8F9763E-AEC1-440A-8C19-2B988923FB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4475517"/>
            <a:ext cx="169479" cy="324432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EC5CFFD3-7122-40FE-AFA1-0ABDD8D82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4417684"/>
            <a:ext cx="221883" cy="3952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E4A1405-5920-70A7-3A19-F419BCD6C5AE}"/>
              </a:ext>
            </a:extLst>
          </p:cNvPr>
          <p:cNvGrpSpPr/>
          <p:nvPr/>
        </p:nvGrpSpPr>
        <p:grpSpPr>
          <a:xfrm>
            <a:off x="3180399" y="2678288"/>
            <a:ext cx="5685408" cy="1064633"/>
            <a:chOff x="3180399" y="2678288"/>
            <a:chExt cx="5685408" cy="1064633"/>
          </a:xfrm>
        </p:grpSpPr>
        <p:sp>
          <p:nvSpPr>
            <p:cNvPr id="57" name="pole tekstowe 56">
              <a:extLst>
                <a:ext uri="{FF2B5EF4-FFF2-40B4-BE49-F238E27FC236}">
                  <a16:creationId xmlns:a16="http://schemas.microsoft.com/office/drawing/2014/main" id="{406B6ACA-E909-4A9E-95F6-1D0F14668335}"/>
                </a:ext>
              </a:extLst>
            </p:cNvPr>
            <p:cNvSpPr txBox="1"/>
            <p:nvPr/>
          </p:nvSpPr>
          <p:spPr>
            <a:xfrm>
              <a:off x="3180399" y="3364933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/>
                <a:t>UN</a:t>
              </a:r>
              <a:endParaRPr lang="en-US"/>
            </a:p>
          </p:txBody>
        </p:sp>
        <p:sp>
          <p:nvSpPr>
            <p:cNvPr id="55" name="Owal 54">
              <a:extLst>
                <a:ext uri="{FF2B5EF4-FFF2-40B4-BE49-F238E27FC236}">
                  <a16:creationId xmlns:a16="http://schemas.microsoft.com/office/drawing/2014/main" id="{F323DE16-E147-4719-ADF8-B22FAE040EE2}"/>
                </a:ext>
              </a:extLst>
            </p:cNvPr>
            <p:cNvSpPr/>
            <p:nvPr/>
          </p:nvSpPr>
          <p:spPr>
            <a:xfrm>
              <a:off x="3296781" y="3138592"/>
              <a:ext cx="226341" cy="22634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wal 55">
              <a:extLst>
                <a:ext uri="{FF2B5EF4-FFF2-40B4-BE49-F238E27FC236}">
                  <a16:creationId xmlns:a16="http://schemas.microsoft.com/office/drawing/2014/main" id="{F2661F12-3F2C-408C-A502-64E72A07EB4C}"/>
                </a:ext>
              </a:extLst>
            </p:cNvPr>
            <p:cNvSpPr/>
            <p:nvPr/>
          </p:nvSpPr>
          <p:spPr>
            <a:xfrm>
              <a:off x="8560116" y="3138592"/>
              <a:ext cx="226341" cy="22634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ole tekstowe 58">
              <a:extLst>
                <a:ext uri="{FF2B5EF4-FFF2-40B4-BE49-F238E27FC236}">
                  <a16:creationId xmlns:a16="http://schemas.microsoft.com/office/drawing/2014/main" id="{04514B81-2A66-484F-AE99-DEE6CA0695AE}"/>
                </a:ext>
              </a:extLst>
            </p:cNvPr>
            <p:cNvSpPr txBox="1"/>
            <p:nvPr/>
          </p:nvSpPr>
          <p:spPr>
            <a:xfrm>
              <a:off x="8480765" y="3373589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/>
                <a:t>ID</a:t>
              </a:r>
              <a:endParaRPr lang="en-US"/>
            </a:p>
          </p:txBody>
        </p:sp>
        <p:cxnSp>
          <p:nvCxnSpPr>
            <p:cNvPr id="79" name="Łącznik prosty 78">
              <a:extLst>
                <a:ext uri="{FF2B5EF4-FFF2-40B4-BE49-F238E27FC236}">
                  <a16:creationId xmlns:a16="http://schemas.microsoft.com/office/drawing/2014/main" id="{FC258DE1-F7AB-455B-9BC7-38DAA984ED63}"/>
                </a:ext>
              </a:extLst>
            </p:cNvPr>
            <p:cNvCxnSpPr/>
            <p:nvPr/>
          </p:nvCxnSpPr>
          <p:spPr>
            <a:xfrm flipV="1">
              <a:off x="3661621" y="3260848"/>
              <a:ext cx="4819144" cy="248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pole tekstowe 1">
              <a:extLst>
                <a:ext uri="{FF2B5EF4-FFF2-40B4-BE49-F238E27FC236}">
                  <a16:creationId xmlns:a16="http://schemas.microsoft.com/office/drawing/2014/main" id="{E4CA86B4-0860-41CA-BB9A-ECFDF72521A1}"/>
                </a:ext>
              </a:extLst>
            </p:cNvPr>
            <p:cNvSpPr txBox="1"/>
            <p:nvPr/>
          </p:nvSpPr>
          <p:spPr>
            <a:xfrm>
              <a:off x="5745616" y="2678288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4000">
                  <a:solidFill>
                    <a:schemeClr val="accent1">
                      <a:lumMod val="75000"/>
                    </a:schemeClr>
                  </a:solidFill>
                </a:rPr>
                <a:t>1</a:t>
              </a:r>
              <a:endParaRPr lang="en-US" sz="4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58" name="Graphic 7" descr="Snake">
            <a:extLst>
              <a:ext uri="{FF2B5EF4-FFF2-40B4-BE49-F238E27FC236}">
                <a16:creationId xmlns:a16="http://schemas.microsoft.com/office/drawing/2014/main" id="{C75E1F04-CAFB-F84D-99C7-9D5A5C5A05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99270" y="2353092"/>
            <a:ext cx="318677" cy="318677"/>
          </a:xfrm>
          <a:prstGeom prst="rect">
            <a:avLst/>
          </a:prstGeom>
        </p:spPr>
      </p:pic>
      <p:pic>
        <p:nvPicPr>
          <p:cNvPr id="81" name="Graphic 7" descr="Snake">
            <a:extLst>
              <a:ext uri="{FF2B5EF4-FFF2-40B4-BE49-F238E27FC236}">
                <a16:creationId xmlns:a16="http://schemas.microsoft.com/office/drawing/2014/main" id="{10DF4302-45A5-472F-B0B8-3CE713833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6829" y="2817156"/>
            <a:ext cx="318677" cy="318677"/>
          </a:xfrm>
          <a:prstGeom prst="rect">
            <a:avLst/>
          </a:prstGeom>
        </p:spPr>
      </p:pic>
      <p:pic>
        <p:nvPicPr>
          <p:cNvPr id="82" name="Graphic 7" descr="Snake">
            <a:extLst>
              <a:ext uri="{FF2B5EF4-FFF2-40B4-BE49-F238E27FC236}">
                <a16:creationId xmlns:a16="http://schemas.microsoft.com/office/drawing/2014/main" id="{0F3791F8-79B0-4D3B-863D-F0392EA903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6131" y="3204745"/>
            <a:ext cx="318677" cy="318677"/>
          </a:xfrm>
          <a:prstGeom prst="rect">
            <a:avLst/>
          </a:prstGeom>
        </p:spPr>
      </p:pic>
      <p:pic>
        <p:nvPicPr>
          <p:cNvPr id="83" name="Graphic 7" descr="Snake">
            <a:extLst>
              <a:ext uri="{FF2B5EF4-FFF2-40B4-BE49-F238E27FC236}">
                <a16:creationId xmlns:a16="http://schemas.microsoft.com/office/drawing/2014/main" id="{96BF8C29-BFB2-4C73-984F-9D101B470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2193" y="3599542"/>
            <a:ext cx="318677" cy="318677"/>
          </a:xfrm>
          <a:prstGeom prst="rect">
            <a:avLst/>
          </a:prstGeom>
        </p:spPr>
      </p:pic>
      <p:pic>
        <p:nvPicPr>
          <p:cNvPr id="84" name="Graphic 7" descr="Snake">
            <a:extLst>
              <a:ext uri="{FF2B5EF4-FFF2-40B4-BE49-F238E27FC236}">
                <a16:creationId xmlns:a16="http://schemas.microsoft.com/office/drawing/2014/main" id="{02A6CE35-F7A5-4C68-9330-0C52BD7486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6828" y="4030362"/>
            <a:ext cx="318677" cy="318677"/>
          </a:xfrm>
          <a:prstGeom prst="rect">
            <a:avLst/>
          </a:prstGeom>
        </p:spPr>
      </p:pic>
      <p:pic>
        <p:nvPicPr>
          <p:cNvPr id="85" name="Graphic 7" descr="Snake">
            <a:extLst>
              <a:ext uri="{FF2B5EF4-FFF2-40B4-BE49-F238E27FC236}">
                <a16:creationId xmlns:a16="http://schemas.microsoft.com/office/drawing/2014/main" id="{57045C90-BD26-44D7-B005-2DE3597136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8984" y="4393928"/>
            <a:ext cx="318677" cy="318677"/>
          </a:xfrm>
          <a:prstGeom prst="rect">
            <a:avLst/>
          </a:prstGeom>
        </p:spPr>
      </p:pic>
      <p:pic>
        <p:nvPicPr>
          <p:cNvPr id="91" name="Obraz 90">
            <a:extLst>
              <a:ext uri="{FF2B5EF4-FFF2-40B4-BE49-F238E27FC236}">
                <a16:creationId xmlns:a16="http://schemas.microsoft.com/office/drawing/2014/main" id="{457074F9-1912-B84F-9A40-42344996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2367739"/>
            <a:ext cx="189200" cy="363846"/>
          </a:xfrm>
          <a:prstGeom prst="rect">
            <a:avLst/>
          </a:prstGeom>
        </p:spPr>
      </p:pic>
      <p:pic>
        <p:nvPicPr>
          <p:cNvPr id="93" name="Obraz 92">
            <a:extLst>
              <a:ext uri="{FF2B5EF4-FFF2-40B4-BE49-F238E27FC236}">
                <a16:creationId xmlns:a16="http://schemas.microsoft.com/office/drawing/2014/main" id="{131A4F6F-CF0C-431B-9F01-B5EE0362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2853901"/>
            <a:ext cx="189200" cy="363846"/>
          </a:xfrm>
          <a:prstGeom prst="rect">
            <a:avLst/>
          </a:prstGeom>
        </p:spPr>
      </p:pic>
      <p:pic>
        <p:nvPicPr>
          <p:cNvPr id="94" name="Obraz 93">
            <a:extLst>
              <a:ext uri="{FF2B5EF4-FFF2-40B4-BE49-F238E27FC236}">
                <a16:creationId xmlns:a16="http://schemas.microsoft.com/office/drawing/2014/main" id="{5B5870B8-46C1-4F1E-B2A1-0D22DB9EB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3238634"/>
            <a:ext cx="189200" cy="363846"/>
          </a:xfrm>
          <a:prstGeom prst="rect">
            <a:avLst/>
          </a:prstGeom>
        </p:spPr>
      </p:pic>
      <p:sp>
        <p:nvSpPr>
          <p:cNvPr id="120" name="pole tekstowe 119">
            <a:extLst>
              <a:ext uri="{FF2B5EF4-FFF2-40B4-BE49-F238E27FC236}">
                <a16:creationId xmlns:a16="http://schemas.microsoft.com/office/drawing/2014/main" id="{B437C3FC-8069-4562-A042-6F4B5255C917}"/>
              </a:ext>
            </a:extLst>
          </p:cNvPr>
          <p:cNvSpPr txBox="1"/>
          <p:nvPr/>
        </p:nvSpPr>
        <p:spPr>
          <a:xfrm>
            <a:off x="4719278" y="2056624"/>
            <a:ext cx="30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63" name="Prostokąt 162">
            <a:extLst>
              <a:ext uri="{FF2B5EF4-FFF2-40B4-BE49-F238E27FC236}">
                <a16:creationId xmlns:a16="http://schemas.microsoft.com/office/drawing/2014/main" id="{EAAA8D61-B109-4577-B5BF-26268716929D}"/>
              </a:ext>
            </a:extLst>
          </p:cNvPr>
          <p:cNvSpPr/>
          <p:nvPr/>
        </p:nvSpPr>
        <p:spPr>
          <a:xfrm>
            <a:off x="4605115" y="1261294"/>
            <a:ext cx="3180399" cy="13633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Prostokąt 163">
            <a:extLst>
              <a:ext uri="{FF2B5EF4-FFF2-40B4-BE49-F238E27FC236}">
                <a16:creationId xmlns:a16="http://schemas.microsoft.com/office/drawing/2014/main" id="{FD4F6469-B448-45AC-AD20-FAC8C6C7DF8C}"/>
              </a:ext>
            </a:extLst>
          </p:cNvPr>
          <p:cNvSpPr/>
          <p:nvPr/>
        </p:nvSpPr>
        <p:spPr>
          <a:xfrm>
            <a:off x="4681981" y="1715232"/>
            <a:ext cx="3180399" cy="8521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48CC44A1-C892-45F3-83D1-EF2EDFC8C937}"/>
              </a:ext>
            </a:extLst>
          </p:cNvPr>
          <p:cNvSpPr txBox="1"/>
          <p:nvPr/>
        </p:nvSpPr>
        <p:spPr>
          <a:xfrm>
            <a:off x="4706308" y="56727"/>
            <a:ext cx="25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09CCC5AE-DD97-412A-9C05-116E94278A32}"/>
              </a:ext>
            </a:extLst>
          </p:cNvPr>
          <p:cNvSpPr txBox="1"/>
          <p:nvPr/>
        </p:nvSpPr>
        <p:spPr>
          <a:xfrm>
            <a:off x="4706308" y="484447"/>
            <a:ext cx="27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2" name="pole tekstowe 101">
            <a:extLst>
              <a:ext uri="{FF2B5EF4-FFF2-40B4-BE49-F238E27FC236}">
                <a16:creationId xmlns:a16="http://schemas.microsoft.com/office/drawing/2014/main" id="{D4A99E17-B9F7-456B-BEF8-D2AE5B0B5164}"/>
              </a:ext>
            </a:extLst>
          </p:cNvPr>
          <p:cNvSpPr txBox="1"/>
          <p:nvPr/>
        </p:nvSpPr>
        <p:spPr>
          <a:xfrm>
            <a:off x="4706308" y="874124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3" name="pole tekstowe 102">
            <a:extLst>
              <a:ext uri="{FF2B5EF4-FFF2-40B4-BE49-F238E27FC236}">
                <a16:creationId xmlns:a16="http://schemas.microsoft.com/office/drawing/2014/main" id="{146B6B98-243D-414C-9A28-4ADB7D31E627}"/>
              </a:ext>
            </a:extLst>
          </p:cNvPr>
          <p:cNvSpPr txBox="1"/>
          <p:nvPr/>
        </p:nvSpPr>
        <p:spPr>
          <a:xfrm>
            <a:off x="4706308" y="1288530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104" name="Graphic 50" descr="Whale">
            <a:extLst>
              <a:ext uri="{FF2B5EF4-FFF2-40B4-BE49-F238E27FC236}">
                <a16:creationId xmlns:a16="http://schemas.microsoft.com/office/drawing/2014/main" id="{664AB5CD-5A59-436B-B2A8-61CC70119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794" y="39502"/>
            <a:ext cx="369332" cy="369332"/>
          </a:xfrm>
          <a:prstGeom prst="rect">
            <a:avLst/>
          </a:prstGeom>
        </p:spPr>
      </p:pic>
      <p:pic>
        <p:nvPicPr>
          <p:cNvPr id="105" name="Graphic 51" descr="Cat">
            <a:extLst>
              <a:ext uri="{FF2B5EF4-FFF2-40B4-BE49-F238E27FC236}">
                <a16:creationId xmlns:a16="http://schemas.microsoft.com/office/drawing/2014/main" id="{62AB9184-6308-4843-A566-3C6681B58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43" y="23772"/>
            <a:ext cx="369332" cy="369332"/>
          </a:xfrm>
          <a:prstGeom prst="rect">
            <a:avLst/>
          </a:prstGeom>
        </p:spPr>
      </p:pic>
      <p:pic>
        <p:nvPicPr>
          <p:cNvPr id="106" name="Graphic 54" descr="Panda">
            <a:extLst>
              <a:ext uri="{FF2B5EF4-FFF2-40B4-BE49-F238E27FC236}">
                <a16:creationId xmlns:a16="http://schemas.microsoft.com/office/drawing/2014/main" id="{C783352E-4FE5-442C-BE90-78F46255C1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0834" y="92387"/>
            <a:ext cx="369332" cy="369332"/>
          </a:xfrm>
          <a:prstGeom prst="rect">
            <a:avLst/>
          </a:prstGeom>
        </p:spPr>
      </p:pic>
      <p:pic>
        <p:nvPicPr>
          <p:cNvPr id="107" name="Graphic 50" descr="Whale">
            <a:extLst>
              <a:ext uri="{FF2B5EF4-FFF2-40B4-BE49-F238E27FC236}">
                <a16:creationId xmlns:a16="http://schemas.microsoft.com/office/drawing/2014/main" id="{106A709A-EF0B-4304-9935-651CDB371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5048" y="483485"/>
            <a:ext cx="369332" cy="369332"/>
          </a:xfrm>
          <a:prstGeom prst="rect">
            <a:avLst/>
          </a:prstGeom>
        </p:spPr>
      </p:pic>
      <p:pic>
        <p:nvPicPr>
          <p:cNvPr id="108" name="Graphic 51" descr="Cat">
            <a:extLst>
              <a:ext uri="{FF2B5EF4-FFF2-40B4-BE49-F238E27FC236}">
                <a16:creationId xmlns:a16="http://schemas.microsoft.com/office/drawing/2014/main" id="{30467739-53BE-4079-BA15-CBAB1A0B7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6292" y="471842"/>
            <a:ext cx="369332" cy="369332"/>
          </a:xfrm>
          <a:prstGeom prst="rect">
            <a:avLst/>
          </a:prstGeom>
        </p:spPr>
      </p:pic>
      <p:pic>
        <p:nvPicPr>
          <p:cNvPr id="109" name="Graphic 54" descr="Panda">
            <a:extLst>
              <a:ext uri="{FF2B5EF4-FFF2-40B4-BE49-F238E27FC236}">
                <a16:creationId xmlns:a16="http://schemas.microsoft.com/office/drawing/2014/main" id="{09C7ACE3-C31F-460F-9E71-302B4B480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5726" y="512261"/>
            <a:ext cx="369332" cy="369332"/>
          </a:xfrm>
          <a:prstGeom prst="rect">
            <a:avLst/>
          </a:prstGeom>
        </p:spPr>
      </p:pic>
      <p:sp>
        <p:nvSpPr>
          <p:cNvPr id="116" name="pole tekstowe 115">
            <a:extLst>
              <a:ext uri="{FF2B5EF4-FFF2-40B4-BE49-F238E27FC236}">
                <a16:creationId xmlns:a16="http://schemas.microsoft.com/office/drawing/2014/main" id="{92F39766-A449-4AAA-AF79-EE984DF83FAA}"/>
              </a:ext>
            </a:extLst>
          </p:cNvPr>
          <p:cNvSpPr txBox="1"/>
          <p:nvPr/>
        </p:nvSpPr>
        <p:spPr>
          <a:xfrm>
            <a:off x="4706308" y="1680905"/>
            <a:ext cx="29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124" name="Graphic 7" descr="Snake">
            <a:extLst>
              <a:ext uri="{FF2B5EF4-FFF2-40B4-BE49-F238E27FC236}">
                <a16:creationId xmlns:a16="http://schemas.microsoft.com/office/drawing/2014/main" id="{C54914AC-7C22-4C29-B665-B0A44A272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6492" y="42080"/>
            <a:ext cx="318677" cy="318677"/>
          </a:xfrm>
          <a:prstGeom prst="rect">
            <a:avLst/>
          </a:prstGeom>
        </p:spPr>
      </p:pic>
      <p:pic>
        <p:nvPicPr>
          <p:cNvPr id="125" name="Graphic 7" descr="Snake">
            <a:extLst>
              <a:ext uri="{FF2B5EF4-FFF2-40B4-BE49-F238E27FC236}">
                <a16:creationId xmlns:a16="http://schemas.microsoft.com/office/drawing/2014/main" id="{EF6C6926-A6B0-4DA2-B97E-37057E3A3D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6161" y="515627"/>
            <a:ext cx="318677" cy="318677"/>
          </a:xfrm>
          <a:prstGeom prst="rect">
            <a:avLst/>
          </a:prstGeom>
        </p:spPr>
      </p:pic>
      <p:pic>
        <p:nvPicPr>
          <p:cNvPr id="139" name="Graphic 50" descr="Whale">
            <a:extLst>
              <a:ext uri="{FF2B5EF4-FFF2-40B4-BE49-F238E27FC236}">
                <a16:creationId xmlns:a16="http://schemas.microsoft.com/office/drawing/2014/main" id="{A4D99D5F-424D-4AF9-A444-23F288B6B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794" y="886601"/>
            <a:ext cx="369332" cy="369332"/>
          </a:xfrm>
          <a:prstGeom prst="rect">
            <a:avLst/>
          </a:prstGeom>
        </p:spPr>
      </p:pic>
      <p:pic>
        <p:nvPicPr>
          <p:cNvPr id="140" name="Graphic 51" descr="Cat">
            <a:extLst>
              <a:ext uri="{FF2B5EF4-FFF2-40B4-BE49-F238E27FC236}">
                <a16:creationId xmlns:a16="http://schemas.microsoft.com/office/drawing/2014/main" id="{C4416AA0-CE66-4B45-8649-58A55F228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43" y="870871"/>
            <a:ext cx="369332" cy="369332"/>
          </a:xfrm>
          <a:prstGeom prst="rect">
            <a:avLst/>
          </a:prstGeom>
        </p:spPr>
      </p:pic>
      <p:pic>
        <p:nvPicPr>
          <p:cNvPr id="141" name="Graphic 54" descr="Panda">
            <a:extLst>
              <a:ext uri="{FF2B5EF4-FFF2-40B4-BE49-F238E27FC236}">
                <a16:creationId xmlns:a16="http://schemas.microsoft.com/office/drawing/2014/main" id="{B31C8543-4E63-48D8-8A70-33F00B5A4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0834" y="939486"/>
            <a:ext cx="369332" cy="369332"/>
          </a:xfrm>
          <a:prstGeom prst="rect">
            <a:avLst/>
          </a:prstGeom>
        </p:spPr>
      </p:pic>
      <p:pic>
        <p:nvPicPr>
          <p:cNvPr id="142" name="Graphic 7" descr="Snake">
            <a:extLst>
              <a:ext uri="{FF2B5EF4-FFF2-40B4-BE49-F238E27FC236}">
                <a16:creationId xmlns:a16="http://schemas.microsoft.com/office/drawing/2014/main" id="{3C3A47C7-68A6-492A-9B88-24A90AA41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6492" y="889179"/>
            <a:ext cx="318677" cy="318677"/>
          </a:xfrm>
          <a:prstGeom prst="rect">
            <a:avLst/>
          </a:prstGeom>
        </p:spPr>
      </p:pic>
      <p:pic>
        <p:nvPicPr>
          <p:cNvPr id="143" name="Graphic 50" descr="Whale">
            <a:extLst>
              <a:ext uri="{FF2B5EF4-FFF2-40B4-BE49-F238E27FC236}">
                <a16:creationId xmlns:a16="http://schemas.microsoft.com/office/drawing/2014/main" id="{3E452C0F-EF63-45CB-88B3-D4526035E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5466" y="1694871"/>
            <a:ext cx="369332" cy="369332"/>
          </a:xfrm>
          <a:prstGeom prst="rect">
            <a:avLst/>
          </a:prstGeom>
        </p:spPr>
      </p:pic>
      <p:pic>
        <p:nvPicPr>
          <p:cNvPr id="144" name="Graphic 51" descr="Cat">
            <a:extLst>
              <a:ext uri="{FF2B5EF4-FFF2-40B4-BE49-F238E27FC236}">
                <a16:creationId xmlns:a16="http://schemas.microsoft.com/office/drawing/2014/main" id="{BA56E130-F5A2-495C-84DD-08D9663F6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3315" y="1679141"/>
            <a:ext cx="369332" cy="369332"/>
          </a:xfrm>
          <a:prstGeom prst="rect">
            <a:avLst/>
          </a:prstGeom>
        </p:spPr>
      </p:pic>
      <p:pic>
        <p:nvPicPr>
          <p:cNvPr id="145" name="Graphic 54" descr="Panda">
            <a:extLst>
              <a:ext uri="{FF2B5EF4-FFF2-40B4-BE49-F238E27FC236}">
                <a16:creationId xmlns:a16="http://schemas.microsoft.com/office/drawing/2014/main" id="{36F88061-2A1E-434B-8EA9-63EDAAB12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5506" y="1747756"/>
            <a:ext cx="369332" cy="369332"/>
          </a:xfrm>
          <a:prstGeom prst="rect">
            <a:avLst/>
          </a:prstGeom>
        </p:spPr>
      </p:pic>
      <p:pic>
        <p:nvPicPr>
          <p:cNvPr id="146" name="Graphic 7" descr="Snake">
            <a:extLst>
              <a:ext uri="{FF2B5EF4-FFF2-40B4-BE49-F238E27FC236}">
                <a16:creationId xmlns:a16="http://schemas.microsoft.com/office/drawing/2014/main" id="{874F03ED-DC06-463E-B280-58847B27C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81164" y="1697449"/>
            <a:ext cx="318677" cy="318677"/>
          </a:xfrm>
          <a:prstGeom prst="rect">
            <a:avLst/>
          </a:prstGeom>
        </p:spPr>
      </p:pic>
      <p:pic>
        <p:nvPicPr>
          <p:cNvPr id="155" name="Graphic 50" descr="Whale">
            <a:extLst>
              <a:ext uri="{FF2B5EF4-FFF2-40B4-BE49-F238E27FC236}">
                <a16:creationId xmlns:a16="http://schemas.microsoft.com/office/drawing/2014/main" id="{6D285BB7-9A78-4FBE-8C12-675E9F54C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290" y="1309076"/>
            <a:ext cx="369332" cy="369332"/>
          </a:xfrm>
          <a:prstGeom prst="rect">
            <a:avLst/>
          </a:prstGeom>
        </p:spPr>
      </p:pic>
      <p:pic>
        <p:nvPicPr>
          <p:cNvPr id="156" name="Graphic 51" descr="Cat">
            <a:extLst>
              <a:ext uri="{FF2B5EF4-FFF2-40B4-BE49-F238E27FC236}">
                <a16:creationId xmlns:a16="http://schemas.microsoft.com/office/drawing/2014/main" id="{02795844-83A0-40C8-98DC-C0DD3DFBB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2534" y="1297433"/>
            <a:ext cx="369332" cy="369332"/>
          </a:xfrm>
          <a:prstGeom prst="rect">
            <a:avLst/>
          </a:prstGeom>
        </p:spPr>
      </p:pic>
      <p:pic>
        <p:nvPicPr>
          <p:cNvPr id="157" name="Graphic 54" descr="Panda">
            <a:extLst>
              <a:ext uri="{FF2B5EF4-FFF2-40B4-BE49-F238E27FC236}">
                <a16:creationId xmlns:a16="http://schemas.microsoft.com/office/drawing/2014/main" id="{1ADE7A55-FB21-494D-B1FA-E86480BEE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1968" y="1337852"/>
            <a:ext cx="369332" cy="369332"/>
          </a:xfrm>
          <a:prstGeom prst="rect">
            <a:avLst/>
          </a:prstGeom>
        </p:spPr>
      </p:pic>
      <p:pic>
        <p:nvPicPr>
          <p:cNvPr id="158" name="Graphic 7" descr="Snake">
            <a:extLst>
              <a:ext uri="{FF2B5EF4-FFF2-40B4-BE49-F238E27FC236}">
                <a16:creationId xmlns:a16="http://schemas.microsoft.com/office/drawing/2014/main" id="{4EDF93F7-F62B-448F-B5AB-966E382DD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2403" y="1341218"/>
            <a:ext cx="318677" cy="318677"/>
          </a:xfrm>
          <a:prstGeom prst="rect">
            <a:avLst/>
          </a:prstGeom>
        </p:spPr>
      </p:pic>
      <p:pic>
        <p:nvPicPr>
          <p:cNvPr id="159" name="Graphic 50" descr="Whale">
            <a:extLst>
              <a:ext uri="{FF2B5EF4-FFF2-40B4-BE49-F238E27FC236}">
                <a16:creationId xmlns:a16="http://schemas.microsoft.com/office/drawing/2014/main" id="{43700EF0-512F-4914-80D9-2CC28461B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4393" y="2075137"/>
            <a:ext cx="369332" cy="369332"/>
          </a:xfrm>
          <a:prstGeom prst="rect">
            <a:avLst/>
          </a:prstGeom>
        </p:spPr>
      </p:pic>
      <p:pic>
        <p:nvPicPr>
          <p:cNvPr id="160" name="Graphic 51" descr="Cat">
            <a:extLst>
              <a:ext uri="{FF2B5EF4-FFF2-40B4-BE49-F238E27FC236}">
                <a16:creationId xmlns:a16="http://schemas.microsoft.com/office/drawing/2014/main" id="{C07FB774-43BD-4B76-AD23-6DAEC3DD0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5637" y="2063494"/>
            <a:ext cx="369332" cy="369332"/>
          </a:xfrm>
          <a:prstGeom prst="rect">
            <a:avLst/>
          </a:prstGeom>
        </p:spPr>
      </p:pic>
      <p:pic>
        <p:nvPicPr>
          <p:cNvPr id="161" name="Graphic 54" descr="Panda">
            <a:extLst>
              <a:ext uri="{FF2B5EF4-FFF2-40B4-BE49-F238E27FC236}">
                <a16:creationId xmlns:a16="http://schemas.microsoft.com/office/drawing/2014/main" id="{FACAFC34-CD4F-4994-90FC-F3D0BCD33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5071" y="2103913"/>
            <a:ext cx="369332" cy="369332"/>
          </a:xfrm>
          <a:prstGeom prst="rect">
            <a:avLst/>
          </a:prstGeom>
        </p:spPr>
      </p:pic>
      <p:pic>
        <p:nvPicPr>
          <p:cNvPr id="162" name="Graphic 7" descr="Snake">
            <a:extLst>
              <a:ext uri="{FF2B5EF4-FFF2-40B4-BE49-F238E27FC236}">
                <a16:creationId xmlns:a16="http://schemas.microsoft.com/office/drawing/2014/main" id="{CFCDB458-419B-49CE-850D-CAB8040E88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5506" y="2107279"/>
            <a:ext cx="318677" cy="318677"/>
          </a:xfrm>
          <a:prstGeom prst="rect">
            <a:avLst/>
          </a:prstGeom>
        </p:spPr>
      </p:pic>
      <p:sp>
        <p:nvSpPr>
          <p:cNvPr id="165" name="Prostokąt 164">
            <a:extLst>
              <a:ext uri="{FF2B5EF4-FFF2-40B4-BE49-F238E27FC236}">
                <a16:creationId xmlns:a16="http://schemas.microsoft.com/office/drawing/2014/main" id="{5CEA85E6-5767-464E-B8DD-FD1BA0F10C64}"/>
              </a:ext>
            </a:extLst>
          </p:cNvPr>
          <p:cNvSpPr/>
          <p:nvPr/>
        </p:nvSpPr>
        <p:spPr>
          <a:xfrm>
            <a:off x="4591611" y="2121480"/>
            <a:ext cx="3180399" cy="46894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5C76B9-57EA-1CDA-7B56-9FC3DBD9783B}"/>
              </a:ext>
            </a:extLst>
          </p:cNvPr>
          <p:cNvGrpSpPr/>
          <p:nvPr/>
        </p:nvGrpSpPr>
        <p:grpSpPr>
          <a:xfrm>
            <a:off x="1891820" y="655219"/>
            <a:ext cx="2502342" cy="923330"/>
            <a:chOff x="1891820" y="655219"/>
            <a:chExt cx="2502342" cy="923330"/>
          </a:xfrm>
        </p:grpSpPr>
        <p:sp>
          <p:nvSpPr>
            <p:cNvPr id="166" name="Owal 165">
              <a:extLst>
                <a:ext uri="{FF2B5EF4-FFF2-40B4-BE49-F238E27FC236}">
                  <a16:creationId xmlns:a16="http://schemas.microsoft.com/office/drawing/2014/main" id="{EA730513-7E34-473C-A290-765311AAFA43}"/>
                </a:ext>
              </a:extLst>
            </p:cNvPr>
            <p:cNvSpPr/>
            <p:nvPr/>
          </p:nvSpPr>
          <p:spPr>
            <a:xfrm>
              <a:off x="4043750" y="740303"/>
              <a:ext cx="226341" cy="22634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pole tekstowe 166">
              <a:extLst>
                <a:ext uri="{FF2B5EF4-FFF2-40B4-BE49-F238E27FC236}">
                  <a16:creationId xmlns:a16="http://schemas.microsoft.com/office/drawing/2014/main" id="{07C7C723-22A9-4709-A037-AA23AF020581}"/>
                </a:ext>
              </a:extLst>
            </p:cNvPr>
            <p:cNvSpPr txBox="1"/>
            <p:nvPr/>
          </p:nvSpPr>
          <p:spPr>
            <a:xfrm>
              <a:off x="3927368" y="96664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/>
                <a:t>AN</a:t>
              </a:r>
              <a:endParaRPr lang="en-US"/>
            </a:p>
          </p:txBody>
        </p:sp>
        <p:sp>
          <p:nvSpPr>
            <p:cNvPr id="168" name="pole tekstowe 167">
              <a:extLst>
                <a:ext uri="{FF2B5EF4-FFF2-40B4-BE49-F238E27FC236}">
                  <a16:creationId xmlns:a16="http://schemas.microsoft.com/office/drawing/2014/main" id="{58F531B7-4C31-4B0E-BFFB-42F205CAFC9B}"/>
                </a:ext>
              </a:extLst>
            </p:cNvPr>
            <p:cNvSpPr txBox="1"/>
            <p:nvPr/>
          </p:nvSpPr>
          <p:spPr>
            <a:xfrm>
              <a:off x="1891820" y="655219"/>
              <a:ext cx="19444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err="1"/>
                <a:t>two</a:t>
              </a:r>
              <a:r>
                <a:rPr lang="pl-PL"/>
                <a:t> </a:t>
              </a:r>
              <a:r>
                <a:rPr lang="pl-PL" err="1"/>
                <a:t>reverse</a:t>
              </a:r>
              <a:r>
                <a:rPr lang="pl-PL"/>
                <a:t> </a:t>
              </a:r>
              <a:r>
                <a:rPr lang="pl-PL" err="1"/>
                <a:t>orders</a:t>
              </a:r>
              <a:endParaRPr lang="pl-PL"/>
            </a:p>
            <a:p>
              <a:pPr algn="r"/>
              <a:r>
                <a:rPr lang="pl-PL" b="1" err="1"/>
                <a:t>antagonism</a:t>
              </a:r>
              <a:endParaRPr lang="pl-PL" b="1"/>
            </a:p>
            <a:p>
              <a:pPr algn="r"/>
              <a:endParaRPr lang="en-US"/>
            </a:p>
          </p:txBody>
        </p:sp>
      </p:grpSp>
      <p:sp>
        <p:nvSpPr>
          <p:cNvPr id="169" name="pole tekstowe 168">
            <a:extLst>
              <a:ext uri="{FF2B5EF4-FFF2-40B4-BE49-F238E27FC236}">
                <a16:creationId xmlns:a16="http://schemas.microsoft.com/office/drawing/2014/main" id="{75273CE4-40D5-42F2-9E5E-29C3B4631193}"/>
              </a:ext>
            </a:extLst>
          </p:cNvPr>
          <p:cNvSpPr txBox="1"/>
          <p:nvPr/>
        </p:nvSpPr>
        <p:spPr>
          <a:xfrm>
            <a:off x="6092739" y="5392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0" name="pole tekstowe 169">
            <a:extLst>
              <a:ext uri="{FF2B5EF4-FFF2-40B4-BE49-F238E27FC236}">
                <a16:creationId xmlns:a16="http://schemas.microsoft.com/office/drawing/2014/main" id="{D40E9F9F-0EE8-4C2B-A627-114C134746DB}"/>
              </a:ext>
            </a:extLst>
          </p:cNvPr>
          <p:cNvSpPr txBox="1"/>
          <p:nvPr/>
        </p:nvSpPr>
        <p:spPr>
          <a:xfrm>
            <a:off x="6108627" y="57838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1" name="pole tekstowe 170">
            <a:extLst>
              <a:ext uri="{FF2B5EF4-FFF2-40B4-BE49-F238E27FC236}">
                <a16:creationId xmlns:a16="http://schemas.microsoft.com/office/drawing/2014/main" id="{04756797-53CF-4835-B85E-41DE1F027A14}"/>
              </a:ext>
            </a:extLst>
          </p:cNvPr>
          <p:cNvSpPr txBox="1"/>
          <p:nvPr/>
        </p:nvSpPr>
        <p:spPr>
          <a:xfrm>
            <a:off x="6104717" y="61698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5" name="pole tekstowe 174">
            <a:extLst>
              <a:ext uri="{FF2B5EF4-FFF2-40B4-BE49-F238E27FC236}">
                <a16:creationId xmlns:a16="http://schemas.microsoft.com/office/drawing/2014/main" id="{BC5BBAE3-8EA6-416E-9B14-75B719A27CEF}"/>
              </a:ext>
            </a:extLst>
          </p:cNvPr>
          <p:cNvSpPr txBox="1"/>
          <p:nvPr/>
        </p:nvSpPr>
        <p:spPr>
          <a:xfrm>
            <a:off x="4143950" y="416995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6" name="pole tekstowe 175">
            <a:extLst>
              <a:ext uri="{FF2B5EF4-FFF2-40B4-BE49-F238E27FC236}">
                <a16:creationId xmlns:a16="http://schemas.microsoft.com/office/drawing/2014/main" id="{C7AF3C97-475F-456E-850A-AAF2EC8E4072}"/>
              </a:ext>
            </a:extLst>
          </p:cNvPr>
          <p:cNvSpPr txBox="1"/>
          <p:nvPr/>
        </p:nvSpPr>
        <p:spPr>
          <a:xfrm>
            <a:off x="4143950" y="459767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7" name="pole tekstowe 176">
            <a:extLst>
              <a:ext uri="{FF2B5EF4-FFF2-40B4-BE49-F238E27FC236}">
                <a16:creationId xmlns:a16="http://schemas.microsoft.com/office/drawing/2014/main" id="{FCBDAD31-32D3-4E30-80E1-29455F17FB16}"/>
              </a:ext>
            </a:extLst>
          </p:cNvPr>
          <p:cNvSpPr txBox="1"/>
          <p:nvPr/>
        </p:nvSpPr>
        <p:spPr>
          <a:xfrm>
            <a:off x="4143950" y="4987352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8" name="pole tekstowe 177">
            <a:extLst>
              <a:ext uri="{FF2B5EF4-FFF2-40B4-BE49-F238E27FC236}">
                <a16:creationId xmlns:a16="http://schemas.microsoft.com/office/drawing/2014/main" id="{88D44F1D-0728-4C19-B7B5-D9CFA31A802A}"/>
              </a:ext>
            </a:extLst>
          </p:cNvPr>
          <p:cNvSpPr txBox="1"/>
          <p:nvPr/>
        </p:nvSpPr>
        <p:spPr>
          <a:xfrm>
            <a:off x="4143950" y="5401758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179" name="pole tekstowe 178">
            <a:extLst>
              <a:ext uri="{FF2B5EF4-FFF2-40B4-BE49-F238E27FC236}">
                <a16:creationId xmlns:a16="http://schemas.microsoft.com/office/drawing/2014/main" id="{D1C67C98-7E87-4701-82E3-8582A2B61C09}"/>
              </a:ext>
            </a:extLst>
          </p:cNvPr>
          <p:cNvSpPr txBox="1"/>
          <p:nvPr/>
        </p:nvSpPr>
        <p:spPr>
          <a:xfrm>
            <a:off x="4143950" y="5794133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180" name="pole tekstowe 179">
            <a:extLst>
              <a:ext uri="{FF2B5EF4-FFF2-40B4-BE49-F238E27FC236}">
                <a16:creationId xmlns:a16="http://schemas.microsoft.com/office/drawing/2014/main" id="{00A2AF2F-8155-4D34-A8FD-4240C136378F}"/>
              </a:ext>
            </a:extLst>
          </p:cNvPr>
          <p:cNvSpPr txBox="1"/>
          <p:nvPr/>
        </p:nvSpPr>
        <p:spPr>
          <a:xfrm>
            <a:off x="4156921" y="616985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183" name="Obraz 182">
            <a:extLst>
              <a:ext uri="{FF2B5EF4-FFF2-40B4-BE49-F238E27FC236}">
                <a16:creationId xmlns:a16="http://schemas.microsoft.com/office/drawing/2014/main" id="{33E8451A-DA17-470C-AE4A-9AF1E1163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869" y="4203037"/>
            <a:ext cx="169479" cy="324432"/>
          </a:xfrm>
          <a:prstGeom prst="rect">
            <a:avLst/>
          </a:prstGeom>
        </p:spPr>
      </p:pic>
      <p:pic>
        <p:nvPicPr>
          <p:cNvPr id="184" name="Obraz 183">
            <a:extLst>
              <a:ext uri="{FF2B5EF4-FFF2-40B4-BE49-F238E27FC236}">
                <a16:creationId xmlns:a16="http://schemas.microsoft.com/office/drawing/2014/main" id="{B278E846-3F72-46C6-AD83-798AAD0CC4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917" y="4145204"/>
            <a:ext cx="221883" cy="395229"/>
          </a:xfrm>
          <a:prstGeom prst="rect">
            <a:avLst/>
          </a:prstGeom>
        </p:spPr>
      </p:pic>
      <p:pic>
        <p:nvPicPr>
          <p:cNvPr id="186" name="Obraz 185">
            <a:extLst>
              <a:ext uri="{FF2B5EF4-FFF2-40B4-BE49-F238E27FC236}">
                <a16:creationId xmlns:a16="http://schemas.microsoft.com/office/drawing/2014/main" id="{0C75DDE5-5F61-416D-B29D-4015EAC4A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3359" y="4603578"/>
            <a:ext cx="169479" cy="324432"/>
          </a:xfrm>
          <a:prstGeom prst="rect">
            <a:avLst/>
          </a:prstGeom>
        </p:spPr>
      </p:pic>
      <p:pic>
        <p:nvPicPr>
          <p:cNvPr id="187" name="Obraz 186">
            <a:extLst>
              <a:ext uri="{FF2B5EF4-FFF2-40B4-BE49-F238E27FC236}">
                <a16:creationId xmlns:a16="http://schemas.microsoft.com/office/drawing/2014/main" id="{6CD62927-FC02-4D16-8584-4DBB5DB56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2117" y="4602334"/>
            <a:ext cx="221883" cy="395229"/>
          </a:xfrm>
          <a:prstGeom prst="rect">
            <a:avLst/>
          </a:prstGeom>
        </p:spPr>
      </p:pic>
      <p:pic>
        <p:nvPicPr>
          <p:cNvPr id="195" name="Obraz 194">
            <a:extLst>
              <a:ext uri="{FF2B5EF4-FFF2-40B4-BE49-F238E27FC236}">
                <a16:creationId xmlns:a16="http://schemas.microsoft.com/office/drawing/2014/main" id="{8A8362A4-C66E-4F8B-AA98-656F280F8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1110" y="5874099"/>
            <a:ext cx="169479" cy="324432"/>
          </a:xfrm>
          <a:prstGeom prst="rect">
            <a:avLst/>
          </a:prstGeom>
        </p:spPr>
      </p:pic>
      <p:pic>
        <p:nvPicPr>
          <p:cNvPr id="196" name="Obraz 195">
            <a:extLst>
              <a:ext uri="{FF2B5EF4-FFF2-40B4-BE49-F238E27FC236}">
                <a16:creationId xmlns:a16="http://schemas.microsoft.com/office/drawing/2014/main" id="{228E5CEF-4718-448B-BA2B-155C1E6962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7158" y="5816266"/>
            <a:ext cx="221883" cy="395229"/>
          </a:xfrm>
          <a:prstGeom prst="rect">
            <a:avLst/>
          </a:prstGeom>
        </p:spPr>
      </p:pic>
      <p:pic>
        <p:nvPicPr>
          <p:cNvPr id="198" name="Obraz 197">
            <a:extLst>
              <a:ext uri="{FF2B5EF4-FFF2-40B4-BE49-F238E27FC236}">
                <a16:creationId xmlns:a16="http://schemas.microsoft.com/office/drawing/2014/main" id="{224DB1CE-D08B-4F7B-874D-35A3A20B3C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869" y="6244778"/>
            <a:ext cx="169479" cy="324432"/>
          </a:xfrm>
          <a:prstGeom prst="rect">
            <a:avLst/>
          </a:prstGeom>
        </p:spPr>
      </p:pic>
      <p:pic>
        <p:nvPicPr>
          <p:cNvPr id="199" name="Obraz 198">
            <a:extLst>
              <a:ext uri="{FF2B5EF4-FFF2-40B4-BE49-F238E27FC236}">
                <a16:creationId xmlns:a16="http://schemas.microsoft.com/office/drawing/2014/main" id="{0E1A8F4E-C6A6-4F0E-AD60-871D80990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917" y="6186945"/>
            <a:ext cx="221883" cy="395229"/>
          </a:xfrm>
          <a:prstGeom prst="rect">
            <a:avLst/>
          </a:prstGeom>
        </p:spPr>
      </p:pic>
      <p:pic>
        <p:nvPicPr>
          <p:cNvPr id="205" name="Graphic 50" descr="Whale">
            <a:extLst>
              <a:ext uri="{FF2B5EF4-FFF2-40B4-BE49-F238E27FC236}">
                <a16:creationId xmlns:a16="http://schemas.microsoft.com/office/drawing/2014/main" id="{2F291597-63F1-4324-99CD-CB5268B7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048" y="4151516"/>
            <a:ext cx="369332" cy="369332"/>
          </a:xfrm>
          <a:prstGeom prst="rect">
            <a:avLst/>
          </a:prstGeom>
        </p:spPr>
      </p:pic>
      <p:pic>
        <p:nvPicPr>
          <p:cNvPr id="206" name="Graphic 51" descr="Cat">
            <a:extLst>
              <a:ext uri="{FF2B5EF4-FFF2-40B4-BE49-F238E27FC236}">
                <a16:creationId xmlns:a16="http://schemas.microsoft.com/office/drawing/2014/main" id="{BC97EF77-9D57-417E-A554-FE80CD58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0897" y="4135786"/>
            <a:ext cx="369332" cy="369332"/>
          </a:xfrm>
          <a:prstGeom prst="rect">
            <a:avLst/>
          </a:prstGeom>
        </p:spPr>
      </p:pic>
      <p:pic>
        <p:nvPicPr>
          <p:cNvPr id="207" name="Graphic 50" descr="Whale">
            <a:extLst>
              <a:ext uri="{FF2B5EF4-FFF2-40B4-BE49-F238E27FC236}">
                <a16:creationId xmlns:a16="http://schemas.microsoft.com/office/drawing/2014/main" id="{1044C0CD-8103-4BCC-832C-E190DA1C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2466" y="4594690"/>
            <a:ext cx="369332" cy="369332"/>
          </a:xfrm>
          <a:prstGeom prst="rect">
            <a:avLst/>
          </a:prstGeom>
        </p:spPr>
      </p:pic>
      <p:pic>
        <p:nvPicPr>
          <p:cNvPr id="208" name="Graphic 51" descr="Cat">
            <a:extLst>
              <a:ext uri="{FF2B5EF4-FFF2-40B4-BE49-F238E27FC236}">
                <a16:creationId xmlns:a16="http://schemas.microsoft.com/office/drawing/2014/main" id="{E79C45C8-C906-4EDF-843A-55F622E6D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0315" y="4578960"/>
            <a:ext cx="369332" cy="369332"/>
          </a:xfrm>
          <a:prstGeom prst="rect">
            <a:avLst/>
          </a:prstGeom>
        </p:spPr>
      </p:pic>
      <p:pic>
        <p:nvPicPr>
          <p:cNvPr id="217" name="Graphic 50" descr="Whale">
            <a:extLst>
              <a:ext uri="{FF2B5EF4-FFF2-40B4-BE49-F238E27FC236}">
                <a16:creationId xmlns:a16="http://schemas.microsoft.com/office/drawing/2014/main" id="{97C85B42-F9BD-45B7-88D7-5FCB68FF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3450" y="5822967"/>
            <a:ext cx="369332" cy="369332"/>
          </a:xfrm>
          <a:prstGeom prst="rect">
            <a:avLst/>
          </a:prstGeom>
        </p:spPr>
      </p:pic>
      <p:pic>
        <p:nvPicPr>
          <p:cNvPr id="218" name="Graphic 51" descr="Cat">
            <a:extLst>
              <a:ext uri="{FF2B5EF4-FFF2-40B4-BE49-F238E27FC236}">
                <a16:creationId xmlns:a16="http://schemas.microsoft.com/office/drawing/2014/main" id="{5D8BD223-608A-484D-8750-9ECE66CEB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1299" y="5807237"/>
            <a:ext cx="369332" cy="369332"/>
          </a:xfrm>
          <a:prstGeom prst="rect">
            <a:avLst/>
          </a:prstGeom>
        </p:spPr>
      </p:pic>
      <p:pic>
        <p:nvPicPr>
          <p:cNvPr id="219" name="Graphic 50" descr="Whale">
            <a:extLst>
              <a:ext uri="{FF2B5EF4-FFF2-40B4-BE49-F238E27FC236}">
                <a16:creationId xmlns:a16="http://schemas.microsoft.com/office/drawing/2014/main" id="{8DC1645F-FFEB-447C-91ED-AA600EA3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1299" y="6231916"/>
            <a:ext cx="369332" cy="369332"/>
          </a:xfrm>
          <a:prstGeom prst="rect">
            <a:avLst/>
          </a:prstGeom>
        </p:spPr>
      </p:pic>
      <p:pic>
        <p:nvPicPr>
          <p:cNvPr id="220" name="Graphic 51" descr="Cat">
            <a:extLst>
              <a:ext uri="{FF2B5EF4-FFF2-40B4-BE49-F238E27FC236}">
                <a16:creationId xmlns:a16="http://schemas.microsoft.com/office/drawing/2014/main" id="{B09A57E4-6323-4851-BB43-B142981DC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4247" y="6201455"/>
            <a:ext cx="369332" cy="36933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DEBD604-0637-B1A2-CEAA-3ED8EC28E7DE}"/>
              </a:ext>
            </a:extLst>
          </p:cNvPr>
          <p:cNvGrpSpPr/>
          <p:nvPr/>
        </p:nvGrpSpPr>
        <p:grpSpPr>
          <a:xfrm>
            <a:off x="7064946" y="4945804"/>
            <a:ext cx="3448314" cy="1754326"/>
            <a:chOff x="7064946" y="4945804"/>
            <a:chExt cx="3448314" cy="175432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0318B8E-6A97-7403-917B-2EEC3117481D}"/>
                </a:ext>
              </a:extLst>
            </p:cNvPr>
            <p:cNvGrpSpPr/>
            <p:nvPr/>
          </p:nvGrpSpPr>
          <p:grpSpPr>
            <a:xfrm>
              <a:off x="7064946" y="5205878"/>
              <a:ext cx="401072" cy="595673"/>
              <a:chOff x="7064946" y="5205878"/>
              <a:chExt cx="401072" cy="595673"/>
            </a:xfrm>
          </p:grpSpPr>
          <p:sp>
            <p:nvSpPr>
              <p:cNvPr id="221" name="Owal 220">
                <a:extLst>
                  <a:ext uri="{FF2B5EF4-FFF2-40B4-BE49-F238E27FC236}">
                    <a16:creationId xmlns:a16="http://schemas.microsoft.com/office/drawing/2014/main" id="{4EEEE74A-6EA1-43D8-8EFC-A0536F902C47}"/>
                  </a:ext>
                </a:extLst>
              </p:cNvPr>
              <p:cNvSpPr/>
              <p:nvPr/>
            </p:nvSpPr>
            <p:spPr>
              <a:xfrm>
                <a:off x="7181328" y="5205878"/>
                <a:ext cx="226341" cy="22634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pole tekstowe 221">
                <a:extLst>
                  <a:ext uri="{FF2B5EF4-FFF2-40B4-BE49-F238E27FC236}">
                    <a16:creationId xmlns:a16="http://schemas.microsoft.com/office/drawing/2014/main" id="{7B8ECFF8-9965-4464-ACB2-3BD594E4D8D8}"/>
                  </a:ext>
                </a:extLst>
              </p:cNvPr>
              <p:cNvSpPr txBox="1"/>
              <p:nvPr/>
            </p:nvSpPr>
            <p:spPr>
              <a:xfrm>
                <a:off x="7064946" y="5432219"/>
                <a:ext cx="401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/>
                  <a:t>ST</a:t>
                </a:r>
                <a:endParaRPr lang="en-US"/>
              </a:p>
            </p:txBody>
          </p:sp>
        </p:grpSp>
        <p:sp>
          <p:nvSpPr>
            <p:cNvPr id="223" name="pole tekstowe 222">
              <a:extLst>
                <a:ext uri="{FF2B5EF4-FFF2-40B4-BE49-F238E27FC236}">
                  <a16:creationId xmlns:a16="http://schemas.microsoft.com/office/drawing/2014/main" id="{81B175E4-9891-45E0-AAAA-D51AF54022BD}"/>
                </a:ext>
              </a:extLst>
            </p:cNvPr>
            <p:cNvSpPr txBox="1"/>
            <p:nvPr/>
          </p:nvSpPr>
          <p:spPr>
            <a:xfrm>
              <a:off x="7611440" y="4945804"/>
              <a:ext cx="290182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err="1"/>
                <a:t>two</a:t>
              </a:r>
              <a:r>
                <a:rPr lang="pl-PL"/>
                <a:t> </a:t>
              </a:r>
              <a:r>
                <a:rPr lang="pl-PL" err="1"/>
                <a:t>groups</a:t>
              </a:r>
              <a:r>
                <a:rPr lang="pl-PL"/>
                <a:t> of </a:t>
              </a:r>
              <a:r>
                <a:rPr lang="pl-PL" err="1"/>
                <a:t>candidates</a:t>
              </a:r>
              <a:r>
                <a:rPr lang="pl-PL"/>
                <a:t>,</a:t>
              </a:r>
              <a:br>
                <a:rPr lang="pl-PL"/>
              </a:br>
              <a:r>
                <a:rPr lang="pl-PL" err="1"/>
                <a:t>each</a:t>
              </a:r>
              <a:r>
                <a:rPr lang="pl-PL"/>
                <a:t> </a:t>
              </a:r>
              <a:r>
                <a:rPr lang="pl-PL" err="1"/>
                <a:t>voter</a:t>
              </a:r>
              <a:r>
                <a:rPr lang="pl-PL"/>
                <a:t> </a:t>
              </a:r>
              <a:r>
                <a:rPr lang="pl-PL" err="1"/>
                <a:t>prefers</a:t>
              </a:r>
              <a:r>
                <a:rPr lang="pl-PL"/>
                <a:t> </a:t>
              </a:r>
              <a:r>
                <a:rPr lang="pl-PL" err="1"/>
                <a:t>members</a:t>
              </a:r>
              <a:r>
                <a:rPr lang="pl-PL"/>
                <a:t> </a:t>
              </a:r>
              <a:br>
                <a:rPr lang="pl-PL"/>
              </a:br>
              <a:r>
                <a:rPr lang="pl-PL"/>
                <a:t>of one </a:t>
              </a:r>
              <a:r>
                <a:rPr lang="pl-PL" err="1"/>
                <a:t>group</a:t>
              </a:r>
              <a:r>
                <a:rPr lang="pl-PL"/>
                <a:t> to the </a:t>
              </a:r>
              <a:r>
                <a:rPr lang="pl-PL" err="1"/>
                <a:t>other</a:t>
              </a:r>
              <a:endParaRPr lang="pl-PL"/>
            </a:p>
            <a:p>
              <a:endParaRPr lang="pl-PL"/>
            </a:p>
            <a:p>
              <a:r>
                <a:rPr lang="pl-PL" b="1" err="1"/>
                <a:t>stratification</a:t>
              </a:r>
              <a:endParaRPr lang="pl-PL" b="1"/>
            </a:p>
            <a:p>
              <a:pPr algn="r"/>
              <a:endParaRPr lang="en-US"/>
            </a:p>
          </p:txBody>
        </p:sp>
      </p:grpSp>
      <p:pic>
        <p:nvPicPr>
          <p:cNvPr id="224" name="Obraz 223">
            <a:extLst>
              <a:ext uri="{FF2B5EF4-FFF2-40B4-BE49-F238E27FC236}">
                <a16:creationId xmlns:a16="http://schemas.microsoft.com/office/drawing/2014/main" id="{1686DAC4-841C-4011-9E3C-B36D599D3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9217" y="5032922"/>
            <a:ext cx="169479" cy="324432"/>
          </a:xfrm>
          <a:prstGeom prst="rect">
            <a:avLst/>
          </a:prstGeom>
        </p:spPr>
      </p:pic>
      <p:pic>
        <p:nvPicPr>
          <p:cNvPr id="225" name="Obraz 224">
            <a:extLst>
              <a:ext uri="{FF2B5EF4-FFF2-40B4-BE49-F238E27FC236}">
                <a16:creationId xmlns:a16="http://schemas.microsoft.com/office/drawing/2014/main" id="{0FBA05DF-EA89-4DA1-977D-6AC07E8C70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5265" y="4975089"/>
            <a:ext cx="221883" cy="395229"/>
          </a:xfrm>
          <a:prstGeom prst="rect">
            <a:avLst/>
          </a:prstGeom>
        </p:spPr>
      </p:pic>
      <p:pic>
        <p:nvPicPr>
          <p:cNvPr id="226" name="Obraz 225">
            <a:extLst>
              <a:ext uri="{FF2B5EF4-FFF2-40B4-BE49-F238E27FC236}">
                <a16:creationId xmlns:a16="http://schemas.microsoft.com/office/drawing/2014/main" id="{BEB0D06E-CF4C-4764-BA12-8B73B1798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5707" y="5433463"/>
            <a:ext cx="169479" cy="324432"/>
          </a:xfrm>
          <a:prstGeom prst="rect">
            <a:avLst/>
          </a:prstGeom>
        </p:spPr>
      </p:pic>
      <p:pic>
        <p:nvPicPr>
          <p:cNvPr id="227" name="Obraz 226">
            <a:extLst>
              <a:ext uri="{FF2B5EF4-FFF2-40B4-BE49-F238E27FC236}">
                <a16:creationId xmlns:a16="http://schemas.microsoft.com/office/drawing/2014/main" id="{0929A70B-E418-407F-BCD6-0BDB00038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465" y="5432219"/>
            <a:ext cx="221883" cy="395229"/>
          </a:xfrm>
          <a:prstGeom prst="rect">
            <a:avLst/>
          </a:prstGeom>
        </p:spPr>
      </p:pic>
      <p:pic>
        <p:nvPicPr>
          <p:cNvPr id="228" name="Graphic 50" descr="Whale">
            <a:extLst>
              <a:ext uri="{FF2B5EF4-FFF2-40B4-BE49-F238E27FC236}">
                <a16:creationId xmlns:a16="http://schemas.microsoft.com/office/drawing/2014/main" id="{E6A6E44D-BD17-4CB8-AD7A-4366196CD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0502" y="5022321"/>
            <a:ext cx="369332" cy="369332"/>
          </a:xfrm>
          <a:prstGeom prst="rect">
            <a:avLst/>
          </a:prstGeom>
        </p:spPr>
      </p:pic>
      <p:pic>
        <p:nvPicPr>
          <p:cNvPr id="229" name="Graphic 51" descr="Cat">
            <a:extLst>
              <a:ext uri="{FF2B5EF4-FFF2-40B4-BE49-F238E27FC236}">
                <a16:creationId xmlns:a16="http://schemas.microsoft.com/office/drawing/2014/main" id="{D595470C-B33D-42BE-84F8-61E73B6C6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450" y="4991860"/>
            <a:ext cx="369332" cy="369332"/>
          </a:xfrm>
          <a:prstGeom prst="rect">
            <a:avLst/>
          </a:prstGeom>
        </p:spPr>
      </p:pic>
      <p:pic>
        <p:nvPicPr>
          <p:cNvPr id="230" name="Graphic 50" descr="Whale">
            <a:extLst>
              <a:ext uri="{FF2B5EF4-FFF2-40B4-BE49-F238E27FC236}">
                <a16:creationId xmlns:a16="http://schemas.microsoft.com/office/drawing/2014/main" id="{114D149A-2CE9-473E-949C-52A9EE4A6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1017" y="5431697"/>
            <a:ext cx="369332" cy="369332"/>
          </a:xfrm>
          <a:prstGeom prst="rect">
            <a:avLst/>
          </a:prstGeom>
        </p:spPr>
      </p:pic>
      <p:pic>
        <p:nvPicPr>
          <p:cNvPr id="231" name="Graphic 51" descr="Cat">
            <a:extLst>
              <a:ext uri="{FF2B5EF4-FFF2-40B4-BE49-F238E27FC236}">
                <a16:creationId xmlns:a16="http://schemas.microsoft.com/office/drawing/2014/main" id="{154319A5-B385-4586-8AB4-E82A101DD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3965" y="5401236"/>
            <a:ext cx="369332" cy="369332"/>
          </a:xfrm>
          <a:prstGeom prst="rect">
            <a:avLst/>
          </a:prstGeom>
        </p:spPr>
      </p:pic>
      <p:sp>
        <p:nvSpPr>
          <p:cNvPr id="232" name="Prostokąt 231">
            <a:extLst>
              <a:ext uri="{FF2B5EF4-FFF2-40B4-BE49-F238E27FC236}">
                <a16:creationId xmlns:a16="http://schemas.microsoft.com/office/drawing/2014/main" id="{DC6F5742-91A6-4EBE-8B84-73F644D2D06B}"/>
              </a:ext>
            </a:extLst>
          </p:cNvPr>
          <p:cNvSpPr/>
          <p:nvPr/>
        </p:nvSpPr>
        <p:spPr>
          <a:xfrm>
            <a:off x="4189449" y="5326759"/>
            <a:ext cx="2759157" cy="14328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Prostokąt 232">
            <a:extLst>
              <a:ext uri="{FF2B5EF4-FFF2-40B4-BE49-F238E27FC236}">
                <a16:creationId xmlns:a16="http://schemas.microsoft.com/office/drawing/2014/main" id="{5B5D9835-4F13-4C8C-A760-B2BD84977F7A}"/>
              </a:ext>
            </a:extLst>
          </p:cNvPr>
          <p:cNvSpPr/>
          <p:nvPr/>
        </p:nvSpPr>
        <p:spPr>
          <a:xfrm>
            <a:off x="4266315" y="5780697"/>
            <a:ext cx="3180399" cy="9789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Prostokąt 233">
            <a:extLst>
              <a:ext uri="{FF2B5EF4-FFF2-40B4-BE49-F238E27FC236}">
                <a16:creationId xmlns:a16="http://schemas.microsoft.com/office/drawing/2014/main" id="{6B6091BB-B6BA-42D5-BFC3-52A91266CE0B}"/>
              </a:ext>
            </a:extLst>
          </p:cNvPr>
          <p:cNvSpPr/>
          <p:nvPr/>
        </p:nvSpPr>
        <p:spPr>
          <a:xfrm>
            <a:off x="4175945" y="6186945"/>
            <a:ext cx="3180399" cy="4592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Łącznik prosty 78">
            <a:extLst>
              <a:ext uri="{FF2B5EF4-FFF2-40B4-BE49-F238E27FC236}">
                <a16:creationId xmlns:a16="http://schemas.microsoft.com/office/drawing/2014/main" id="{1FE69BFF-D0A9-76E1-6063-B3B62FA16141}"/>
              </a:ext>
            </a:extLst>
          </p:cNvPr>
          <p:cNvCxnSpPr>
            <a:cxnSpLocks/>
          </p:cNvCxnSpPr>
          <p:nvPr/>
        </p:nvCxnSpPr>
        <p:spPr>
          <a:xfrm flipV="1">
            <a:off x="3598145" y="1125883"/>
            <a:ext cx="2104792" cy="2783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1">
            <a:extLst>
              <a:ext uri="{FF2B5EF4-FFF2-40B4-BE49-F238E27FC236}">
                <a16:creationId xmlns:a16="http://schemas.microsoft.com/office/drawing/2014/main" id="{7839C22A-4FD0-6A3B-38FF-BC74ED3B3C46}"/>
              </a:ext>
            </a:extLst>
          </p:cNvPr>
          <p:cNvSpPr txBox="1"/>
          <p:nvPr/>
        </p:nvSpPr>
        <p:spPr>
          <a:xfrm>
            <a:off x="4158107" y="1787278"/>
            <a:ext cx="69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≈1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4" name="Łącznik prosty 78">
            <a:extLst>
              <a:ext uri="{FF2B5EF4-FFF2-40B4-BE49-F238E27FC236}">
                <a16:creationId xmlns:a16="http://schemas.microsoft.com/office/drawing/2014/main" id="{CD702B61-175F-544A-41FA-38C7D3CF9B00}"/>
              </a:ext>
            </a:extLst>
          </p:cNvPr>
          <p:cNvCxnSpPr>
            <a:cxnSpLocks/>
          </p:cNvCxnSpPr>
          <p:nvPr/>
        </p:nvCxnSpPr>
        <p:spPr>
          <a:xfrm flipH="1" flipV="1">
            <a:off x="6159357" y="1123221"/>
            <a:ext cx="2358705" cy="2561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1">
            <a:extLst>
              <a:ext uri="{FF2B5EF4-FFF2-40B4-BE49-F238E27FC236}">
                <a16:creationId xmlns:a16="http://schemas.microsoft.com/office/drawing/2014/main" id="{8AE15F4C-C1D4-B7B3-998B-C1F273B28825}"/>
              </a:ext>
            </a:extLst>
          </p:cNvPr>
          <p:cNvSpPr txBox="1"/>
          <p:nvPr/>
        </p:nvSpPr>
        <p:spPr>
          <a:xfrm>
            <a:off x="8020478" y="246071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9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00078 0.11064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5532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4414 0.00371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18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1026 -0.19213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0" grpId="0"/>
      <p:bldP spid="33" grpId="0"/>
      <p:bldP spid="98" grpId="0"/>
      <p:bldP spid="99" grpId="0"/>
      <p:bldP spid="4" grpId="0"/>
      <p:bldP spid="5" grpId="0"/>
      <p:bldP spid="29" grpId="0"/>
      <p:bldP spid="30" grpId="0"/>
      <p:bldP spid="31" grpId="0"/>
      <p:bldP spid="32" grpId="0"/>
      <p:bldP spid="45" grpId="0"/>
      <p:bldP spid="49" grpId="0"/>
      <p:bldP spid="120" grpId="0"/>
      <p:bldP spid="163" grpId="0" animBg="1"/>
      <p:bldP spid="164" grpId="0" animBg="1"/>
      <p:bldP spid="100" grpId="0"/>
      <p:bldP spid="101" grpId="0"/>
      <p:bldP spid="102" grpId="0"/>
      <p:bldP spid="103" grpId="0"/>
      <p:bldP spid="116" grpId="0"/>
      <p:bldP spid="165" grpId="0" animBg="1"/>
      <p:bldP spid="169" grpId="0"/>
      <p:bldP spid="170" grpId="0"/>
      <p:bldP spid="171" grpId="0"/>
      <p:bldP spid="175" grpId="0"/>
      <p:bldP spid="176" grpId="0"/>
      <p:bldP spid="177" grpId="0"/>
      <p:bldP spid="178" grpId="0"/>
      <p:bldP spid="179" grpId="0"/>
      <p:bldP spid="180" grpId="0"/>
      <p:bldP spid="232" grpId="0" animBg="1"/>
      <p:bldP spid="43" grpId="0"/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A1257-7C03-DFBD-3159-57B96724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D7A73C-68A3-3E85-70CF-84EC5ACADFEF}"/>
              </a:ext>
            </a:extLst>
          </p:cNvPr>
          <p:cNvCxnSpPr/>
          <p:nvPr/>
        </p:nvCxnSpPr>
        <p:spPr>
          <a:xfrm>
            <a:off x="3171825" y="1676400"/>
            <a:ext cx="1028700" cy="40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C7261C-7D3A-5FA7-9A79-216F037D4F77}"/>
              </a:ext>
            </a:extLst>
          </p:cNvPr>
          <p:cNvSpPr txBox="1"/>
          <p:nvPr/>
        </p:nvSpPr>
        <p:spPr>
          <a:xfrm>
            <a:off x="104775" y="1030069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Somehow</a:t>
            </a:r>
            <a:r>
              <a:rPr lang="pl-PL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difficult</a:t>
            </a:r>
            <a:r>
              <a:rPr lang="pl-PL">
                <a:solidFill>
                  <a:schemeClr val="accent1"/>
                </a:solidFill>
              </a:rPr>
              <a:t> to </a:t>
            </a:r>
            <a:r>
              <a:rPr lang="pl-PL" err="1">
                <a:solidFill>
                  <a:schemeClr val="accent1"/>
                </a:solidFill>
              </a:rPr>
              <a:t>compute</a:t>
            </a:r>
            <a:r>
              <a:rPr lang="pl-PL">
                <a:solidFill>
                  <a:schemeClr val="accent1"/>
                </a:solidFill>
              </a:rPr>
              <a:t> </a:t>
            </a:r>
            <a:r>
              <a:rPr lang="pl-PL" err="1">
                <a:solidFill>
                  <a:schemeClr val="accent1"/>
                </a:solidFill>
              </a:rPr>
              <a:t>exactly</a:t>
            </a:r>
            <a:br>
              <a:rPr lang="pl-PL">
                <a:solidFill>
                  <a:schemeClr val="accent1"/>
                </a:solidFill>
              </a:rPr>
            </a:br>
            <a:r>
              <a:rPr lang="pl-PL">
                <a:solidFill>
                  <a:schemeClr val="accent1"/>
                </a:solidFill>
              </a:rPr>
              <a:t>(</a:t>
            </a:r>
            <a:r>
              <a:rPr lang="pl-PL" err="1">
                <a:solidFill>
                  <a:schemeClr val="accent1"/>
                </a:solidFill>
              </a:rPr>
              <a:t>is</a:t>
            </a:r>
            <a:r>
              <a:rPr lang="pl-PL">
                <a:solidFill>
                  <a:schemeClr val="accent1"/>
                </a:solidFill>
              </a:rPr>
              <a:t> </a:t>
            </a:r>
            <a:r>
              <a:rPr lang="pl-PL" err="1">
                <a:solidFill>
                  <a:schemeClr val="accent1"/>
                </a:solidFill>
              </a:rPr>
              <a:t>there</a:t>
            </a:r>
            <a:r>
              <a:rPr lang="pl-PL">
                <a:solidFill>
                  <a:schemeClr val="accent1"/>
                </a:solidFill>
              </a:rPr>
              <a:t> a </a:t>
            </a:r>
            <a:r>
              <a:rPr lang="pl-PL" err="1">
                <a:solidFill>
                  <a:schemeClr val="accent1"/>
                </a:solidFill>
              </a:rPr>
              <a:t>mathematician</a:t>
            </a:r>
            <a:r>
              <a:rPr lang="pl-PL">
                <a:solidFill>
                  <a:schemeClr val="accent1"/>
                </a:solidFill>
              </a:rPr>
              <a:t> in the </a:t>
            </a:r>
            <a:r>
              <a:rPr lang="pl-PL" err="1">
                <a:solidFill>
                  <a:schemeClr val="accent1"/>
                </a:solidFill>
              </a:rPr>
              <a:t>room</a:t>
            </a:r>
            <a:r>
              <a:rPr lang="pl-PL">
                <a:solidFill>
                  <a:schemeClr val="accent1"/>
                </a:solidFill>
              </a:rPr>
              <a:t>?)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D733698-F737-B72B-C03D-9FD1B81FCEA4}"/>
              </a:ext>
            </a:extLst>
          </p:cNvPr>
          <p:cNvSpPr/>
          <p:nvPr/>
        </p:nvSpPr>
        <p:spPr>
          <a:xfrm flipH="1">
            <a:off x="3409947" y="571500"/>
            <a:ext cx="8782052" cy="6734175"/>
          </a:xfrm>
          <a:prstGeom prst="arc">
            <a:avLst>
              <a:gd name="adj1" fmla="val 18026429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Owal 54">
            <a:extLst>
              <a:ext uri="{FF2B5EF4-FFF2-40B4-BE49-F238E27FC236}">
                <a16:creationId xmlns:a16="http://schemas.microsoft.com/office/drawing/2014/main" id="{72D01CFB-FC0C-9238-781D-E73E12297620}"/>
              </a:ext>
            </a:extLst>
          </p:cNvPr>
          <p:cNvSpPr/>
          <p:nvPr/>
        </p:nvSpPr>
        <p:spPr>
          <a:xfrm>
            <a:off x="3657597" y="2480128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ole tekstowe 2">
            <a:extLst>
              <a:ext uri="{FF2B5EF4-FFF2-40B4-BE49-F238E27FC236}">
                <a16:creationId xmlns:a16="http://schemas.microsoft.com/office/drawing/2014/main" id="{D9EE8D63-05DD-033A-5D2B-50E3CBE06296}"/>
              </a:ext>
            </a:extLst>
          </p:cNvPr>
          <p:cNvSpPr txBox="1"/>
          <p:nvPr/>
        </p:nvSpPr>
        <p:spPr>
          <a:xfrm>
            <a:off x="521218" y="1907262"/>
            <a:ext cx="2605633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b="1" err="1">
                <a:solidFill>
                  <a:schemeClr val="bg2">
                    <a:lumMod val="50000"/>
                  </a:schemeClr>
                </a:solidFill>
              </a:rPr>
              <a:t>Thm</a:t>
            </a:r>
            <a:r>
              <a:rPr lang="pl-PL" b="1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An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election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at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normalized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)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distance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1 from ID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if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only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if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for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all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pairs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candidates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i="1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pl-PL" i="1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, half of the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voters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prefer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i="1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pl-PL" i="1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, and half of the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voters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err="1">
                <a:solidFill>
                  <a:schemeClr val="bg2">
                    <a:lumMod val="50000"/>
                  </a:schemeClr>
                </a:solidFill>
              </a:rPr>
              <a:t>prefer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l-PL" i="1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pl-PL" i="1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pl-PL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4FE3443-6592-A5A4-6196-1EC6230F9921}"/>
              </a:ext>
            </a:extLst>
          </p:cNvPr>
          <p:cNvSpPr/>
          <p:nvPr/>
        </p:nvSpPr>
        <p:spPr>
          <a:xfrm>
            <a:off x="3047996" y="2322731"/>
            <a:ext cx="609600" cy="5238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821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A1257-7C03-DFBD-3159-57B967241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D7A73C-68A3-3E85-70CF-84EC5ACADFEF}"/>
              </a:ext>
            </a:extLst>
          </p:cNvPr>
          <p:cNvCxnSpPr/>
          <p:nvPr/>
        </p:nvCxnSpPr>
        <p:spPr>
          <a:xfrm>
            <a:off x="3171825" y="1676400"/>
            <a:ext cx="1028700" cy="40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C7261C-7D3A-5FA7-9A79-216F037D4F77}"/>
              </a:ext>
            </a:extLst>
          </p:cNvPr>
          <p:cNvSpPr txBox="1"/>
          <p:nvPr/>
        </p:nvSpPr>
        <p:spPr>
          <a:xfrm>
            <a:off x="104775" y="1030069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>
                <a:solidFill>
                  <a:schemeClr val="accent1"/>
                </a:solidFill>
              </a:rPr>
              <a:t>Somehow</a:t>
            </a:r>
            <a:r>
              <a:rPr lang="pl-PL">
                <a:solidFill>
                  <a:schemeClr val="accent1"/>
                </a:solidFill>
              </a:rPr>
              <a:t> </a:t>
            </a:r>
            <a:r>
              <a:rPr lang="pl-PL" err="1">
                <a:solidFill>
                  <a:schemeClr val="accent1"/>
                </a:solidFill>
              </a:rPr>
              <a:t>difficult</a:t>
            </a:r>
            <a:r>
              <a:rPr lang="pl-PL">
                <a:solidFill>
                  <a:schemeClr val="accent1"/>
                </a:solidFill>
              </a:rPr>
              <a:t> to </a:t>
            </a:r>
            <a:r>
              <a:rPr lang="pl-PL" err="1">
                <a:solidFill>
                  <a:schemeClr val="accent1"/>
                </a:solidFill>
              </a:rPr>
              <a:t>compute</a:t>
            </a:r>
            <a:r>
              <a:rPr lang="pl-PL">
                <a:solidFill>
                  <a:schemeClr val="accent1"/>
                </a:solidFill>
              </a:rPr>
              <a:t> </a:t>
            </a:r>
            <a:r>
              <a:rPr lang="pl-PL" err="1">
                <a:solidFill>
                  <a:schemeClr val="accent1"/>
                </a:solidFill>
              </a:rPr>
              <a:t>exactly</a:t>
            </a:r>
            <a:br>
              <a:rPr lang="pl-PL">
                <a:solidFill>
                  <a:schemeClr val="accent1"/>
                </a:solidFill>
              </a:rPr>
            </a:br>
            <a:r>
              <a:rPr lang="pl-PL">
                <a:solidFill>
                  <a:schemeClr val="accent1"/>
                </a:solidFill>
              </a:rPr>
              <a:t>(</a:t>
            </a:r>
            <a:r>
              <a:rPr lang="pl-PL" err="1">
                <a:solidFill>
                  <a:schemeClr val="accent1"/>
                </a:solidFill>
              </a:rPr>
              <a:t>is</a:t>
            </a:r>
            <a:r>
              <a:rPr lang="pl-PL">
                <a:solidFill>
                  <a:schemeClr val="accent1"/>
                </a:solidFill>
              </a:rPr>
              <a:t> </a:t>
            </a:r>
            <a:r>
              <a:rPr lang="pl-PL" err="1">
                <a:solidFill>
                  <a:schemeClr val="accent1"/>
                </a:solidFill>
              </a:rPr>
              <a:t>there</a:t>
            </a:r>
            <a:r>
              <a:rPr lang="pl-PL">
                <a:solidFill>
                  <a:schemeClr val="accent1"/>
                </a:solidFill>
              </a:rPr>
              <a:t> a </a:t>
            </a:r>
            <a:r>
              <a:rPr lang="pl-PL" err="1">
                <a:solidFill>
                  <a:schemeClr val="accent1"/>
                </a:solidFill>
              </a:rPr>
              <a:t>mathematician</a:t>
            </a:r>
            <a:r>
              <a:rPr lang="pl-PL">
                <a:solidFill>
                  <a:schemeClr val="accent1"/>
                </a:solidFill>
              </a:rPr>
              <a:t> in the </a:t>
            </a:r>
            <a:r>
              <a:rPr lang="pl-PL" err="1">
                <a:solidFill>
                  <a:schemeClr val="accent1"/>
                </a:solidFill>
              </a:rPr>
              <a:t>room</a:t>
            </a:r>
            <a:r>
              <a:rPr lang="pl-PL">
                <a:solidFill>
                  <a:schemeClr val="accent1"/>
                </a:solidFill>
              </a:rPr>
              <a:t>?)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5B80F8-AADC-09E3-6FEA-37F918BE6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7EA7C-2AD1-DC5F-FAD0-EEF2DCA046D7}"/>
              </a:ext>
            </a:extLst>
          </p:cNvPr>
          <p:cNvSpPr txBox="1"/>
          <p:nvPr/>
        </p:nvSpPr>
        <p:spPr>
          <a:xfrm>
            <a:off x="18633" y="6573827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P. Faliszewski, A. Kaczmarczyk, K. Sornat, S. </a:t>
            </a:r>
            <a:r>
              <a:rPr lang="pl-PL" sz="1200" err="1"/>
              <a:t>Szufa</a:t>
            </a:r>
            <a:r>
              <a:rPr lang="pl-PL" sz="1200"/>
              <a:t>, T. Wąs, </a:t>
            </a:r>
            <a:r>
              <a:rPr lang="pl-PL" sz="1200" err="1"/>
              <a:t>Diversity</a:t>
            </a:r>
            <a:r>
              <a:rPr lang="pl-PL" sz="1200"/>
              <a:t>, Agreement and </a:t>
            </a:r>
            <a:r>
              <a:rPr lang="pl-PL" sz="1200" err="1"/>
              <a:t>Polarization</a:t>
            </a:r>
            <a:r>
              <a:rPr lang="pl-PL" sz="1200"/>
              <a:t> in </a:t>
            </a:r>
            <a:r>
              <a:rPr lang="pl-PL" sz="1200" err="1"/>
              <a:t>Elections</a:t>
            </a:r>
            <a:r>
              <a:rPr lang="pl-PL" sz="1200"/>
              <a:t>, IJCAI 2023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6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2D04B6B-0CE7-45D2-0DD2-A09C03239DB5}"/>
              </a:ext>
            </a:extLst>
          </p:cNvPr>
          <p:cNvSpPr txBox="1"/>
          <p:nvPr/>
        </p:nvSpPr>
        <p:spPr>
          <a:xfrm>
            <a:off x="18633" y="6573827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P. Faliszewski, A. Kaczmarczyk, K. Sornat, S. </a:t>
            </a:r>
            <a:r>
              <a:rPr lang="pl-PL" sz="1200" err="1"/>
              <a:t>Szufa</a:t>
            </a:r>
            <a:r>
              <a:rPr lang="pl-PL" sz="1200"/>
              <a:t>, T. Wąs, </a:t>
            </a:r>
            <a:r>
              <a:rPr lang="pl-PL" sz="1200" err="1"/>
              <a:t>Diversity</a:t>
            </a:r>
            <a:r>
              <a:rPr lang="pl-PL" sz="1200"/>
              <a:t>, Agreement and </a:t>
            </a:r>
            <a:r>
              <a:rPr lang="pl-PL" sz="1200" err="1"/>
              <a:t>Polarization</a:t>
            </a:r>
            <a:r>
              <a:rPr lang="pl-PL" sz="1200"/>
              <a:t> in </a:t>
            </a:r>
            <a:r>
              <a:rPr lang="pl-PL" sz="1200" err="1"/>
              <a:t>Elections</a:t>
            </a:r>
            <a:r>
              <a:rPr lang="pl-PL" sz="1200"/>
              <a:t>, IJCAI 2023</a:t>
            </a:r>
            <a:endParaRPr lang="pl-PL" sz="1200">
              <a:solidFill>
                <a:schemeClr val="tx1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D48EED-1F02-7C74-572D-3D43217D4F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9088" y="485775"/>
          <a:ext cx="591343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724880" imgH="7077240" progId="PBrush">
                  <p:embed/>
                </p:oleObj>
              </mc:Choice>
              <mc:Fallback>
                <p:oleObj name="Bitmap Image" r:id="rId2" imgW="7724880" imgH="707724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4D48EED-1F02-7C74-572D-3D43217D4F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59088" y="485775"/>
                        <a:ext cx="591343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E1B2172-9B42-4A91-749F-157F8BE6F4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72525" y="5108575"/>
          <a:ext cx="1171575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171440" imgH="1590840" progId="PBrush">
                  <p:embed/>
                </p:oleObj>
              </mc:Choice>
              <mc:Fallback>
                <p:oleObj name="Bitmap Image" r:id="rId4" imgW="1171440" imgH="1590840" progId="PBrus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E1B2172-9B42-4A91-749F-157F8BE6F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72525" y="5108575"/>
                        <a:ext cx="1171575" cy="159067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98B1D5A-5FDB-777F-728C-284CE205AF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32711" y="4739274"/>
          <a:ext cx="1419225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419120" imgH="1609560" progId="PBrush">
                  <p:embed/>
                </p:oleObj>
              </mc:Choice>
              <mc:Fallback>
                <p:oleObj name="Bitmap Image" r:id="rId6" imgW="1419120" imgH="1609560" progId="PBrus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98B1D5A-5FDB-777F-728C-284CE205AF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32711" y="4739274"/>
                        <a:ext cx="1419225" cy="16097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6201387-E810-F367-46BB-7F480F2E9B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99085" y="168520"/>
          <a:ext cx="1285875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285920" imgH="1609560" progId="PBrush">
                  <p:embed/>
                </p:oleObj>
              </mc:Choice>
              <mc:Fallback>
                <p:oleObj name="Bitmap Image" r:id="rId8" imgW="1285920" imgH="1609560" progId="PBrus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6201387-E810-F367-46BB-7F480F2E9B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99085" y="168520"/>
                        <a:ext cx="1285875" cy="16097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0D0E1AA-0CE2-8082-3515-82A6A26A1E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32912" y="1295959"/>
          <a:ext cx="1152525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1152360" imgH="1457280" progId="PBrush">
                  <p:embed/>
                </p:oleObj>
              </mc:Choice>
              <mc:Fallback>
                <p:oleObj name="Bitmap Image" r:id="rId10" imgW="1152360" imgH="1457280" progId="PBrus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0D0E1AA-0CE2-8082-3515-82A6A26A1E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332912" y="1295959"/>
                        <a:ext cx="1152525" cy="14573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3A21E63-7120-83AC-76F3-5379F3242C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09964" y="3146582"/>
          <a:ext cx="115252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2" imgW="1152360" imgH="1533600" progId="PBrush">
                  <p:embed/>
                </p:oleObj>
              </mc:Choice>
              <mc:Fallback>
                <p:oleObj name="Bitmap Image" r:id="rId12" imgW="1152360" imgH="1533600" progId="PBrus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3A21E63-7120-83AC-76F3-5379F3242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809964" y="3146582"/>
                        <a:ext cx="1152525" cy="15335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02B9EB6-700F-3F98-B989-8C101CE94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287" y="1295959"/>
          <a:ext cx="115252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4" imgW="1152360" imgH="1571760" progId="PBrush">
                  <p:embed/>
                </p:oleObj>
              </mc:Choice>
              <mc:Fallback>
                <p:oleObj name="Bitmap Image" r:id="rId14" imgW="1152360" imgH="1571760" progId="PBrus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02B9EB6-700F-3F98-B989-8C101CE94C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5287" y="1295959"/>
                        <a:ext cx="1152525" cy="15716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58345DC-0AF9-4ABF-A928-9E9C1973C7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6563" y="153987"/>
          <a:ext cx="13716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6" imgW="1371600" imgH="1600200" progId="PBrush">
                  <p:embed/>
                </p:oleObj>
              </mc:Choice>
              <mc:Fallback>
                <p:oleObj name="Bitmap Image" r:id="rId16" imgW="1371600" imgH="1600200" progId="PBrus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58345DC-0AF9-4ABF-A928-9E9C1973C7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06563" y="153987"/>
                        <a:ext cx="1371600" cy="16002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835B1B5-CF2F-0A6F-A8BD-11A513EDB3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5167" y="5230000"/>
          <a:ext cx="1152525" cy="146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8" imgW="1247760" imgH="1590840" progId="PBrush">
                  <p:embed/>
                </p:oleObj>
              </mc:Choice>
              <mc:Fallback>
                <p:oleObj name="Bitmap Image" r:id="rId18" imgW="1247760" imgH="1590840" progId="PBrus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835B1B5-CF2F-0A6F-A8BD-11A513EDB3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775167" y="5230000"/>
                        <a:ext cx="1152525" cy="14692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DE62156-E430-E953-AEBE-F6C4D9EB55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8580" y="5127625"/>
          <a:ext cx="1152525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0" imgW="1152360" imgH="1571760" progId="PBrush">
                  <p:embed/>
                </p:oleObj>
              </mc:Choice>
              <mc:Fallback>
                <p:oleObj name="Bitmap Image" r:id="rId20" imgW="1152360" imgH="1571760" progId="PBrush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7DE62156-E430-E953-AEBE-F6C4D9EB55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18580" y="5127625"/>
                        <a:ext cx="1152525" cy="15716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CCA361-7171-5AA8-5A71-285AA35E6686}"/>
              </a:ext>
            </a:extLst>
          </p:cNvPr>
          <p:cNvCxnSpPr>
            <a:cxnSpLocks/>
          </p:cNvCxnSpPr>
          <p:nvPr/>
        </p:nvCxnSpPr>
        <p:spPr>
          <a:xfrm flipV="1">
            <a:off x="2766358" y="4561952"/>
            <a:ext cx="854545" cy="821354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F0BF21-438A-4030-4B92-67BFE67AF5C8}"/>
              </a:ext>
            </a:extLst>
          </p:cNvPr>
          <p:cNvCxnSpPr>
            <a:cxnSpLocks/>
          </p:cNvCxnSpPr>
          <p:nvPr/>
        </p:nvCxnSpPr>
        <p:spPr>
          <a:xfrm flipV="1">
            <a:off x="5864035" y="4963816"/>
            <a:ext cx="222172" cy="266184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D7DB71-F0B6-DF04-009F-244B538BD8B7}"/>
              </a:ext>
            </a:extLst>
          </p:cNvPr>
          <p:cNvCxnSpPr>
            <a:cxnSpLocks/>
          </p:cNvCxnSpPr>
          <p:nvPr/>
        </p:nvCxnSpPr>
        <p:spPr>
          <a:xfrm flipH="1" flipV="1">
            <a:off x="7294842" y="4791635"/>
            <a:ext cx="66299" cy="335990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7C254B-CDE8-0B1B-AF52-8CCDAF1D5CC2}"/>
              </a:ext>
            </a:extLst>
          </p:cNvPr>
          <p:cNvCxnSpPr>
            <a:cxnSpLocks/>
          </p:cNvCxnSpPr>
          <p:nvPr/>
        </p:nvCxnSpPr>
        <p:spPr>
          <a:xfrm flipH="1" flipV="1">
            <a:off x="8673353" y="4680107"/>
            <a:ext cx="304272" cy="425614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5AB9D0-F244-3F1E-95C6-14B0845CF345}"/>
              </a:ext>
            </a:extLst>
          </p:cNvPr>
          <p:cNvCxnSpPr>
            <a:cxnSpLocks/>
          </p:cNvCxnSpPr>
          <p:nvPr/>
        </p:nvCxnSpPr>
        <p:spPr>
          <a:xfrm flipH="1" flipV="1">
            <a:off x="8327571" y="3718122"/>
            <a:ext cx="1482393" cy="104414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F9C85B-53D3-9A29-2167-CBF4056470B8}"/>
              </a:ext>
            </a:extLst>
          </p:cNvPr>
          <p:cNvCxnSpPr>
            <a:cxnSpLocks/>
          </p:cNvCxnSpPr>
          <p:nvPr/>
        </p:nvCxnSpPr>
        <p:spPr>
          <a:xfrm flipH="1">
            <a:off x="6294664" y="2019108"/>
            <a:ext cx="3038248" cy="187605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5EED5D0-069A-6D31-347C-47AC4C0CF290}"/>
              </a:ext>
            </a:extLst>
          </p:cNvPr>
          <p:cNvCxnSpPr>
            <a:cxnSpLocks/>
          </p:cNvCxnSpPr>
          <p:nvPr/>
        </p:nvCxnSpPr>
        <p:spPr>
          <a:xfrm flipH="1" flipV="1">
            <a:off x="6017079" y="644979"/>
            <a:ext cx="1882006" cy="391187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3070F2-24E1-F327-824C-6436EEC9668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537812" y="2081771"/>
            <a:ext cx="2323895" cy="604279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22C61F-71BB-A11D-B92B-D835333F2588}"/>
              </a:ext>
            </a:extLst>
          </p:cNvPr>
          <p:cNvCxnSpPr>
            <a:cxnSpLocks/>
          </p:cNvCxnSpPr>
          <p:nvPr/>
        </p:nvCxnSpPr>
        <p:spPr>
          <a:xfrm>
            <a:off x="3078163" y="682155"/>
            <a:ext cx="1321276" cy="704571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A5F92F4F-AC2E-689C-9A17-760B4E56BA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23676" y="3136900"/>
          <a:ext cx="128587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2" imgW="1285920" imgH="1533600" progId="PBrush">
                  <p:embed/>
                </p:oleObj>
              </mc:Choice>
              <mc:Fallback>
                <p:oleObj name="Bitmap Image" r:id="rId22" imgW="1285920" imgH="1533600" progId="PBrush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A5F92F4F-AC2E-689C-9A17-760B4E56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223676" y="3136900"/>
                        <a:ext cx="1285875" cy="15335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4E59732-B1BB-118D-C971-6E3A7202C803}"/>
              </a:ext>
            </a:extLst>
          </p:cNvPr>
          <p:cNvCxnSpPr>
            <a:cxnSpLocks/>
          </p:cNvCxnSpPr>
          <p:nvPr/>
        </p:nvCxnSpPr>
        <p:spPr>
          <a:xfrm>
            <a:off x="2509551" y="3822536"/>
            <a:ext cx="1523606" cy="209417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1BFC0C54-8F2B-A9A3-06D3-03BC13730D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2112" y="2128453"/>
          <a:ext cx="1247775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4" imgW="1247760" imgH="1743120" progId="PBrush">
                  <p:embed/>
                </p:oleObj>
              </mc:Choice>
              <mc:Fallback>
                <p:oleObj name="Bitmap Image" r:id="rId24" imgW="1247760" imgH="1743120" progId="PBrush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1BFC0C54-8F2B-A9A3-06D3-03BC13730D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472112" y="2128453"/>
                        <a:ext cx="1247775" cy="174307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66E2DF8-57FF-CFCF-D3CE-0AAAE48776B8}"/>
              </a:ext>
            </a:extLst>
          </p:cNvPr>
          <p:cNvCxnSpPr>
            <a:cxnSpLocks/>
          </p:cNvCxnSpPr>
          <p:nvPr/>
        </p:nvCxnSpPr>
        <p:spPr>
          <a:xfrm flipH="1">
            <a:off x="5640841" y="3871528"/>
            <a:ext cx="2721" cy="627029"/>
          </a:xfrm>
          <a:prstGeom prst="straightConnector1">
            <a:avLst/>
          </a:prstGeom>
          <a:ln w="127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1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F00EB56-ECF3-4FD9-AAF8-BA74D5006BA3}"/>
              </a:ext>
            </a:extLst>
          </p:cNvPr>
          <p:cNvSpPr/>
          <p:nvPr/>
        </p:nvSpPr>
        <p:spPr>
          <a:xfrm>
            <a:off x="9069572" y="0"/>
            <a:ext cx="3122428" cy="6858000"/>
          </a:xfrm>
          <a:prstGeom prst="rect">
            <a:avLst/>
          </a:prstGeom>
          <a:solidFill>
            <a:srgbClr val="FFE5E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3CBBD668-3E76-4995-8337-EF67F65963CD}"/>
              </a:ext>
            </a:extLst>
          </p:cNvPr>
          <p:cNvSpPr/>
          <p:nvPr/>
        </p:nvSpPr>
        <p:spPr>
          <a:xfrm>
            <a:off x="390144" y="985520"/>
            <a:ext cx="8390128" cy="4225577"/>
          </a:xfrm>
          <a:prstGeom prst="rect">
            <a:avLst/>
          </a:prstGeom>
          <a:solidFill>
            <a:srgbClr val="FF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16000" rIns="252000" rtlCol="0" anchor="t" anchorCtr="0"/>
          <a:lstStyle/>
          <a:p>
            <a:r>
              <a:rPr lang="pl-PL" sz="2800">
                <a:solidFill>
                  <a:schemeClr val="tx1"/>
                </a:solidFill>
              </a:rPr>
              <a:t>Computing </a:t>
            </a:r>
            <a:r>
              <a:rPr lang="pl-PL" sz="2800" err="1">
                <a:solidFill>
                  <a:schemeClr val="tx1"/>
                </a:solidFill>
              </a:rPr>
              <a:t>Isomorphic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Swap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distance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is</a:t>
            </a:r>
            <a:r>
              <a:rPr lang="pl-PL" sz="2800">
                <a:solidFill>
                  <a:schemeClr val="tx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tx1"/>
                </a:solidFill>
              </a:rPr>
              <a:t>NP-hard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tx1"/>
                </a:solidFill>
              </a:rPr>
              <a:t>Hard to </a:t>
            </a:r>
            <a:r>
              <a:rPr lang="pl-PL" sz="2800" err="1">
                <a:solidFill>
                  <a:schemeClr val="tx1"/>
                </a:solidFill>
              </a:rPr>
              <a:t>approximate</a:t>
            </a:r>
            <a:endParaRPr lang="pl-PL" sz="2800">
              <a:solidFill>
                <a:schemeClr val="tx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pl-PL" sz="2400">
                <a:solidFill>
                  <a:schemeClr val="tx1"/>
                </a:solidFill>
              </a:rPr>
              <a:t>O(m)-</a:t>
            </a:r>
            <a:r>
              <a:rPr lang="pl-PL" sz="2400" err="1">
                <a:solidFill>
                  <a:schemeClr val="tx1"/>
                </a:solidFill>
              </a:rPr>
              <a:t>approx</a:t>
            </a:r>
            <a:r>
              <a:rPr lang="pl-PL" sz="2400">
                <a:solidFill>
                  <a:schemeClr val="tx1"/>
                </a:solidFill>
              </a:rPr>
              <a:t>. and no </a:t>
            </a:r>
            <a:r>
              <a:rPr lang="pl-PL" sz="2400" err="1">
                <a:solidFill>
                  <a:schemeClr val="tx1"/>
                </a:solidFill>
              </a:rPr>
              <a:t>better</a:t>
            </a:r>
            <a:endParaRPr lang="pl-PL" sz="280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tx1"/>
                </a:solidFill>
              </a:rPr>
              <a:t>FPT-</a:t>
            </a:r>
            <a:r>
              <a:rPr lang="pl-PL" sz="2800" err="1">
                <a:solidFill>
                  <a:schemeClr val="tx1"/>
                </a:solidFill>
              </a:rPr>
              <a:t>computable</a:t>
            </a:r>
            <a:r>
              <a:rPr lang="pl-PL" sz="2800">
                <a:solidFill>
                  <a:schemeClr val="tx1"/>
                </a:solidFill>
              </a:rPr>
              <a:t>, but </a:t>
            </a:r>
            <a:r>
              <a:rPr lang="pl-PL" sz="2800" err="1">
                <a:solidFill>
                  <a:schemeClr val="tx1"/>
                </a:solidFill>
              </a:rPr>
              <a:t>impractical</a:t>
            </a:r>
            <a:endParaRPr lang="pl-PL" sz="280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err="1">
                <a:solidFill>
                  <a:schemeClr val="tx1"/>
                </a:solidFill>
              </a:rPr>
              <a:t>Infeasible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using</a:t>
            </a:r>
            <a:r>
              <a:rPr lang="pl-PL" sz="2800">
                <a:solidFill>
                  <a:schemeClr val="tx1"/>
                </a:solidFill>
              </a:rPr>
              <a:t> ILP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>
                <a:solidFill>
                  <a:schemeClr val="tx1"/>
                </a:solidFill>
              </a:rPr>
              <a:t>Just </a:t>
            </a:r>
            <a:r>
              <a:rPr lang="pl-PL" sz="2800" err="1">
                <a:solidFill>
                  <a:schemeClr val="tx1"/>
                </a:solidFill>
              </a:rPr>
              <a:t>plain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tough</a:t>
            </a:r>
            <a:r>
              <a:rPr lang="pl-PL" sz="2800">
                <a:solidFill>
                  <a:schemeClr val="tx1"/>
                </a:solidFill>
              </a:rPr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err="1">
                <a:solidFill>
                  <a:schemeClr val="tx1"/>
                </a:solidFill>
              </a:rPr>
              <a:t>Bruteforce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works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up</a:t>
            </a:r>
            <a:r>
              <a:rPr lang="pl-PL" sz="2800">
                <a:solidFill>
                  <a:schemeClr val="tx1"/>
                </a:solidFill>
              </a:rPr>
              <a:t> to 10x50 </a:t>
            </a:r>
            <a:r>
              <a:rPr lang="pl-PL" sz="2800" err="1">
                <a:solidFill>
                  <a:schemeClr val="tx1"/>
                </a:solidFill>
              </a:rPr>
              <a:t>elections</a:t>
            </a:r>
            <a:r>
              <a:rPr lang="pl-PL" sz="2800">
                <a:solidFill>
                  <a:schemeClr val="tx1"/>
                </a:solidFill>
              </a:rPr>
              <a:t>, </a:t>
            </a:r>
            <a:r>
              <a:rPr lang="pl-PL" sz="2800" err="1">
                <a:solidFill>
                  <a:schemeClr val="tx1"/>
                </a:solidFill>
              </a:rPr>
              <a:t>if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you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have</a:t>
            </a:r>
            <a:r>
              <a:rPr lang="pl-PL" sz="2800">
                <a:solidFill>
                  <a:schemeClr val="tx1"/>
                </a:solidFill>
              </a:rPr>
              <a:t> </a:t>
            </a:r>
            <a:r>
              <a:rPr lang="pl-PL" sz="2800" err="1">
                <a:solidFill>
                  <a:schemeClr val="tx1"/>
                </a:solidFill>
              </a:rPr>
              <a:t>hundreds</a:t>
            </a:r>
            <a:r>
              <a:rPr lang="pl-PL" sz="2800">
                <a:solidFill>
                  <a:schemeClr val="tx1"/>
                </a:solidFill>
              </a:rPr>
              <a:t> of </a:t>
            </a:r>
            <a:r>
              <a:rPr lang="pl-PL" sz="2800" err="1">
                <a:solidFill>
                  <a:schemeClr val="tx1"/>
                </a:solidFill>
              </a:rPr>
              <a:t>cores</a:t>
            </a:r>
            <a:r>
              <a:rPr lang="pl-PL" sz="2800">
                <a:solidFill>
                  <a:schemeClr val="tx1"/>
                </a:solidFill>
              </a:rPr>
              <a:t> and </a:t>
            </a:r>
            <a:r>
              <a:rPr lang="pl-PL" sz="2800" err="1">
                <a:solidFill>
                  <a:schemeClr val="tx1"/>
                </a:solidFill>
              </a:rPr>
              <a:t>plenty</a:t>
            </a:r>
            <a:r>
              <a:rPr lang="pl-PL" sz="2800">
                <a:solidFill>
                  <a:schemeClr val="tx1"/>
                </a:solidFill>
              </a:rPr>
              <a:t> of </a:t>
            </a:r>
            <a:r>
              <a:rPr lang="pl-PL" sz="2800" err="1">
                <a:solidFill>
                  <a:schemeClr val="tx1"/>
                </a:solidFill>
              </a:rPr>
              <a:t>time</a:t>
            </a:r>
            <a:r>
              <a:rPr lang="pl-PL" sz="2800">
                <a:solidFill>
                  <a:schemeClr val="tx1"/>
                </a:solidFill>
              </a:rPr>
              <a:t>…</a:t>
            </a:r>
          </a:p>
          <a:p>
            <a:endParaRPr lang="pl-PL">
              <a:solidFill>
                <a:schemeClr val="tx1"/>
              </a:solidFill>
            </a:endParaRPr>
          </a:p>
        </p:txBody>
      </p:sp>
      <p:pic>
        <p:nvPicPr>
          <p:cNvPr id="39" name="Obraz 38">
            <a:extLst>
              <a:ext uri="{FF2B5EF4-FFF2-40B4-BE49-F238E27FC236}">
                <a16:creationId xmlns:a16="http://schemas.microsoft.com/office/drawing/2014/main" id="{D59535CA-0C01-430F-AA33-8195D26DA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514" y="1843978"/>
            <a:ext cx="2233651" cy="2392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25321-07B7-BA04-32C3-A9D325A3F73F}"/>
              </a:ext>
            </a:extLst>
          </p:cNvPr>
          <p:cNvSpPr txBox="1"/>
          <p:nvPr/>
        </p:nvSpPr>
        <p:spPr>
          <a:xfrm>
            <a:off x="0" y="6384187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>
                <a:solidFill>
                  <a:schemeClr val="tx1"/>
                </a:solidFill>
              </a:rPr>
              <a:t>P. Faliszewski, P. Skowron, A. </a:t>
            </a:r>
            <a:r>
              <a:rPr lang="pl-PL" sz="1200" err="1">
                <a:solidFill>
                  <a:schemeClr val="tx1"/>
                </a:solidFill>
              </a:rPr>
              <a:t>Slinko</a:t>
            </a:r>
            <a:r>
              <a:rPr lang="pl-PL" sz="1200">
                <a:solidFill>
                  <a:schemeClr val="tx1"/>
                </a:solidFill>
              </a:rPr>
              <a:t>, S. </a:t>
            </a:r>
            <a:r>
              <a:rPr lang="pl-PL" sz="1200" err="1">
                <a:solidFill>
                  <a:schemeClr val="tx1"/>
                </a:solidFill>
              </a:rPr>
              <a:t>Szufa</a:t>
            </a:r>
            <a:r>
              <a:rPr lang="pl-PL" sz="1200">
                <a:solidFill>
                  <a:schemeClr val="tx1"/>
                </a:solidFill>
              </a:rPr>
              <a:t>, N. </a:t>
            </a:r>
            <a:r>
              <a:rPr lang="pl-PL" sz="1200" err="1">
                <a:solidFill>
                  <a:schemeClr val="tx1"/>
                </a:solidFill>
              </a:rPr>
              <a:t>Talmon</a:t>
            </a:r>
            <a:r>
              <a:rPr lang="pl-PL" sz="1200">
                <a:solidFill>
                  <a:schemeClr val="tx1"/>
                </a:solidFill>
              </a:rPr>
              <a:t>: How </a:t>
            </a:r>
            <a:r>
              <a:rPr lang="pl-PL" sz="1200" err="1">
                <a:solidFill>
                  <a:schemeClr val="tx1"/>
                </a:solidFill>
              </a:rPr>
              <a:t>Similar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Are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Two</a:t>
            </a:r>
            <a:r>
              <a:rPr lang="pl-PL" sz="1200">
                <a:solidFill>
                  <a:schemeClr val="tx1"/>
                </a:solidFill>
              </a:rPr>
              <a:t> </a:t>
            </a:r>
            <a:r>
              <a:rPr lang="pl-PL" sz="1200" err="1">
                <a:solidFill>
                  <a:schemeClr val="tx1"/>
                </a:solidFill>
              </a:rPr>
              <a:t>Elections</a:t>
            </a:r>
            <a:r>
              <a:rPr lang="pl-PL" sz="1200">
                <a:solidFill>
                  <a:schemeClr val="tx1"/>
                </a:solidFill>
              </a:rPr>
              <a:t>? AAAI 2019</a:t>
            </a:r>
          </a:p>
        </p:txBody>
      </p:sp>
    </p:spTree>
    <p:extLst>
      <p:ext uri="{BB962C8B-B14F-4D97-AF65-F5344CB8AC3E}">
        <p14:creationId xmlns:p14="http://schemas.microsoft.com/office/powerpoint/2010/main" val="60789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84EE3-4D0E-0731-7B2D-2DF5F35B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642391" cy="652535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Inapproximabiltiy</a:t>
            </a:r>
            <a:r>
              <a:rPr lang="pl-PL" dirty="0"/>
              <a:t> of </a:t>
            </a:r>
            <a:r>
              <a:rPr lang="pl-PL" dirty="0" err="1"/>
              <a:t>Isomorphic</a:t>
            </a:r>
            <a:r>
              <a:rPr lang="pl-PL" dirty="0"/>
              <a:t> </a:t>
            </a:r>
            <a:r>
              <a:rPr lang="pl-PL" dirty="0" err="1"/>
              <a:t>Swap</a:t>
            </a:r>
            <a:r>
              <a:rPr lang="pl-PL" dirty="0"/>
              <a:t> </a:t>
            </a:r>
            <a:r>
              <a:rPr lang="pl-PL" dirty="0" err="1"/>
              <a:t>Distance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352A2-581B-A282-8978-2B94BA4C4CB9}"/>
              </a:ext>
            </a:extLst>
          </p:cNvPr>
          <p:cNvSpPr txBox="1"/>
          <p:nvPr/>
        </p:nvSpPr>
        <p:spPr>
          <a:xfrm>
            <a:off x="830814" y="1968954"/>
            <a:ext cx="312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Instance</a:t>
            </a:r>
            <a:r>
              <a:rPr lang="pl-PL" dirty="0"/>
              <a:t> of </a:t>
            </a:r>
            <a:r>
              <a:rPr lang="pl-PL" dirty="0" err="1"/>
              <a:t>Graph</a:t>
            </a:r>
            <a:r>
              <a:rPr lang="pl-PL" dirty="0"/>
              <a:t> </a:t>
            </a:r>
            <a:r>
              <a:rPr lang="pl-PL" dirty="0" err="1"/>
              <a:t>Isomorphism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836398-47F5-D535-F53E-AC4089DFD81D}"/>
              </a:ext>
            </a:extLst>
          </p:cNvPr>
          <p:cNvSpPr/>
          <p:nvPr/>
        </p:nvSpPr>
        <p:spPr>
          <a:xfrm>
            <a:off x="1874347" y="3863383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34925D-D605-36A7-0826-0471FF82508E}"/>
              </a:ext>
            </a:extLst>
          </p:cNvPr>
          <p:cNvSpPr/>
          <p:nvPr/>
        </p:nvSpPr>
        <p:spPr>
          <a:xfrm>
            <a:off x="3596602" y="3611181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3C32EE-3DA6-FAC1-E5CD-AF0AA9C677E6}"/>
              </a:ext>
            </a:extLst>
          </p:cNvPr>
          <p:cNvSpPr/>
          <p:nvPr/>
        </p:nvSpPr>
        <p:spPr>
          <a:xfrm>
            <a:off x="1431982" y="3192220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3A62B5-3B96-AF2B-981F-D1951931EEB6}"/>
              </a:ext>
            </a:extLst>
          </p:cNvPr>
          <p:cNvSpPr/>
          <p:nvPr/>
        </p:nvSpPr>
        <p:spPr>
          <a:xfrm>
            <a:off x="2261416" y="3192220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E72E1E-CB39-F7FD-59B5-7259906C4E8B}"/>
              </a:ext>
            </a:extLst>
          </p:cNvPr>
          <p:cNvSpPr/>
          <p:nvPr/>
        </p:nvSpPr>
        <p:spPr>
          <a:xfrm>
            <a:off x="3248644" y="3044739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FE1516-0AB2-DEAA-470F-A9A3F792B14F}"/>
              </a:ext>
            </a:extLst>
          </p:cNvPr>
          <p:cNvSpPr/>
          <p:nvPr/>
        </p:nvSpPr>
        <p:spPr>
          <a:xfrm>
            <a:off x="3454991" y="4330698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0A60B8-52CC-BE9F-422B-6945E639A4F8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 flipV="1">
            <a:off x="1939031" y="3643523"/>
            <a:ext cx="1657571" cy="252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5AC81A-230A-9470-EB43-50A9BF9AFA46}"/>
              </a:ext>
            </a:extLst>
          </p:cNvPr>
          <p:cNvCxnSpPr>
            <a:cxnSpLocks/>
            <a:endCxn id="8" idx="7"/>
          </p:cNvCxnSpPr>
          <p:nvPr/>
        </p:nvCxnSpPr>
        <p:spPr>
          <a:xfrm flipV="1">
            <a:off x="1906689" y="3201693"/>
            <a:ext cx="409938" cy="694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6EBB38-5D3C-AE9B-25FA-7F11676D1CA8}"/>
              </a:ext>
            </a:extLst>
          </p:cNvPr>
          <p:cNvCxnSpPr>
            <a:cxnSpLocks/>
            <a:endCxn id="7" idx="4"/>
          </p:cNvCxnSpPr>
          <p:nvPr/>
        </p:nvCxnSpPr>
        <p:spPr>
          <a:xfrm flipH="1" flipV="1">
            <a:off x="1464324" y="3256904"/>
            <a:ext cx="442365" cy="6064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9A2AB0-8F2A-FAAA-4084-5D661BEFDBE0}"/>
              </a:ext>
            </a:extLst>
          </p:cNvPr>
          <p:cNvCxnSpPr>
            <a:cxnSpLocks/>
            <a:stCxn id="5" idx="6"/>
          </p:cNvCxnSpPr>
          <p:nvPr/>
        </p:nvCxnSpPr>
        <p:spPr>
          <a:xfrm flipH="1">
            <a:off x="1001704" y="3895725"/>
            <a:ext cx="937327" cy="434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94C8B3-3C88-82A4-FEF7-F154055A006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487333" y="3654364"/>
            <a:ext cx="145239" cy="6763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9F04FA-3A0C-9E66-80B8-08D2F883013C}"/>
              </a:ext>
            </a:extLst>
          </p:cNvPr>
          <p:cNvCxnSpPr>
            <a:cxnSpLocks/>
            <a:endCxn id="9" idx="4"/>
          </p:cNvCxnSpPr>
          <p:nvPr/>
        </p:nvCxnSpPr>
        <p:spPr>
          <a:xfrm flipH="1" flipV="1">
            <a:off x="3280986" y="3109423"/>
            <a:ext cx="347958" cy="523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2DA3D4-33FB-41D4-0559-886B7D40245E}"/>
              </a:ext>
            </a:extLst>
          </p:cNvPr>
          <p:cNvCxnSpPr>
            <a:cxnSpLocks/>
          </p:cNvCxnSpPr>
          <p:nvPr/>
        </p:nvCxnSpPr>
        <p:spPr>
          <a:xfrm flipV="1">
            <a:off x="3282364" y="2889563"/>
            <a:ext cx="277588" cy="1640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D8AED3-8E1E-E7FF-BCC6-9334DE7B814A}"/>
              </a:ext>
            </a:extLst>
          </p:cNvPr>
          <p:cNvCxnSpPr>
            <a:cxnSpLocks/>
          </p:cNvCxnSpPr>
          <p:nvPr/>
        </p:nvCxnSpPr>
        <p:spPr>
          <a:xfrm>
            <a:off x="2294721" y="3219193"/>
            <a:ext cx="563272" cy="292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2631DA-AD11-9BCD-CF43-8A309C9C762C}"/>
              </a:ext>
            </a:extLst>
          </p:cNvPr>
          <p:cNvCxnSpPr>
            <a:cxnSpLocks/>
          </p:cNvCxnSpPr>
          <p:nvPr/>
        </p:nvCxnSpPr>
        <p:spPr>
          <a:xfrm flipV="1">
            <a:off x="2304194" y="2837943"/>
            <a:ext cx="553799" cy="3869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E60D29-BE6F-E645-9108-84292F62CFB2}"/>
              </a:ext>
            </a:extLst>
          </p:cNvPr>
          <p:cNvCxnSpPr>
            <a:cxnSpLocks/>
          </p:cNvCxnSpPr>
          <p:nvPr/>
        </p:nvCxnSpPr>
        <p:spPr>
          <a:xfrm flipH="1" flipV="1">
            <a:off x="708619" y="3109423"/>
            <a:ext cx="751793" cy="126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4E8571-06D7-479A-DFAB-A9AB9C86BEDA}"/>
              </a:ext>
            </a:extLst>
          </p:cNvPr>
          <p:cNvCxnSpPr>
            <a:cxnSpLocks/>
          </p:cNvCxnSpPr>
          <p:nvPr/>
        </p:nvCxnSpPr>
        <p:spPr>
          <a:xfrm flipV="1">
            <a:off x="1463412" y="2889563"/>
            <a:ext cx="274210" cy="3371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15943C4-4454-42FF-7C29-A9B60587EBBB}"/>
              </a:ext>
            </a:extLst>
          </p:cNvPr>
          <p:cNvSpPr/>
          <p:nvPr/>
        </p:nvSpPr>
        <p:spPr>
          <a:xfrm>
            <a:off x="1795956" y="5622733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E2D61A1-F287-CFED-B214-685B73B18A21}"/>
              </a:ext>
            </a:extLst>
          </p:cNvPr>
          <p:cNvSpPr/>
          <p:nvPr/>
        </p:nvSpPr>
        <p:spPr>
          <a:xfrm>
            <a:off x="3487333" y="5729379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26C2A64-A52B-ED72-59ED-798CDD2CDAD8}"/>
              </a:ext>
            </a:extLst>
          </p:cNvPr>
          <p:cNvSpPr/>
          <p:nvPr/>
        </p:nvSpPr>
        <p:spPr>
          <a:xfrm>
            <a:off x="1144306" y="5770164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1EB8FC8-B090-95E0-13D3-27AC73A5E53D}"/>
              </a:ext>
            </a:extLst>
          </p:cNvPr>
          <p:cNvSpPr/>
          <p:nvPr/>
        </p:nvSpPr>
        <p:spPr>
          <a:xfrm>
            <a:off x="2227052" y="4893148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030E2C-E182-4A79-0E9B-EEED328C5DE9}"/>
              </a:ext>
            </a:extLst>
          </p:cNvPr>
          <p:cNvSpPr/>
          <p:nvPr/>
        </p:nvSpPr>
        <p:spPr>
          <a:xfrm>
            <a:off x="3487333" y="5157121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07F5325-FF27-1156-9F53-763A2688B7F2}"/>
              </a:ext>
            </a:extLst>
          </p:cNvPr>
          <p:cNvSpPr/>
          <p:nvPr/>
        </p:nvSpPr>
        <p:spPr>
          <a:xfrm>
            <a:off x="3663174" y="6370183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7B6F86-77CF-F3B7-B76E-E3E872E11B04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>
            <a:off x="1860640" y="5655075"/>
            <a:ext cx="1626693" cy="10664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14D0A6-9B01-D977-C39C-140D32DD5D57}"/>
              </a:ext>
            </a:extLst>
          </p:cNvPr>
          <p:cNvCxnSpPr>
            <a:cxnSpLocks/>
          </p:cNvCxnSpPr>
          <p:nvPr/>
        </p:nvCxnSpPr>
        <p:spPr>
          <a:xfrm flipV="1">
            <a:off x="1839609" y="4928701"/>
            <a:ext cx="409938" cy="69403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DC2175-5EBF-E1AA-9312-0D8403BB5A0C}"/>
              </a:ext>
            </a:extLst>
          </p:cNvPr>
          <p:cNvCxnSpPr>
            <a:cxnSpLocks/>
          </p:cNvCxnSpPr>
          <p:nvPr/>
        </p:nvCxnSpPr>
        <p:spPr>
          <a:xfrm flipH="1">
            <a:off x="1182386" y="5638545"/>
            <a:ext cx="620647" cy="183951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AA58EE-44AA-E961-CD85-9D33D750F391}"/>
              </a:ext>
            </a:extLst>
          </p:cNvPr>
          <p:cNvCxnSpPr>
            <a:cxnSpLocks/>
          </p:cNvCxnSpPr>
          <p:nvPr/>
        </p:nvCxnSpPr>
        <p:spPr>
          <a:xfrm>
            <a:off x="1813604" y="5671472"/>
            <a:ext cx="503023" cy="102073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B8C7011-653A-1AC9-4382-6CCD4494B127}"/>
              </a:ext>
            </a:extLst>
          </p:cNvPr>
          <p:cNvCxnSpPr>
            <a:cxnSpLocks/>
            <a:endCxn id="39" idx="4"/>
          </p:cNvCxnSpPr>
          <p:nvPr/>
        </p:nvCxnSpPr>
        <p:spPr>
          <a:xfrm flipH="1" flipV="1">
            <a:off x="3519675" y="5794063"/>
            <a:ext cx="195273" cy="60846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14751CD-3E56-4817-3513-13B511080483}"/>
              </a:ext>
            </a:extLst>
          </p:cNvPr>
          <p:cNvCxnSpPr>
            <a:cxnSpLocks/>
          </p:cNvCxnSpPr>
          <p:nvPr/>
        </p:nvCxnSpPr>
        <p:spPr>
          <a:xfrm flipV="1">
            <a:off x="3519675" y="5198614"/>
            <a:ext cx="0" cy="56310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5F5E7D-B69A-2678-8721-DF413A765257}"/>
              </a:ext>
            </a:extLst>
          </p:cNvPr>
          <p:cNvCxnSpPr>
            <a:cxnSpLocks/>
          </p:cNvCxnSpPr>
          <p:nvPr/>
        </p:nvCxnSpPr>
        <p:spPr>
          <a:xfrm>
            <a:off x="3150698" y="4947995"/>
            <a:ext cx="352806" cy="25061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0C28E35-0B8C-1E12-69EB-6D09530AF5DE}"/>
              </a:ext>
            </a:extLst>
          </p:cNvPr>
          <p:cNvCxnSpPr>
            <a:cxnSpLocks/>
          </p:cNvCxnSpPr>
          <p:nvPr/>
        </p:nvCxnSpPr>
        <p:spPr>
          <a:xfrm>
            <a:off x="1674379" y="4618791"/>
            <a:ext cx="563272" cy="29213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03BF4B-85DC-E00E-97A7-700D42D166AC}"/>
              </a:ext>
            </a:extLst>
          </p:cNvPr>
          <p:cNvCxnSpPr>
            <a:cxnSpLocks/>
          </p:cNvCxnSpPr>
          <p:nvPr/>
        </p:nvCxnSpPr>
        <p:spPr>
          <a:xfrm>
            <a:off x="2249547" y="4917050"/>
            <a:ext cx="450826" cy="46823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B747C7-B70B-4047-DAC1-CAD762889C6A}"/>
              </a:ext>
            </a:extLst>
          </p:cNvPr>
          <p:cNvCxnSpPr>
            <a:cxnSpLocks/>
          </p:cNvCxnSpPr>
          <p:nvPr/>
        </p:nvCxnSpPr>
        <p:spPr>
          <a:xfrm>
            <a:off x="1163346" y="5822496"/>
            <a:ext cx="361260" cy="65874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86A6F86-84F3-C437-0147-5478B4C7E925}"/>
              </a:ext>
            </a:extLst>
          </p:cNvPr>
          <p:cNvCxnSpPr>
            <a:cxnSpLocks/>
          </p:cNvCxnSpPr>
          <p:nvPr/>
        </p:nvCxnSpPr>
        <p:spPr>
          <a:xfrm flipV="1">
            <a:off x="1184061" y="5456874"/>
            <a:ext cx="274210" cy="33713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B65BF76-9797-1BBD-0D88-8D0D8616DEF3}"/>
              </a:ext>
            </a:extLst>
          </p:cNvPr>
          <p:cNvSpPr txBox="1"/>
          <p:nvPr/>
        </p:nvSpPr>
        <p:spPr>
          <a:xfrm>
            <a:off x="1813603" y="3844122"/>
            <a:ext cx="63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v</a:t>
            </a:r>
            <a:r>
              <a:rPr lang="pl-PL" baseline="-25000" dirty="0" err="1"/>
              <a:t>a</a:t>
            </a:r>
            <a:endParaRPr lang="en-US" baseline="-25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32E98D-5A6A-81B1-F2AE-CC03E54D8978}"/>
              </a:ext>
            </a:extLst>
          </p:cNvPr>
          <p:cNvSpPr txBox="1"/>
          <p:nvPr/>
        </p:nvSpPr>
        <p:spPr>
          <a:xfrm>
            <a:off x="3559952" y="3293452"/>
            <a:ext cx="77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v</a:t>
            </a:r>
            <a:r>
              <a:rPr lang="pl-PL" baseline="-25000" dirty="0" err="1"/>
              <a:t>b</a:t>
            </a:r>
            <a:endParaRPr lang="en-US" baseline="-250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121741-4338-A139-6A14-8126C54492FF}"/>
              </a:ext>
            </a:extLst>
          </p:cNvPr>
          <p:cNvSpPr txBox="1"/>
          <p:nvPr/>
        </p:nvSpPr>
        <p:spPr>
          <a:xfrm>
            <a:off x="1489580" y="5265052"/>
            <a:ext cx="49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y</a:t>
            </a: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4CDA7F-4CA4-9D70-1547-69EAE9470B44}"/>
              </a:ext>
            </a:extLst>
          </p:cNvPr>
          <p:cNvSpPr txBox="1"/>
          <p:nvPr/>
        </p:nvSpPr>
        <p:spPr>
          <a:xfrm>
            <a:off x="3213595" y="5360047"/>
            <a:ext cx="64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x</a:t>
            </a: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44A3D6-96FB-6A66-D71A-B1812EC00AEA}"/>
              </a:ext>
            </a:extLst>
          </p:cNvPr>
          <p:cNvSpPr txBox="1"/>
          <p:nvPr/>
        </p:nvSpPr>
        <p:spPr>
          <a:xfrm>
            <a:off x="2643826" y="3422277"/>
            <a:ext cx="52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</a:t>
            </a:r>
            <a:r>
              <a:rPr lang="pl-PL" baseline="-25000" dirty="0"/>
              <a:t>14</a:t>
            </a:r>
            <a:endParaRPr lang="en-US" baseline="-250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3F0E54-458A-71E0-95B8-2120A3BAB35E}"/>
              </a:ext>
            </a:extLst>
          </p:cNvPr>
          <p:cNvSpPr txBox="1"/>
          <p:nvPr/>
        </p:nvSpPr>
        <p:spPr>
          <a:xfrm>
            <a:off x="2633329" y="5697785"/>
            <a:ext cx="50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42</a:t>
            </a: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098528-6E73-551F-8C95-958C1749D745}"/>
              </a:ext>
            </a:extLst>
          </p:cNvPr>
          <p:cNvSpPr txBox="1"/>
          <p:nvPr/>
        </p:nvSpPr>
        <p:spPr>
          <a:xfrm>
            <a:off x="4996065" y="198341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Elections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2938B0-0B14-230B-7C33-FFA5A34BC4ED}"/>
              </a:ext>
            </a:extLst>
          </p:cNvPr>
          <p:cNvSpPr txBox="1"/>
          <p:nvPr/>
        </p:nvSpPr>
        <p:spPr>
          <a:xfrm>
            <a:off x="4574359" y="2364057"/>
            <a:ext cx="36213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>
                    <a:lumMod val="75000"/>
                  </a:schemeClr>
                </a:solidFill>
              </a:rPr>
              <a:t>…</a:t>
            </a:r>
          </a:p>
          <a:p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12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: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 &gt;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 &gt;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</a:t>
            </a:r>
            <a:r>
              <a:rPr lang="pl-PL" baseline="-25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&gt; V – {v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,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&gt;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pl-PL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&gt; V – {v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l-PL" dirty="0"/>
              <a:t>e</a:t>
            </a:r>
            <a:r>
              <a:rPr lang="pl-PL" baseline="-25000" dirty="0"/>
              <a:t>14</a:t>
            </a:r>
            <a:r>
              <a:rPr lang="pl-PL" dirty="0"/>
              <a:t>: </a:t>
            </a:r>
            <a:r>
              <a:rPr lang="pl-PL" dirty="0" err="1"/>
              <a:t>v</a:t>
            </a:r>
            <a:r>
              <a:rPr lang="pl-PL" baseline="-25000" dirty="0" err="1"/>
              <a:t>a</a:t>
            </a:r>
            <a:r>
              <a:rPr lang="pl-PL" dirty="0"/>
              <a:t> &gt; </a:t>
            </a:r>
            <a:r>
              <a:rPr lang="pl-PL" dirty="0" err="1"/>
              <a:t>v</a:t>
            </a:r>
            <a:r>
              <a:rPr lang="pl-PL" baseline="-25000" dirty="0" err="1"/>
              <a:t>b</a:t>
            </a:r>
            <a:r>
              <a:rPr lang="pl-PL" dirty="0"/>
              <a:t> &gt;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pl-PL" baseline="-250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dirty="0"/>
              <a:t>&gt; V – {</a:t>
            </a:r>
            <a:r>
              <a:rPr lang="pl-PL" dirty="0" err="1"/>
              <a:t>v</a:t>
            </a:r>
            <a:r>
              <a:rPr lang="pl-PL" baseline="-25000" dirty="0" err="1"/>
              <a:t>a</a:t>
            </a:r>
            <a:r>
              <a:rPr lang="pl-PL" dirty="0"/>
              <a:t>, </a:t>
            </a:r>
            <a:r>
              <a:rPr lang="pl-PL" dirty="0" err="1"/>
              <a:t>v</a:t>
            </a:r>
            <a:r>
              <a:rPr lang="pl-PL" baseline="-25000" dirty="0" err="1"/>
              <a:t>b</a:t>
            </a:r>
            <a:r>
              <a:rPr lang="pl-PL" dirty="0"/>
              <a:t>}</a:t>
            </a:r>
            <a:endParaRPr lang="en-US" dirty="0"/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&gt;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pl-PL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&gt; V – {v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  <a:p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16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: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 &gt;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</a:t>
            </a:r>
            <a:r>
              <a:rPr lang="pl-PL" baseline="-25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&gt; V – {v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,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}</a:t>
            </a:r>
          </a:p>
          <a:p>
            <a:r>
              <a:rPr lang="pl-PL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EE1591F-49BA-F161-773B-D78EE74DB7FA}"/>
              </a:ext>
            </a:extLst>
          </p:cNvPr>
          <p:cNvSpPr txBox="1"/>
          <p:nvPr/>
        </p:nvSpPr>
        <p:spPr>
          <a:xfrm>
            <a:off x="4574359" y="4543510"/>
            <a:ext cx="40110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…</a:t>
            </a:r>
          </a:p>
          <a:p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40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14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&gt;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66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&gt;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d’</a:t>
            </a:r>
            <a:r>
              <a:rPr lang="pl-PL" baseline="-25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&gt; V – {u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14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66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}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41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25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&gt;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d’</a:t>
            </a:r>
            <a:r>
              <a:rPr lang="pl-PL" baseline="-25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V – {u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25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42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d’</a:t>
            </a:r>
            <a:r>
              <a:rPr lang="pl-PL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75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&gt; V –  {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}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43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46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&gt;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d’</a:t>
            </a:r>
            <a:r>
              <a:rPr lang="pl-PL" baseline="-25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V – {u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46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</a:p>
          <a:p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44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21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&gt;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27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d’</a:t>
            </a:r>
            <a:r>
              <a:rPr lang="pl-PL" baseline="-25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&gt; V – {u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21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27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}</a:t>
            </a:r>
          </a:p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…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B108DEF-23F0-CC73-1C3B-2F97CD9635A1}"/>
                  </a:ext>
                </a:extLst>
              </p:cNvPr>
              <p:cNvSpPr txBox="1"/>
              <p:nvPr/>
            </p:nvSpPr>
            <p:spPr>
              <a:xfrm>
                <a:off x="9446451" y="1142286"/>
                <a:ext cx="2560670" cy="102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l-PL" dirty="0"/>
                  <a:t> </a:t>
                </a:r>
                <a:r>
                  <a:rPr lang="pl-PL" dirty="0" err="1"/>
                  <a:t>vertices</a:t>
                </a:r>
                <a:endParaRPr lang="pl-PL" dirty="0"/>
              </a:p>
              <a:p>
                <a14:m>
                  <m:oMath xmlns:m="http://schemas.openxmlformats.org/officeDocument/2006/math">
                    <m:r>
                      <a:rPr lang="pl-PL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l-PL" dirty="0"/>
                  <a:t> edges</a:t>
                </a:r>
                <a:endParaRPr lang="pl-PL" sz="400" dirty="0"/>
              </a:p>
              <a:p>
                <a:r>
                  <a:rPr lang="pl-PL" dirty="0"/>
                  <a:t>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i="1" dirty="0">
                            <a:latin typeface="Cambria Math" panose="02040503050406030204" pitchFamily="18" charset="0"/>
                          </a:rPr>
                          <m:t>𝑐𝑒𝑖𝑙</m:t>
                        </m:r>
                        <m:r>
                          <a:rPr lang="pl-PL" i="1" dirty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pl-PL" i="1" dirty="0">
                            <a:latin typeface="Cambria Math" panose="02040503050406030204" pitchFamily="18" charset="0"/>
                          </a:rPr>
                          <m:t>𝑚𝑛</m:t>
                        </m:r>
                        <m:r>
                          <a:rPr lang="pl-PL" i="1" baseline="30000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l-PL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pl-PL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l-GR" i="1" dirty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sup>
                    </m:sSup>
                  </m:oMath>
                </a14:m>
                <a:endParaRPr lang="en-US" baseline="30000" dirty="0"/>
              </a:p>
            </p:txBody>
          </p:sp>
        </mc:Choice>
        <mc:Fallback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B108DEF-23F0-CC73-1C3B-2F97CD963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6451" y="1142286"/>
                <a:ext cx="2560670" cy="1025794"/>
              </a:xfrm>
              <a:prstGeom prst="rect">
                <a:avLst/>
              </a:prstGeom>
              <a:blipFill>
                <a:blip r:embed="rId2"/>
                <a:stretch>
                  <a:fillRect l="-2143" t="-2959" b="-8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DC0CF2-4637-1B50-7E18-E5FB2F5EC0AC}"/>
                  </a:ext>
                </a:extLst>
              </p:cNvPr>
              <p:cNvSpPr txBox="1"/>
              <p:nvPr/>
            </p:nvSpPr>
            <p:spPr>
              <a:xfrm>
                <a:off x="8570688" y="2569745"/>
                <a:ext cx="36213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If the </a:t>
                </a:r>
                <a:r>
                  <a:rPr lang="pl-PL" dirty="0" err="1"/>
                  <a:t>graphs</a:t>
                </a:r>
                <a:r>
                  <a:rPr lang="pl-PL" dirty="0"/>
                  <a:t> </a:t>
                </a:r>
                <a:r>
                  <a:rPr lang="pl-PL" dirty="0" err="1"/>
                  <a:t>are</a:t>
                </a:r>
                <a:r>
                  <a:rPr lang="pl-PL" dirty="0"/>
                  <a:t> </a:t>
                </a:r>
                <a:r>
                  <a:rPr lang="pl-PL" dirty="0" err="1"/>
                  <a:t>isomorphic</a:t>
                </a:r>
                <a:r>
                  <a:rPr lang="pl-PL" dirty="0"/>
                  <a:t>, </a:t>
                </a:r>
                <a:r>
                  <a:rPr lang="pl-PL" dirty="0" err="1"/>
                  <a:t>then</a:t>
                </a:r>
                <a:r>
                  <a:rPr lang="pl-PL" dirty="0"/>
                  <a:t> the </a:t>
                </a:r>
                <a:r>
                  <a:rPr lang="pl-PL" dirty="0" err="1"/>
                  <a:t>elections</a:t>
                </a:r>
                <a:r>
                  <a:rPr lang="pl-PL" dirty="0"/>
                  <a:t> </a:t>
                </a:r>
                <a:r>
                  <a:rPr lang="pl-PL" dirty="0" err="1"/>
                  <a:t>are</a:t>
                </a:r>
                <a:r>
                  <a:rPr lang="pl-PL" dirty="0"/>
                  <a:t> </a:t>
                </a:r>
                <a:r>
                  <a:rPr lang="pl-PL" dirty="0" err="1"/>
                  <a:t>at</a:t>
                </a:r>
                <a:r>
                  <a:rPr lang="pl-PL" dirty="0"/>
                  <a:t> </a:t>
                </a:r>
                <a:r>
                  <a:rPr lang="pl-PL" dirty="0" err="1"/>
                  <a:t>distance</a:t>
                </a:r>
                <a:r>
                  <a:rPr lang="pl-PL" dirty="0"/>
                  <a:t> </a:t>
                </a:r>
                <a:r>
                  <a:rPr lang="pl-PL" dirty="0" err="1"/>
                  <a:t>at</a:t>
                </a:r>
                <a:r>
                  <a:rPr lang="pl-PL" dirty="0"/>
                  <a:t> most:</a:t>
                </a:r>
              </a:p>
              <a:p>
                <a:pPr algn="ctr"/>
                <a:r>
                  <a:rPr lang="pl-PL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𝑚𝑛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DC0CF2-4637-1B50-7E18-E5FB2F5EC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88" y="2569745"/>
                <a:ext cx="3621312" cy="923330"/>
              </a:xfrm>
              <a:prstGeom prst="rect">
                <a:avLst/>
              </a:prstGeom>
              <a:blipFill>
                <a:blip r:embed="rId3"/>
                <a:stretch>
                  <a:fillRect l="-1515" t="-3974" r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D68B4A6-0DB1-82CB-3B59-92E4DFEB22C8}"/>
                  </a:ext>
                </a:extLst>
              </p:cNvPr>
              <p:cNvSpPr txBox="1"/>
              <p:nvPr/>
            </p:nvSpPr>
            <p:spPr>
              <a:xfrm>
                <a:off x="830814" y="1035473"/>
                <a:ext cx="7574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Assume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pl-PL" dirty="0"/>
                  <a:t>-</a:t>
                </a:r>
                <a:r>
                  <a:rPr lang="pl-PL" dirty="0" err="1"/>
                  <a:t>approximation</a:t>
                </a:r>
                <a:r>
                  <a:rPr lang="pl-PL" dirty="0"/>
                  <a:t>, </a:t>
                </a:r>
                <a:r>
                  <a:rPr lang="pl-PL" dirty="0" err="1"/>
                  <a:t>polynomial-time</a:t>
                </a:r>
                <a:r>
                  <a:rPr lang="pl-PL" dirty="0"/>
                  <a:t> </a:t>
                </a:r>
                <a:r>
                  <a:rPr lang="pl-PL" dirty="0" err="1"/>
                  <a:t>algorithm</a:t>
                </a:r>
                <a:r>
                  <a:rPr lang="pl-PL" dirty="0"/>
                  <a:t> for </a:t>
                </a:r>
                <a:r>
                  <a:rPr lang="pl-PL" dirty="0" err="1"/>
                  <a:t>our</a:t>
                </a:r>
                <a:r>
                  <a:rPr lang="pl-PL" dirty="0"/>
                  <a:t> </a:t>
                </a:r>
                <a:r>
                  <a:rPr lang="pl-PL" dirty="0" err="1"/>
                  <a:t>distance</a:t>
                </a:r>
                <a:r>
                  <a:rPr lang="pl-PL" dirty="0"/>
                  <a:t>,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l-PL" dirty="0"/>
                  <a:t> &lt; 1</a:t>
                </a:r>
                <a:endParaRPr lang="en-US" dirty="0"/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D68B4A6-0DB1-82CB-3B59-92E4DFEB2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14" y="1035473"/>
                <a:ext cx="7574446" cy="369332"/>
              </a:xfrm>
              <a:prstGeom prst="rect">
                <a:avLst/>
              </a:prstGeom>
              <a:blipFill>
                <a:blip r:embed="rId4"/>
                <a:stretch>
                  <a:fillRect l="-64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1A5C616-F3AB-BA04-784D-C1A4B35EC8E2}"/>
                  </a:ext>
                </a:extLst>
              </p:cNvPr>
              <p:cNvSpPr txBox="1"/>
              <p:nvPr/>
            </p:nvSpPr>
            <p:spPr>
              <a:xfrm>
                <a:off x="5065638" y="4191658"/>
                <a:ext cx="797888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𝑚𝑛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l-PL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pl-PL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l-PL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𝑚𝑛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pl-PL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(1+</m:t>
                        </m:r>
                        <m:f>
                          <m:fPr>
                            <m:ctrlP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  <m:sSup>
                      <m:sSupPr>
                        <m:ctrlPr>
                          <a:rPr lang="pl-PL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pl-PL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e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p>
                          <m:sSupPr>
                            <m:ctrlPr>
                              <a:rPr lang="pl-PL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l-PL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  <m:t>𝑐𝑒𝑖𝑙</m:t>
                                    </m:r>
                                    <m: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  <m:t>(2</m:t>
                                    </m:r>
                                    <m: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  <m:r>
                                      <a:rPr lang="pl-PL" i="1" baseline="30000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pl-PL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l-PL" i="1" dirty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pl-PL" i="1" dirty="0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l-GR" i="1" dirty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pl-PL" i="1" dirty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pl-PL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den>
                    </m:f>
                    <m:r>
                      <a:rPr lang="pl-PL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1A5C616-F3AB-BA04-784D-C1A4B35EC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638" y="4191658"/>
                <a:ext cx="7978887" cy="7007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2AEA23C-819A-BB63-BB11-FDF0E73AFED3}"/>
                  </a:ext>
                </a:extLst>
              </p:cNvPr>
              <p:cNvSpPr txBox="1"/>
              <p:nvPr/>
            </p:nvSpPr>
            <p:spPr>
              <a:xfrm>
                <a:off x="8570688" y="5110835"/>
                <a:ext cx="36213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 err="1"/>
                  <a:t>Otherwise</a:t>
                </a:r>
                <a:r>
                  <a:rPr lang="pl-PL" dirty="0"/>
                  <a:t> </a:t>
                </a:r>
                <a:r>
                  <a:rPr lang="pl-PL" dirty="0" err="1"/>
                  <a:t>it</a:t>
                </a:r>
                <a:r>
                  <a:rPr lang="pl-PL" dirty="0"/>
                  <a:t> </a:t>
                </a:r>
                <a:r>
                  <a:rPr lang="pl-PL" dirty="0" err="1"/>
                  <a:t>outputs</a:t>
                </a:r>
                <a:r>
                  <a:rPr lang="pl-PL" dirty="0"/>
                  <a:t> </a:t>
                </a:r>
                <a:r>
                  <a:rPr lang="pl-PL" dirty="0" err="1"/>
                  <a:t>more</a:t>
                </a:r>
                <a:r>
                  <a:rPr lang="pl-PL" dirty="0"/>
                  <a:t> </a:t>
                </a:r>
                <a:r>
                  <a:rPr lang="pl-PL" dirty="0" err="1"/>
                  <a:t>than</a:t>
                </a:r>
                <a:r>
                  <a:rPr lang="pl-PL" dirty="0"/>
                  <a:t> </a:t>
                </a:r>
                <a14:m>
                  <m:oMath xmlns:m="http://schemas.openxmlformats.org/officeDocument/2006/math">
                    <m:r>
                      <a:rPr lang="pl-PL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2AEA23C-819A-BB63-BB11-FDF0E73AF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88" y="5110835"/>
                <a:ext cx="3621312" cy="369332"/>
              </a:xfrm>
              <a:prstGeom prst="rect">
                <a:avLst/>
              </a:prstGeom>
              <a:blipFill>
                <a:blip r:embed="rId6"/>
                <a:stretch>
                  <a:fillRect l="-151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>
            <a:extLst>
              <a:ext uri="{FF2B5EF4-FFF2-40B4-BE49-F238E27FC236}">
                <a16:creationId xmlns:a16="http://schemas.microsoft.com/office/drawing/2014/main" id="{669444F8-527C-49F4-A032-2DFD2BD04818}"/>
              </a:ext>
            </a:extLst>
          </p:cNvPr>
          <p:cNvSpPr txBox="1"/>
          <p:nvPr/>
        </p:nvSpPr>
        <p:spPr>
          <a:xfrm>
            <a:off x="8570688" y="3710074"/>
            <a:ext cx="3124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algorithm</a:t>
            </a:r>
            <a:r>
              <a:rPr lang="pl-PL" dirty="0"/>
              <a:t> </a:t>
            </a:r>
            <a:r>
              <a:rPr lang="pl-PL" dirty="0" err="1"/>
              <a:t>outputs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most: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E8B31C8-A990-BE5B-05E5-772A02C8B976}"/>
              </a:ext>
            </a:extLst>
          </p:cNvPr>
          <p:cNvSpPr txBox="1"/>
          <p:nvPr/>
        </p:nvSpPr>
        <p:spPr>
          <a:xfrm>
            <a:off x="265532" y="3448145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G:</a:t>
            </a:r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6EB0CE-D52F-1DF6-2E89-7FBA09CC209E}"/>
              </a:ext>
            </a:extLst>
          </p:cNvPr>
          <p:cNvSpPr txBox="1"/>
          <p:nvPr/>
        </p:nvSpPr>
        <p:spPr>
          <a:xfrm>
            <a:off x="266513" y="524241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G’: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EB9DB20-E46D-C09D-31A9-D31FEB4AD58B}"/>
              </a:ext>
            </a:extLst>
          </p:cNvPr>
          <p:cNvSpPr txBox="1"/>
          <p:nvPr/>
        </p:nvSpPr>
        <p:spPr>
          <a:xfrm>
            <a:off x="4143109" y="344814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E:</a:t>
            </a:r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B627035-41B2-9FF9-4D6C-2EBD6C70AEB4}"/>
              </a:ext>
            </a:extLst>
          </p:cNvPr>
          <p:cNvSpPr txBox="1"/>
          <p:nvPr/>
        </p:nvSpPr>
        <p:spPr>
          <a:xfrm>
            <a:off x="4144090" y="524241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E’: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  <p:bldP spid="79" grpId="0"/>
      <p:bldP spid="80" grpId="0"/>
      <p:bldP spid="82" grpId="0"/>
      <p:bldP spid="83" grpId="0"/>
      <p:bldP spid="84" grpId="0"/>
      <p:bldP spid="85" grpId="0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DE0CEF70-6536-910F-0E70-8EA2FC48A410}"/>
              </a:ext>
            </a:extLst>
          </p:cNvPr>
          <p:cNvSpPr/>
          <p:nvPr/>
        </p:nvSpPr>
        <p:spPr>
          <a:xfrm>
            <a:off x="4391886" y="403200"/>
            <a:ext cx="6441372" cy="1745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/>
              <a:t>We want </a:t>
            </a:r>
            <a:r>
              <a:rPr lang="pl-PL" sz="4800" err="1"/>
              <a:t>more</a:t>
            </a:r>
            <a:r>
              <a:rPr lang="pl-PL" sz="4800"/>
              <a:t> </a:t>
            </a:r>
            <a:r>
              <a:rPr lang="pl-PL" sz="4800" err="1"/>
              <a:t>experiments</a:t>
            </a:r>
            <a:r>
              <a:rPr lang="pl-PL" sz="4800"/>
              <a:t>!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304EE90-FE36-2B9F-03EE-B58B9DEC53AC}"/>
              </a:ext>
            </a:extLst>
          </p:cNvPr>
          <p:cNvSpPr/>
          <p:nvPr/>
        </p:nvSpPr>
        <p:spPr>
          <a:xfrm>
            <a:off x="175486" y="403201"/>
            <a:ext cx="3888514" cy="36506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err="1"/>
              <a:t>Benefits</a:t>
            </a:r>
            <a:r>
              <a:rPr lang="pl-PL" sz="2000" b="1"/>
              <a:t> of </a:t>
            </a:r>
            <a:r>
              <a:rPr lang="pl-PL" sz="2000" b="1" err="1"/>
              <a:t>Experiments</a:t>
            </a:r>
            <a:endParaRPr lang="pl-PL" sz="20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err="1"/>
              <a:t>More</a:t>
            </a:r>
            <a:r>
              <a:rPr lang="pl-PL"/>
              <a:t> </a:t>
            </a:r>
            <a:r>
              <a:rPr lang="pl-PL" err="1"/>
              <a:t>complex</a:t>
            </a:r>
            <a:r>
              <a:rPr lang="pl-PL"/>
              <a:t> </a:t>
            </a:r>
            <a:r>
              <a:rPr lang="pl-PL" err="1"/>
              <a:t>settings</a:t>
            </a:r>
            <a:endParaRPr lang="pl-P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err="1"/>
              <a:t>More</a:t>
            </a:r>
            <a:r>
              <a:rPr lang="pl-PL"/>
              <a:t> </a:t>
            </a:r>
            <a:r>
              <a:rPr lang="pl-PL" err="1"/>
              <a:t>precise</a:t>
            </a:r>
            <a:r>
              <a:rPr lang="pl-PL"/>
              <a:t> </a:t>
            </a:r>
            <a:r>
              <a:rPr lang="pl-PL" err="1"/>
              <a:t>results</a:t>
            </a:r>
            <a:endParaRPr lang="pl-PL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err="1"/>
              <a:t>Exact</a:t>
            </a:r>
            <a:r>
              <a:rPr lang="pl-PL"/>
              <a:t> </a:t>
            </a:r>
            <a:r>
              <a:rPr lang="pl-PL" err="1"/>
              <a:t>running</a:t>
            </a:r>
            <a:r>
              <a:rPr lang="pl-PL"/>
              <a:t> </a:t>
            </a:r>
            <a:r>
              <a:rPr lang="pl-PL" err="1"/>
              <a:t>time</a:t>
            </a:r>
            <a:r>
              <a:rPr lang="pl-PL"/>
              <a:t> vs </a:t>
            </a:r>
            <a:r>
              <a:rPr lang="pl-PL" err="1"/>
              <a:t>asymptotic</a:t>
            </a:r>
            <a:r>
              <a:rPr lang="pl-PL"/>
              <a:t> </a:t>
            </a:r>
            <a:r>
              <a:rPr lang="pl-PL" err="1"/>
              <a:t>running</a:t>
            </a:r>
            <a:r>
              <a:rPr lang="pl-PL"/>
              <a:t> </a:t>
            </a:r>
            <a:r>
              <a:rPr lang="pl-PL" err="1"/>
              <a:t>time</a:t>
            </a:r>
            <a:endParaRPr lang="pl-P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err="1"/>
              <a:t>Observe</a:t>
            </a:r>
            <a:r>
              <a:rPr lang="pl-PL"/>
              <a:t> </a:t>
            </a:r>
            <a:r>
              <a:rPr lang="pl-PL" err="1"/>
              <a:t>actual</a:t>
            </a:r>
            <a:r>
              <a:rPr lang="pl-PL"/>
              <a:t> </a:t>
            </a:r>
            <a:r>
              <a:rPr lang="pl-PL" err="1"/>
              <a:t>phenomena</a:t>
            </a:r>
            <a:r>
              <a:rPr lang="pl-PL"/>
              <a:t> </a:t>
            </a:r>
            <a:r>
              <a:rPr lang="pl-PL" err="1"/>
              <a:t>instead</a:t>
            </a:r>
            <a:r>
              <a:rPr lang="pl-PL"/>
              <a:t> of </a:t>
            </a:r>
            <a:r>
              <a:rPr lang="pl-PL" err="1"/>
              <a:t>merely</a:t>
            </a:r>
            <a:r>
              <a:rPr lang="pl-PL"/>
              <a:t> </a:t>
            </a:r>
            <a:r>
              <a:rPr lang="pl-PL" err="1"/>
              <a:t>predicting</a:t>
            </a:r>
            <a:r>
              <a:rPr lang="pl-PL"/>
              <a:t> </a:t>
            </a:r>
            <a:r>
              <a:rPr lang="pl-PL" err="1"/>
              <a:t>their</a:t>
            </a:r>
            <a:r>
              <a:rPr lang="pl-PL"/>
              <a:t> </a:t>
            </a:r>
            <a:r>
              <a:rPr lang="pl-PL" err="1"/>
              <a:t>possibility</a:t>
            </a:r>
            <a:endParaRPr lang="pl-PL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err="1"/>
              <a:t>Condorcet</a:t>
            </a:r>
            <a:r>
              <a:rPr lang="pl-PL"/>
              <a:t> </a:t>
            </a:r>
            <a:r>
              <a:rPr lang="pl-PL" err="1"/>
              <a:t>winners</a:t>
            </a:r>
            <a:r>
              <a:rPr lang="pl-PL"/>
              <a:t> </a:t>
            </a:r>
            <a:r>
              <a:rPr lang="pl-PL" err="1"/>
              <a:t>often</a:t>
            </a:r>
            <a:r>
              <a:rPr lang="pl-PL"/>
              <a:t> </a:t>
            </a:r>
            <a:r>
              <a:rPr lang="pl-PL" err="1"/>
              <a:t>exist</a:t>
            </a:r>
            <a:endParaRPr lang="pl-PL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/>
              <a:t>No-show </a:t>
            </a:r>
            <a:r>
              <a:rPr lang="pl-PL" err="1"/>
              <a:t>paradox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/</a:t>
            </a:r>
            <a:r>
              <a:rPr lang="pl-PL" err="1"/>
              <a:t>is</a:t>
            </a:r>
            <a:r>
              <a:rPr lang="pl-PL"/>
              <a:t>-not a problem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err="1"/>
              <a:t>Voting</a:t>
            </a:r>
            <a:r>
              <a:rPr lang="pl-PL"/>
              <a:t> </a:t>
            </a:r>
            <a:r>
              <a:rPr lang="pl-PL" err="1"/>
              <a:t>rules</a:t>
            </a:r>
            <a:r>
              <a:rPr lang="pl-PL"/>
              <a:t> do/do-not </a:t>
            </a:r>
            <a:r>
              <a:rPr lang="pl-PL" err="1"/>
              <a:t>give</a:t>
            </a:r>
            <a:r>
              <a:rPr lang="pl-PL"/>
              <a:t> </a:t>
            </a:r>
            <a:r>
              <a:rPr lang="pl-PL" err="1"/>
              <a:t>very</a:t>
            </a:r>
            <a:r>
              <a:rPr lang="pl-PL"/>
              <a:t> </a:t>
            </a:r>
            <a:r>
              <a:rPr lang="pl-PL" err="1"/>
              <a:t>different</a:t>
            </a:r>
            <a:r>
              <a:rPr lang="pl-PL"/>
              <a:t> </a:t>
            </a:r>
            <a:r>
              <a:rPr lang="pl-PL" err="1"/>
              <a:t>results</a:t>
            </a: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C27A4F4-6B1E-5346-12E9-4E09CD8263B1}"/>
              </a:ext>
            </a:extLst>
          </p:cNvPr>
          <p:cNvSpPr/>
          <p:nvPr/>
        </p:nvSpPr>
        <p:spPr>
          <a:xfrm>
            <a:off x="175486" y="4206240"/>
            <a:ext cx="3888514" cy="24485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000" b="1" err="1"/>
              <a:t>Problems</a:t>
            </a:r>
            <a:r>
              <a:rPr lang="pl-PL" sz="2000" b="1"/>
              <a:t> with </a:t>
            </a:r>
            <a:r>
              <a:rPr lang="pl-PL" sz="2000" b="1" err="1"/>
              <a:t>Experiments</a:t>
            </a:r>
            <a:endParaRPr lang="pl-PL" sz="20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err="1"/>
              <a:t>They</a:t>
            </a:r>
            <a:r>
              <a:rPr lang="pl-PL"/>
              <a:t> </a:t>
            </a:r>
            <a:r>
              <a:rPr lang="pl-PL" err="1"/>
              <a:t>don’t</a:t>
            </a:r>
            <a:r>
              <a:rPr lang="pl-PL"/>
              <a:t> </a:t>
            </a:r>
            <a:r>
              <a:rPr lang="pl-PL" err="1"/>
              <a:t>generalize</a:t>
            </a:r>
            <a:endParaRPr lang="pl-P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/>
              <a:t>May be </a:t>
            </a:r>
            <a:r>
              <a:rPr lang="pl-PL" err="1"/>
              <a:t>misleading</a:t>
            </a:r>
            <a:endParaRPr lang="pl-P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err="1"/>
              <a:t>Some</a:t>
            </a:r>
            <a:r>
              <a:rPr lang="pl-PL"/>
              <a:t> </a:t>
            </a:r>
            <a:r>
              <a:rPr lang="pl-PL" err="1"/>
              <a:t>insights</a:t>
            </a:r>
            <a:r>
              <a:rPr lang="pl-PL"/>
              <a:t> </a:t>
            </a:r>
            <a:r>
              <a:rPr lang="pl-PL" err="1"/>
              <a:t>are</a:t>
            </a:r>
            <a:r>
              <a:rPr lang="pl-PL"/>
              <a:t> </a:t>
            </a:r>
            <a:r>
              <a:rPr lang="pl-PL" err="1"/>
              <a:t>impossible</a:t>
            </a:r>
            <a:r>
              <a:rPr lang="pl-PL"/>
              <a:t> to </a:t>
            </a:r>
            <a:r>
              <a:rPr lang="pl-PL" err="1"/>
              <a:t>get</a:t>
            </a:r>
            <a:r>
              <a:rPr lang="pl-PL"/>
              <a:t> </a:t>
            </a:r>
            <a:r>
              <a:rPr lang="pl-PL" err="1"/>
              <a:t>experimentally</a:t>
            </a:r>
            <a:endParaRPr lang="pl-P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err="1"/>
              <a:t>You</a:t>
            </a:r>
            <a:r>
              <a:rPr lang="pl-PL"/>
              <a:t> </a:t>
            </a:r>
            <a:r>
              <a:rPr lang="pl-PL" err="1"/>
              <a:t>never</a:t>
            </a:r>
            <a:r>
              <a:rPr lang="pl-PL"/>
              <a:t> </a:t>
            </a:r>
            <a:r>
              <a:rPr lang="pl-PL" err="1"/>
              <a:t>really</a:t>
            </a:r>
            <a:r>
              <a:rPr lang="pl-PL"/>
              <a:t> </a:t>
            </a:r>
            <a:r>
              <a:rPr lang="pl-PL" err="1"/>
              <a:t>know</a:t>
            </a:r>
            <a:r>
              <a:rPr lang="pl-PL"/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2146DFD-EAB2-7384-B6CF-11EECB35EE07}"/>
              </a:ext>
            </a:extLst>
          </p:cNvPr>
          <p:cNvSpPr/>
          <p:nvPr/>
        </p:nvSpPr>
        <p:spPr>
          <a:xfrm rot="16200000">
            <a:off x="2736264" y="4067481"/>
            <a:ext cx="4242941" cy="9316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 b="1"/>
              <a:t>Data!</a:t>
            </a:r>
            <a:endParaRPr lang="pl-PL" sz="4800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4BF7B00D-9DA4-008D-1C50-AB1C10A9CE03}"/>
              </a:ext>
            </a:extLst>
          </p:cNvPr>
          <p:cNvSpPr/>
          <p:nvPr/>
        </p:nvSpPr>
        <p:spPr>
          <a:xfrm>
            <a:off x="3903947" y="4708952"/>
            <a:ext cx="487938" cy="1071672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B8732DE-1D0C-64D5-00BE-977AFEAFE35F}"/>
              </a:ext>
            </a:extLst>
          </p:cNvPr>
          <p:cNvSpPr/>
          <p:nvPr/>
        </p:nvSpPr>
        <p:spPr>
          <a:xfrm>
            <a:off x="5750560" y="2411859"/>
            <a:ext cx="2479040" cy="18999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>
                <a:solidFill>
                  <a:schemeClr val="tx1"/>
                </a:solidFill>
              </a:rPr>
              <a:t>Real-Life Data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A191AFC-8898-D484-CD11-2CF39D1D0AC1}"/>
              </a:ext>
            </a:extLst>
          </p:cNvPr>
          <p:cNvSpPr/>
          <p:nvPr/>
        </p:nvSpPr>
        <p:spPr>
          <a:xfrm>
            <a:off x="5750560" y="4754881"/>
            <a:ext cx="2479040" cy="18999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>
                <a:solidFill>
                  <a:schemeClr val="tx1"/>
                </a:solidFill>
              </a:rPr>
              <a:t>Synthetic</a:t>
            </a:r>
            <a:r>
              <a:rPr lang="pl-PL" sz="2400">
                <a:solidFill>
                  <a:schemeClr val="tx1"/>
                </a:solidFill>
              </a:rPr>
              <a:t> Data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B53C1B4-6F56-4417-7DBB-182ABC8694D5}"/>
              </a:ext>
            </a:extLst>
          </p:cNvPr>
          <p:cNvSpPr/>
          <p:nvPr/>
        </p:nvSpPr>
        <p:spPr>
          <a:xfrm>
            <a:off x="8656576" y="2411859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/>
              <a:t>Preflib</a:t>
            </a:r>
            <a:endParaRPr lang="pl-PL" sz="480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03EE43-FFB0-A434-430B-A05148A7CF36}"/>
              </a:ext>
            </a:extLst>
          </p:cNvPr>
          <p:cNvSpPr/>
          <p:nvPr/>
        </p:nvSpPr>
        <p:spPr>
          <a:xfrm>
            <a:off x="8656576" y="3089934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/>
              <a:t>Pabulib</a:t>
            </a:r>
            <a:endParaRPr lang="pl-PL" sz="48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C7B5FC5-6E0C-CCCF-1B6F-7F7E34F51A89}"/>
              </a:ext>
            </a:extLst>
          </p:cNvPr>
          <p:cNvSpPr/>
          <p:nvPr/>
        </p:nvSpPr>
        <p:spPr>
          <a:xfrm>
            <a:off x="8656576" y="3768010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/>
              <a:t>Others</a:t>
            </a:r>
            <a:r>
              <a:rPr lang="pl-PL" sz="2400"/>
              <a:t>…</a:t>
            </a:r>
            <a:endParaRPr lang="pl-PL" sz="4800"/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78A161C8-E5C5-BE13-5E78-C5C254B89710}"/>
              </a:ext>
            </a:extLst>
          </p:cNvPr>
          <p:cNvSpPr/>
          <p:nvPr/>
        </p:nvSpPr>
        <p:spPr>
          <a:xfrm>
            <a:off x="5323583" y="2893164"/>
            <a:ext cx="457457" cy="1071672"/>
          </a:xfrm>
          <a:prstGeom prst="rightArrow">
            <a:avLst/>
          </a:prstGeom>
          <a:gradFill flip="none" rotWithShape="1">
            <a:gsLst>
              <a:gs pos="2010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AD433C42-8001-FF0E-129E-2E868F3AEDE4}"/>
              </a:ext>
            </a:extLst>
          </p:cNvPr>
          <p:cNvSpPr/>
          <p:nvPr/>
        </p:nvSpPr>
        <p:spPr>
          <a:xfrm>
            <a:off x="5323583" y="5268844"/>
            <a:ext cx="457457" cy="1071672"/>
          </a:xfrm>
          <a:prstGeom prst="rightArrow">
            <a:avLst/>
          </a:prstGeom>
          <a:gradFill flip="none" rotWithShape="1">
            <a:gsLst>
              <a:gs pos="20100">
                <a:schemeClr val="accent5">
                  <a:lumMod val="75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367BCAD-D05D-D21D-80BB-0C10AE9E3640}"/>
              </a:ext>
            </a:extLst>
          </p:cNvPr>
          <p:cNvSpPr/>
          <p:nvPr/>
        </p:nvSpPr>
        <p:spPr>
          <a:xfrm>
            <a:off x="8656576" y="4754881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/>
              <a:t>I</a:t>
            </a:r>
            <a:r>
              <a:rPr lang="pl-PL" sz="2000" err="1"/>
              <a:t>mpartial</a:t>
            </a:r>
            <a:r>
              <a:rPr lang="pl-PL" sz="2000"/>
              <a:t> </a:t>
            </a:r>
            <a:r>
              <a:rPr lang="pl-PL" sz="2000" err="1"/>
              <a:t>Culture</a:t>
            </a:r>
            <a:endParaRPr lang="pl-PL" sz="480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A991867-85BB-C500-058A-8EEB54DD68B6}"/>
              </a:ext>
            </a:extLst>
          </p:cNvPr>
          <p:cNvSpPr/>
          <p:nvPr/>
        </p:nvSpPr>
        <p:spPr>
          <a:xfrm>
            <a:off x="8656576" y="5432956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/>
              <a:t>Urn, </a:t>
            </a:r>
            <a:r>
              <a:rPr lang="pl-PL" sz="2400" err="1"/>
              <a:t>Mallows</a:t>
            </a:r>
            <a:endParaRPr lang="pl-PL" sz="480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CFEE55E-07B6-8479-B9F4-15494259BF91}"/>
              </a:ext>
            </a:extLst>
          </p:cNvPr>
          <p:cNvSpPr/>
          <p:nvPr/>
        </p:nvSpPr>
        <p:spPr>
          <a:xfrm>
            <a:off x="8656576" y="6111032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err="1"/>
              <a:t>Euclidean</a:t>
            </a:r>
            <a:r>
              <a:rPr lang="pl-PL"/>
              <a:t>, and </a:t>
            </a:r>
            <a:r>
              <a:rPr lang="pl-PL" err="1"/>
              <a:t>more</a:t>
            </a:r>
            <a:endParaRPr lang="pl-PL" sz="4000"/>
          </a:p>
        </p:txBody>
      </p:sp>
      <p:sp>
        <p:nvSpPr>
          <p:cNvPr id="21" name="Strzałka: w prawo 20">
            <a:extLst>
              <a:ext uri="{FF2B5EF4-FFF2-40B4-BE49-F238E27FC236}">
                <a16:creationId xmlns:a16="http://schemas.microsoft.com/office/drawing/2014/main" id="{48336071-409B-1568-87A3-908144EE9C20}"/>
              </a:ext>
            </a:extLst>
          </p:cNvPr>
          <p:cNvSpPr/>
          <p:nvPr/>
        </p:nvSpPr>
        <p:spPr>
          <a:xfrm>
            <a:off x="8206738" y="2452074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trzałka: w prawo 21">
            <a:extLst>
              <a:ext uri="{FF2B5EF4-FFF2-40B4-BE49-F238E27FC236}">
                <a16:creationId xmlns:a16="http://schemas.microsoft.com/office/drawing/2014/main" id="{3107E49C-C13F-9F07-F83D-E87BD2C1B31F}"/>
              </a:ext>
            </a:extLst>
          </p:cNvPr>
          <p:cNvSpPr/>
          <p:nvPr/>
        </p:nvSpPr>
        <p:spPr>
          <a:xfrm>
            <a:off x="8199118" y="3170365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2B118F8F-C72D-A789-4C25-D999B1905724}"/>
              </a:ext>
            </a:extLst>
          </p:cNvPr>
          <p:cNvSpPr/>
          <p:nvPr/>
        </p:nvSpPr>
        <p:spPr>
          <a:xfrm>
            <a:off x="8206739" y="3820397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C10FB8CF-7A0B-1A33-93FB-BFBBFD48DDD2}"/>
              </a:ext>
            </a:extLst>
          </p:cNvPr>
          <p:cNvSpPr/>
          <p:nvPr/>
        </p:nvSpPr>
        <p:spPr>
          <a:xfrm>
            <a:off x="8199118" y="4835819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: w prawo 25">
            <a:extLst>
              <a:ext uri="{FF2B5EF4-FFF2-40B4-BE49-F238E27FC236}">
                <a16:creationId xmlns:a16="http://schemas.microsoft.com/office/drawing/2014/main" id="{9BA2E386-F00E-19A0-95F4-A16D4BE4BFB0}"/>
              </a:ext>
            </a:extLst>
          </p:cNvPr>
          <p:cNvSpPr/>
          <p:nvPr/>
        </p:nvSpPr>
        <p:spPr>
          <a:xfrm>
            <a:off x="8209404" y="5540325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: w prawo 26">
            <a:extLst>
              <a:ext uri="{FF2B5EF4-FFF2-40B4-BE49-F238E27FC236}">
                <a16:creationId xmlns:a16="http://schemas.microsoft.com/office/drawing/2014/main" id="{BAC4D72C-B16E-8E52-3224-18240D9CE087}"/>
              </a:ext>
            </a:extLst>
          </p:cNvPr>
          <p:cNvSpPr/>
          <p:nvPr/>
        </p:nvSpPr>
        <p:spPr>
          <a:xfrm>
            <a:off x="8199118" y="6191463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CC6540BE-D545-FB6E-E4ED-011A2F6F30A6}"/>
              </a:ext>
            </a:extLst>
          </p:cNvPr>
          <p:cNvSpPr txBox="1"/>
          <p:nvPr/>
        </p:nvSpPr>
        <p:spPr>
          <a:xfrm>
            <a:off x="4385164" y="40497"/>
            <a:ext cx="76279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N. </a:t>
            </a:r>
            <a:r>
              <a:rPr lang="pl-PL" sz="1200" err="1"/>
              <a:t>Mattei</a:t>
            </a:r>
            <a:r>
              <a:rPr lang="pl-PL" sz="1200"/>
              <a:t>, T. </a:t>
            </a:r>
            <a:r>
              <a:rPr lang="pl-PL" sz="1200" err="1"/>
              <a:t>Walsh</a:t>
            </a:r>
            <a:r>
              <a:rPr lang="pl-PL" sz="1200"/>
              <a:t>, </a:t>
            </a:r>
            <a:r>
              <a:rPr lang="pl-PL" sz="1200" err="1"/>
              <a:t>PrefLib</a:t>
            </a:r>
            <a:r>
              <a:rPr lang="pl-PL" sz="1200"/>
              <a:t>: A Library For </a:t>
            </a:r>
            <a:r>
              <a:rPr lang="pl-PL" sz="1200" err="1"/>
              <a:t>Preferences</a:t>
            </a:r>
            <a:r>
              <a:rPr lang="pl-PL" sz="1200"/>
              <a:t>, ADT 2013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84EE3-4D0E-0731-7B2D-2DF5F35B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642391" cy="652535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Inapproximabiltiy</a:t>
            </a:r>
            <a:r>
              <a:rPr lang="pl-PL" dirty="0"/>
              <a:t> of </a:t>
            </a:r>
            <a:r>
              <a:rPr lang="pl-PL" dirty="0" err="1"/>
              <a:t>Isomorphic</a:t>
            </a:r>
            <a:r>
              <a:rPr lang="pl-PL" dirty="0"/>
              <a:t> </a:t>
            </a:r>
            <a:r>
              <a:rPr lang="pl-PL" dirty="0" err="1"/>
              <a:t>Swap</a:t>
            </a:r>
            <a:r>
              <a:rPr lang="pl-PL" dirty="0"/>
              <a:t> </a:t>
            </a:r>
            <a:r>
              <a:rPr lang="pl-PL" dirty="0" err="1"/>
              <a:t>Distance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352A2-581B-A282-8978-2B94BA4C4CB9}"/>
              </a:ext>
            </a:extLst>
          </p:cNvPr>
          <p:cNvSpPr txBox="1"/>
          <p:nvPr/>
        </p:nvSpPr>
        <p:spPr>
          <a:xfrm>
            <a:off x="830814" y="1968954"/>
            <a:ext cx="312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Instance</a:t>
            </a:r>
            <a:r>
              <a:rPr lang="pl-PL" dirty="0"/>
              <a:t> of </a:t>
            </a:r>
            <a:r>
              <a:rPr lang="pl-PL" dirty="0" err="1"/>
              <a:t>Graph</a:t>
            </a:r>
            <a:r>
              <a:rPr lang="pl-PL" dirty="0"/>
              <a:t> </a:t>
            </a:r>
            <a:r>
              <a:rPr lang="pl-PL" dirty="0" err="1"/>
              <a:t>Isomorphism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836398-47F5-D535-F53E-AC4089DFD81D}"/>
              </a:ext>
            </a:extLst>
          </p:cNvPr>
          <p:cNvSpPr/>
          <p:nvPr/>
        </p:nvSpPr>
        <p:spPr>
          <a:xfrm>
            <a:off x="1874347" y="3863383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34925D-D605-36A7-0826-0471FF82508E}"/>
              </a:ext>
            </a:extLst>
          </p:cNvPr>
          <p:cNvSpPr/>
          <p:nvPr/>
        </p:nvSpPr>
        <p:spPr>
          <a:xfrm>
            <a:off x="3596602" y="3611181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3C32EE-3DA6-FAC1-E5CD-AF0AA9C677E6}"/>
              </a:ext>
            </a:extLst>
          </p:cNvPr>
          <p:cNvSpPr/>
          <p:nvPr/>
        </p:nvSpPr>
        <p:spPr>
          <a:xfrm>
            <a:off x="1431982" y="3192220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3A62B5-3B96-AF2B-981F-D1951931EEB6}"/>
              </a:ext>
            </a:extLst>
          </p:cNvPr>
          <p:cNvSpPr/>
          <p:nvPr/>
        </p:nvSpPr>
        <p:spPr>
          <a:xfrm>
            <a:off x="2261416" y="3192220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E72E1E-CB39-F7FD-59B5-7259906C4E8B}"/>
              </a:ext>
            </a:extLst>
          </p:cNvPr>
          <p:cNvSpPr/>
          <p:nvPr/>
        </p:nvSpPr>
        <p:spPr>
          <a:xfrm>
            <a:off x="3248644" y="3044739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FE1516-0AB2-DEAA-470F-A9A3F792B14F}"/>
              </a:ext>
            </a:extLst>
          </p:cNvPr>
          <p:cNvSpPr/>
          <p:nvPr/>
        </p:nvSpPr>
        <p:spPr>
          <a:xfrm>
            <a:off x="3454991" y="4330698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0A60B8-52CC-BE9F-422B-6945E639A4F8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 flipV="1">
            <a:off x="1939031" y="3643523"/>
            <a:ext cx="1657571" cy="2522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5AC81A-230A-9470-EB43-50A9BF9AFA46}"/>
              </a:ext>
            </a:extLst>
          </p:cNvPr>
          <p:cNvCxnSpPr>
            <a:cxnSpLocks/>
            <a:endCxn id="8" idx="7"/>
          </p:cNvCxnSpPr>
          <p:nvPr/>
        </p:nvCxnSpPr>
        <p:spPr>
          <a:xfrm flipV="1">
            <a:off x="1906689" y="3201693"/>
            <a:ext cx="409938" cy="694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6EBB38-5D3C-AE9B-25FA-7F11676D1CA8}"/>
              </a:ext>
            </a:extLst>
          </p:cNvPr>
          <p:cNvCxnSpPr>
            <a:cxnSpLocks/>
            <a:endCxn id="7" idx="4"/>
          </p:cNvCxnSpPr>
          <p:nvPr/>
        </p:nvCxnSpPr>
        <p:spPr>
          <a:xfrm flipH="1" flipV="1">
            <a:off x="1464324" y="3256904"/>
            <a:ext cx="442365" cy="6064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9A2AB0-8F2A-FAAA-4084-5D661BEFDBE0}"/>
              </a:ext>
            </a:extLst>
          </p:cNvPr>
          <p:cNvCxnSpPr>
            <a:cxnSpLocks/>
            <a:stCxn id="5" idx="6"/>
          </p:cNvCxnSpPr>
          <p:nvPr/>
        </p:nvCxnSpPr>
        <p:spPr>
          <a:xfrm flipH="1">
            <a:off x="1001704" y="3895725"/>
            <a:ext cx="937327" cy="4349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94C8B3-3C88-82A4-FEF7-F154055A006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3487333" y="3654364"/>
            <a:ext cx="145239" cy="6763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9F04FA-3A0C-9E66-80B8-08D2F883013C}"/>
              </a:ext>
            </a:extLst>
          </p:cNvPr>
          <p:cNvCxnSpPr>
            <a:cxnSpLocks/>
            <a:endCxn id="9" idx="4"/>
          </p:cNvCxnSpPr>
          <p:nvPr/>
        </p:nvCxnSpPr>
        <p:spPr>
          <a:xfrm flipH="1" flipV="1">
            <a:off x="3280986" y="3109423"/>
            <a:ext cx="347958" cy="5233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2DA3D4-33FB-41D4-0559-886B7D40245E}"/>
              </a:ext>
            </a:extLst>
          </p:cNvPr>
          <p:cNvCxnSpPr>
            <a:cxnSpLocks/>
          </p:cNvCxnSpPr>
          <p:nvPr/>
        </p:nvCxnSpPr>
        <p:spPr>
          <a:xfrm flipV="1">
            <a:off x="3282364" y="2889563"/>
            <a:ext cx="277588" cy="1640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D8AED3-8E1E-E7FF-BCC6-9334DE7B814A}"/>
              </a:ext>
            </a:extLst>
          </p:cNvPr>
          <p:cNvCxnSpPr>
            <a:cxnSpLocks/>
          </p:cNvCxnSpPr>
          <p:nvPr/>
        </p:nvCxnSpPr>
        <p:spPr>
          <a:xfrm>
            <a:off x="2294721" y="3219193"/>
            <a:ext cx="563272" cy="292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2631DA-AD11-9BCD-CF43-8A309C9C762C}"/>
              </a:ext>
            </a:extLst>
          </p:cNvPr>
          <p:cNvCxnSpPr>
            <a:cxnSpLocks/>
          </p:cNvCxnSpPr>
          <p:nvPr/>
        </p:nvCxnSpPr>
        <p:spPr>
          <a:xfrm flipV="1">
            <a:off x="2304194" y="2837943"/>
            <a:ext cx="553799" cy="3869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E60D29-BE6F-E645-9108-84292F62CFB2}"/>
              </a:ext>
            </a:extLst>
          </p:cNvPr>
          <p:cNvCxnSpPr>
            <a:cxnSpLocks/>
          </p:cNvCxnSpPr>
          <p:nvPr/>
        </p:nvCxnSpPr>
        <p:spPr>
          <a:xfrm flipH="1" flipV="1">
            <a:off x="708619" y="3109423"/>
            <a:ext cx="751793" cy="1265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4E8571-06D7-479A-DFAB-A9AB9C86BEDA}"/>
              </a:ext>
            </a:extLst>
          </p:cNvPr>
          <p:cNvCxnSpPr>
            <a:cxnSpLocks/>
          </p:cNvCxnSpPr>
          <p:nvPr/>
        </p:nvCxnSpPr>
        <p:spPr>
          <a:xfrm flipV="1">
            <a:off x="1463412" y="2889563"/>
            <a:ext cx="274210" cy="3371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15943C4-4454-42FF-7C29-A9B60587EBBB}"/>
              </a:ext>
            </a:extLst>
          </p:cNvPr>
          <p:cNvSpPr/>
          <p:nvPr/>
        </p:nvSpPr>
        <p:spPr>
          <a:xfrm>
            <a:off x="1795956" y="5622733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E2D61A1-F287-CFED-B214-685B73B18A21}"/>
              </a:ext>
            </a:extLst>
          </p:cNvPr>
          <p:cNvSpPr/>
          <p:nvPr/>
        </p:nvSpPr>
        <p:spPr>
          <a:xfrm>
            <a:off x="3487333" y="5729379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26C2A64-A52B-ED72-59ED-798CDD2CDAD8}"/>
              </a:ext>
            </a:extLst>
          </p:cNvPr>
          <p:cNvSpPr/>
          <p:nvPr/>
        </p:nvSpPr>
        <p:spPr>
          <a:xfrm>
            <a:off x="1144306" y="5770164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1EB8FC8-B090-95E0-13D3-27AC73A5E53D}"/>
              </a:ext>
            </a:extLst>
          </p:cNvPr>
          <p:cNvSpPr/>
          <p:nvPr/>
        </p:nvSpPr>
        <p:spPr>
          <a:xfrm>
            <a:off x="2227052" y="4893148"/>
            <a:ext cx="64684" cy="646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F030E2C-E182-4A79-0E9B-EEED328C5DE9}"/>
              </a:ext>
            </a:extLst>
          </p:cNvPr>
          <p:cNvSpPr/>
          <p:nvPr/>
        </p:nvSpPr>
        <p:spPr>
          <a:xfrm>
            <a:off x="3487333" y="5157121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07F5325-FF27-1156-9F53-763A2688B7F2}"/>
              </a:ext>
            </a:extLst>
          </p:cNvPr>
          <p:cNvSpPr/>
          <p:nvPr/>
        </p:nvSpPr>
        <p:spPr>
          <a:xfrm>
            <a:off x="3663174" y="6370183"/>
            <a:ext cx="64684" cy="6468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7B6F86-77CF-F3B7-B76E-E3E872E11B04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>
            <a:off x="1860640" y="5655075"/>
            <a:ext cx="1626693" cy="10664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14D0A6-9B01-D977-C39C-140D32DD5D57}"/>
              </a:ext>
            </a:extLst>
          </p:cNvPr>
          <p:cNvCxnSpPr>
            <a:cxnSpLocks/>
          </p:cNvCxnSpPr>
          <p:nvPr/>
        </p:nvCxnSpPr>
        <p:spPr>
          <a:xfrm flipV="1">
            <a:off x="1839609" y="4928701"/>
            <a:ext cx="409938" cy="69403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1DC2175-5EBF-E1AA-9312-0D8403BB5A0C}"/>
              </a:ext>
            </a:extLst>
          </p:cNvPr>
          <p:cNvCxnSpPr>
            <a:cxnSpLocks/>
          </p:cNvCxnSpPr>
          <p:nvPr/>
        </p:nvCxnSpPr>
        <p:spPr>
          <a:xfrm flipH="1">
            <a:off x="1182386" y="5638545"/>
            <a:ext cx="620647" cy="183951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AA58EE-44AA-E961-CD85-9D33D750F391}"/>
              </a:ext>
            </a:extLst>
          </p:cNvPr>
          <p:cNvCxnSpPr>
            <a:cxnSpLocks/>
          </p:cNvCxnSpPr>
          <p:nvPr/>
        </p:nvCxnSpPr>
        <p:spPr>
          <a:xfrm>
            <a:off x="1813604" y="5671472"/>
            <a:ext cx="503023" cy="102073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B8C7011-653A-1AC9-4382-6CCD4494B127}"/>
              </a:ext>
            </a:extLst>
          </p:cNvPr>
          <p:cNvCxnSpPr>
            <a:cxnSpLocks/>
            <a:endCxn id="39" idx="4"/>
          </p:cNvCxnSpPr>
          <p:nvPr/>
        </p:nvCxnSpPr>
        <p:spPr>
          <a:xfrm flipH="1" flipV="1">
            <a:off x="3519675" y="5794063"/>
            <a:ext cx="195273" cy="60846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14751CD-3E56-4817-3513-13B511080483}"/>
              </a:ext>
            </a:extLst>
          </p:cNvPr>
          <p:cNvCxnSpPr>
            <a:cxnSpLocks/>
          </p:cNvCxnSpPr>
          <p:nvPr/>
        </p:nvCxnSpPr>
        <p:spPr>
          <a:xfrm flipV="1">
            <a:off x="3519675" y="5198614"/>
            <a:ext cx="0" cy="56310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5F5E7D-B69A-2678-8721-DF413A765257}"/>
              </a:ext>
            </a:extLst>
          </p:cNvPr>
          <p:cNvCxnSpPr>
            <a:cxnSpLocks/>
          </p:cNvCxnSpPr>
          <p:nvPr/>
        </p:nvCxnSpPr>
        <p:spPr>
          <a:xfrm>
            <a:off x="3150698" y="4947995"/>
            <a:ext cx="352806" cy="25061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0C28E35-0B8C-1E12-69EB-6D09530AF5DE}"/>
              </a:ext>
            </a:extLst>
          </p:cNvPr>
          <p:cNvCxnSpPr>
            <a:cxnSpLocks/>
          </p:cNvCxnSpPr>
          <p:nvPr/>
        </p:nvCxnSpPr>
        <p:spPr>
          <a:xfrm>
            <a:off x="1674379" y="4618791"/>
            <a:ext cx="563272" cy="29213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03BF4B-85DC-E00E-97A7-700D42D166AC}"/>
              </a:ext>
            </a:extLst>
          </p:cNvPr>
          <p:cNvCxnSpPr>
            <a:cxnSpLocks/>
          </p:cNvCxnSpPr>
          <p:nvPr/>
        </p:nvCxnSpPr>
        <p:spPr>
          <a:xfrm>
            <a:off x="2249547" y="4917050"/>
            <a:ext cx="450826" cy="46823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B747C7-B70B-4047-DAC1-CAD762889C6A}"/>
              </a:ext>
            </a:extLst>
          </p:cNvPr>
          <p:cNvCxnSpPr>
            <a:cxnSpLocks/>
          </p:cNvCxnSpPr>
          <p:nvPr/>
        </p:nvCxnSpPr>
        <p:spPr>
          <a:xfrm>
            <a:off x="1163346" y="5822496"/>
            <a:ext cx="361260" cy="658742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86A6F86-84F3-C437-0147-5478B4C7E925}"/>
              </a:ext>
            </a:extLst>
          </p:cNvPr>
          <p:cNvCxnSpPr>
            <a:cxnSpLocks/>
          </p:cNvCxnSpPr>
          <p:nvPr/>
        </p:nvCxnSpPr>
        <p:spPr>
          <a:xfrm flipV="1">
            <a:off x="1184061" y="5456874"/>
            <a:ext cx="274210" cy="33713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B65BF76-9797-1BBD-0D88-8D0D8616DEF3}"/>
              </a:ext>
            </a:extLst>
          </p:cNvPr>
          <p:cNvSpPr txBox="1"/>
          <p:nvPr/>
        </p:nvSpPr>
        <p:spPr>
          <a:xfrm>
            <a:off x="1813603" y="3844122"/>
            <a:ext cx="63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v</a:t>
            </a:r>
            <a:r>
              <a:rPr lang="pl-PL" baseline="-25000" dirty="0" err="1"/>
              <a:t>a</a:t>
            </a:r>
            <a:endParaRPr lang="en-US" baseline="-25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32E98D-5A6A-81B1-F2AE-CC03E54D8978}"/>
              </a:ext>
            </a:extLst>
          </p:cNvPr>
          <p:cNvSpPr txBox="1"/>
          <p:nvPr/>
        </p:nvSpPr>
        <p:spPr>
          <a:xfrm>
            <a:off x="3559952" y="3293452"/>
            <a:ext cx="778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v</a:t>
            </a:r>
            <a:r>
              <a:rPr lang="pl-PL" baseline="-25000" dirty="0" err="1"/>
              <a:t>b</a:t>
            </a:r>
            <a:endParaRPr lang="en-US" baseline="-250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8121741-4338-A139-6A14-8126C54492FF}"/>
              </a:ext>
            </a:extLst>
          </p:cNvPr>
          <p:cNvSpPr txBox="1"/>
          <p:nvPr/>
        </p:nvSpPr>
        <p:spPr>
          <a:xfrm>
            <a:off x="1489580" y="5265052"/>
            <a:ext cx="49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y</a:t>
            </a: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4CDA7F-4CA4-9D70-1547-69EAE9470B44}"/>
              </a:ext>
            </a:extLst>
          </p:cNvPr>
          <p:cNvSpPr txBox="1"/>
          <p:nvPr/>
        </p:nvSpPr>
        <p:spPr>
          <a:xfrm>
            <a:off x="3213595" y="5360047"/>
            <a:ext cx="64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x</a:t>
            </a: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44A3D6-96FB-6A66-D71A-B1812EC00AEA}"/>
              </a:ext>
            </a:extLst>
          </p:cNvPr>
          <p:cNvSpPr txBox="1"/>
          <p:nvPr/>
        </p:nvSpPr>
        <p:spPr>
          <a:xfrm>
            <a:off x="2643826" y="3422277"/>
            <a:ext cx="52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e</a:t>
            </a:r>
            <a:r>
              <a:rPr lang="pl-PL" baseline="-25000" dirty="0"/>
              <a:t>14</a:t>
            </a:r>
            <a:endParaRPr lang="en-US" baseline="-250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3F0E54-458A-71E0-95B8-2120A3BAB35E}"/>
              </a:ext>
            </a:extLst>
          </p:cNvPr>
          <p:cNvSpPr txBox="1"/>
          <p:nvPr/>
        </p:nvSpPr>
        <p:spPr>
          <a:xfrm>
            <a:off x="2633329" y="5697785"/>
            <a:ext cx="50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42</a:t>
            </a: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0098528-6E73-551F-8C95-958C1749D745}"/>
              </a:ext>
            </a:extLst>
          </p:cNvPr>
          <p:cNvSpPr txBox="1"/>
          <p:nvPr/>
        </p:nvSpPr>
        <p:spPr>
          <a:xfrm>
            <a:off x="4996065" y="198341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Elections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2938B0-0B14-230B-7C33-FFA5A34BC4ED}"/>
              </a:ext>
            </a:extLst>
          </p:cNvPr>
          <p:cNvSpPr txBox="1"/>
          <p:nvPr/>
        </p:nvSpPr>
        <p:spPr>
          <a:xfrm>
            <a:off x="4574359" y="2364057"/>
            <a:ext cx="36213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>
                    <a:lumMod val="75000"/>
                  </a:schemeClr>
                </a:solidFill>
              </a:rPr>
              <a:t>…</a:t>
            </a:r>
          </a:p>
          <a:p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12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: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 &gt;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 &gt;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d</a:t>
            </a:r>
            <a:r>
              <a:rPr lang="pl-PL" baseline="-25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&gt; V – {v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4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,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&gt;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pl-PL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&gt; V – {v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pl-PL" dirty="0"/>
              <a:t>e</a:t>
            </a:r>
            <a:r>
              <a:rPr lang="pl-PL" baseline="-25000" dirty="0"/>
              <a:t>14</a:t>
            </a:r>
            <a:r>
              <a:rPr lang="pl-PL" dirty="0"/>
              <a:t>: </a:t>
            </a:r>
            <a:r>
              <a:rPr lang="pl-PL" dirty="0" err="1"/>
              <a:t>v</a:t>
            </a:r>
            <a:r>
              <a:rPr lang="pl-PL" baseline="-25000" dirty="0" err="1"/>
              <a:t>a</a:t>
            </a:r>
            <a:r>
              <a:rPr lang="pl-PL" dirty="0"/>
              <a:t> &gt; </a:t>
            </a:r>
            <a:r>
              <a:rPr lang="pl-PL" dirty="0" err="1"/>
              <a:t>v</a:t>
            </a:r>
            <a:r>
              <a:rPr lang="pl-PL" baseline="-25000" dirty="0" err="1"/>
              <a:t>b</a:t>
            </a:r>
            <a:r>
              <a:rPr lang="pl-PL" dirty="0"/>
              <a:t> &gt; 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pl-PL" baseline="-250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dirty="0"/>
              <a:t>&gt; V – {</a:t>
            </a:r>
            <a:r>
              <a:rPr lang="pl-PL" dirty="0" err="1"/>
              <a:t>v</a:t>
            </a:r>
            <a:r>
              <a:rPr lang="pl-PL" baseline="-25000" dirty="0" err="1"/>
              <a:t>a</a:t>
            </a:r>
            <a:r>
              <a:rPr lang="pl-PL" dirty="0"/>
              <a:t>, </a:t>
            </a:r>
            <a:r>
              <a:rPr lang="pl-PL" dirty="0" err="1"/>
              <a:t>v</a:t>
            </a:r>
            <a:r>
              <a:rPr lang="pl-PL" baseline="-25000" dirty="0" err="1"/>
              <a:t>b</a:t>
            </a:r>
            <a:r>
              <a:rPr lang="pl-PL" dirty="0"/>
              <a:t>}</a:t>
            </a:r>
            <a:endParaRPr lang="en-US" dirty="0"/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&gt;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pl-PL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&gt; V – {v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</a:t>
            </a:r>
            <a:r>
              <a:rPr lang="pl-PL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}</a:t>
            </a:r>
          </a:p>
          <a:p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16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: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 &gt;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</a:t>
            </a:r>
            <a:r>
              <a:rPr lang="pl-PL" baseline="-25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</a:t>
            </a:r>
            <a:r>
              <a:rPr lang="pl-PL" baseline="-250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</a:t>
            </a:r>
            <a:r>
              <a:rPr lang="pl-PL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&gt; V – {v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, v</a:t>
            </a:r>
            <a:r>
              <a:rPr lang="pl-PL" baseline="-25000" dirty="0">
                <a:solidFill>
                  <a:schemeClr val="bg1">
                    <a:lumMod val="65000"/>
                  </a:schemeClr>
                </a:solidFill>
              </a:rPr>
              <a:t>9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</a:rPr>
              <a:t>}</a:t>
            </a:r>
          </a:p>
          <a:p>
            <a:r>
              <a:rPr lang="pl-PL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EE1591F-49BA-F161-773B-D78EE74DB7FA}"/>
              </a:ext>
            </a:extLst>
          </p:cNvPr>
          <p:cNvSpPr txBox="1"/>
          <p:nvPr/>
        </p:nvSpPr>
        <p:spPr>
          <a:xfrm>
            <a:off x="4574359" y="4543510"/>
            <a:ext cx="40110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…</a:t>
            </a:r>
          </a:p>
          <a:p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40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14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&gt;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66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&gt;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d’</a:t>
            </a:r>
            <a:r>
              <a:rPr lang="pl-PL" baseline="-25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&gt; V – {u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14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66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}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41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25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&gt;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d’</a:t>
            </a:r>
            <a:r>
              <a:rPr lang="pl-PL" baseline="-25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V – {u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25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42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 &gt;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d’</a:t>
            </a:r>
            <a:r>
              <a:rPr lang="pl-PL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75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&gt; V –  {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pl-PL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pl-PL" baseline="-25000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}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43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46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&gt;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d’</a:t>
            </a:r>
            <a:r>
              <a:rPr lang="pl-PL" baseline="-25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 V – {u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46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u</a:t>
            </a:r>
            <a:r>
              <a:rPr lang="pl-PL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</a:t>
            </a:r>
            <a:r>
              <a:rPr lang="pl-P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}</a:t>
            </a:r>
          </a:p>
          <a:p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44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: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21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&gt;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27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&gt; 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d’</a:t>
            </a:r>
            <a:r>
              <a:rPr lang="pl-PL" baseline="-25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&gt; … &gt; </a:t>
            </a:r>
            <a:r>
              <a:rPr lang="pl-PL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d’</a:t>
            </a:r>
            <a:r>
              <a:rPr lang="pl-PL" baseline="-25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L</a:t>
            </a:r>
            <a:r>
              <a:rPr lang="pl-PL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&gt; V – {u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21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u</a:t>
            </a:r>
            <a:r>
              <a:rPr lang="pl-PL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27</a:t>
            </a:r>
            <a:r>
              <a:rPr lang="pl-PL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}</a:t>
            </a:r>
          </a:p>
          <a:p>
            <a:r>
              <a:rPr lang="pl-PL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…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B108DEF-23F0-CC73-1C3B-2F97CD9635A1}"/>
                  </a:ext>
                </a:extLst>
              </p:cNvPr>
              <p:cNvSpPr txBox="1"/>
              <p:nvPr/>
            </p:nvSpPr>
            <p:spPr>
              <a:xfrm>
                <a:off x="9446451" y="1142286"/>
                <a:ext cx="2560670" cy="1025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l-PL" dirty="0"/>
                  <a:t> </a:t>
                </a:r>
                <a:r>
                  <a:rPr lang="pl-PL" dirty="0" err="1"/>
                  <a:t>vertices</a:t>
                </a:r>
                <a:endParaRPr lang="pl-PL" dirty="0"/>
              </a:p>
              <a:p>
                <a14:m>
                  <m:oMath xmlns:m="http://schemas.openxmlformats.org/officeDocument/2006/math">
                    <m:r>
                      <a:rPr lang="pl-PL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l-PL" dirty="0"/>
                  <a:t> edges</a:t>
                </a:r>
                <a:endParaRPr lang="pl-PL" sz="400" dirty="0"/>
              </a:p>
              <a:p>
                <a:r>
                  <a:rPr lang="pl-PL" dirty="0"/>
                  <a:t>L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i="1" dirty="0">
                            <a:latin typeface="Cambria Math" panose="02040503050406030204" pitchFamily="18" charset="0"/>
                          </a:rPr>
                          <m:t>𝑐𝑒𝑖𝑙</m:t>
                        </m:r>
                        <m:r>
                          <a:rPr lang="pl-PL" i="1" dirty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pl-PL" i="1" dirty="0">
                            <a:latin typeface="Cambria Math" panose="02040503050406030204" pitchFamily="18" charset="0"/>
                          </a:rPr>
                          <m:t>𝑚𝑛</m:t>
                        </m:r>
                        <m:r>
                          <a:rPr lang="pl-PL" i="1" baseline="30000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l-PL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pl-PL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l-GR" i="1" dirty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sup>
                    </m:sSup>
                  </m:oMath>
                </a14:m>
                <a:endParaRPr lang="en-US" baseline="30000" dirty="0"/>
              </a:p>
            </p:txBody>
          </p:sp>
        </mc:Choice>
        <mc:Fallback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B108DEF-23F0-CC73-1C3B-2F97CD963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6451" y="1142286"/>
                <a:ext cx="2560670" cy="1025794"/>
              </a:xfrm>
              <a:prstGeom prst="rect">
                <a:avLst/>
              </a:prstGeom>
              <a:blipFill>
                <a:blip r:embed="rId2"/>
                <a:stretch>
                  <a:fillRect l="-2143" t="-2959" b="-8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DC0CF2-4637-1B50-7E18-E5FB2F5EC0AC}"/>
                  </a:ext>
                </a:extLst>
              </p:cNvPr>
              <p:cNvSpPr txBox="1"/>
              <p:nvPr/>
            </p:nvSpPr>
            <p:spPr>
              <a:xfrm>
                <a:off x="8570688" y="2569745"/>
                <a:ext cx="36213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If the </a:t>
                </a:r>
                <a:r>
                  <a:rPr lang="pl-PL" dirty="0" err="1"/>
                  <a:t>graphs</a:t>
                </a:r>
                <a:r>
                  <a:rPr lang="pl-PL" dirty="0"/>
                  <a:t> </a:t>
                </a:r>
                <a:r>
                  <a:rPr lang="pl-PL" dirty="0" err="1"/>
                  <a:t>are</a:t>
                </a:r>
                <a:r>
                  <a:rPr lang="pl-PL" dirty="0"/>
                  <a:t> </a:t>
                </a:r>
                <a:r>
                  <a:rPr lang="pl-PL" dirty="0" err="1"/>
                  <a:t>isomorphic</a:t>
                </a:r>
                <a:r>
                  <a:rPr lang="pl-PL" dirty="0"/>
                  <a:t>, </a:t>
                </a:r>
                <a:r>
                  <a:rPr lang="pl-PL" dirty="0" err="1"/>
                  <a:t>then</a:t>
                </a:r>
                <a:r>
                  <a:rPr lang="pl-PL" dirty="0"/>
                  <a:t> the </a:t>
                </a:r>
                <a:r>
                  <a:rPr lang="pl-PL" dirty="0" err="1"/>
                  <a:t>elections</a:t>
                </a:r>
                <a:r>
                  <a:rPr lang="pl-PL" dirty="0"/>
                  <a:t> </a:t>
                </a:r>
                <a:r>
                  <a:rPr lang="pl-PL" dirty="0" err="1"/>
                  <a:t>are</a:t>
                </a:r>
                <a:r>
                  <a:rPr lang="pl-PL" dirty="0"/>
                  <a:t> </a:t>
                </a:r>
                <a:r>
                  <a:rPr lang="pl-PL" dirty="0" err="1"/>
                  <a:t>at</a:t>
                </a:r>
                <a:r>
                  <a:rPr lang="pl-PL" dirty="0"/>
                  <a:t> </a:t>
                </a:r>
                <a:r>
                  <a:rPr lang="pl-PL" dirty="0" err="1"/>
                  <a:t>distance</a:t>
                </a:r>
                <a:r>
                  <a:rPr lang="pl-PL" dirty="0"/>
                  <a:t> </a:t>
                </a:r>
                <a:r>
                  <a:rPr lang="pl-PL" dirty="0" err="1"/>
                  <a:t>at</a:t>
                </a:r>
                <a:r>
                  <a:rPr lang="pl-PL" dirty="0"/>
                  <a:t> most:</a:t>
                </a:r>
              </a:p>
              <a:p>
                <a:pPr algn="ctr"/>
                <a:r>
                  <a:rPr lang="pl-PL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𝑚𝑛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DDC0CF2-4637-1B50-7E18-E5FB2F5EC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88" y="2569745"/>
                <a:ext cx="3621312" cy="923330"/>
              </a:xfrm>
              <a:prstGeom prst="rect">
                <a:avLst/>
              </a:prstGeom>
              <a:blipFill>
                <a:blip r:embed="rId3"/>
                <a:stretch>
                  <a:fillRect l="-1515" t="-3974" r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D68B4A6-0DB1-82CB-3B59-92E4DFEB22C8}"/>
                  </a:ext>
                </a:extLst>
              </p:cNvPr>
              <p:cNvSpPr txBox="1"/>
              <p:nvPr/>
            </p:nvSpPr>
            <p:spPr>
              <a:xfrm>
                <a:off x="830814" y="1035473"/>
                <a:ext cx="75744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Assume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l-GR" i="1" dirty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pl-PL" dirty="0"/>
                  <a:t>-</a:t>
                </a:r>
                <a:r>
                  <a:rPr lang="pl-PL" dirty="0" err="1"/>
                  <a:t>approximation</a:t>
                </a:r>
                <a:r>
                  <a:rPr lang="pl-PL" dirty="0"/>
                  <a:t>, </a:t>
                </a:r>
                <a:r>
                  <a:rPr lang="pl-PL" dirty="0" err="1"/>
                  <a:t>polynomial-time</a:t>
                </a:r>
                <a:r>
                  <a:rPr lang="pl-PL" dirty="0"/>
                  <a:t> </a:t>
                </a:r>
                <a:r>
                  <a:rPr lang="pl-PL" dirty="0" err="1"/>
                  <a:t>algorithm</a:t>
                </a:r>
                <a:r>
                  <a:rPr lang="pl-PL" dirty="0"/>
                  <a:t> for </a:t>
                </a:r>
                <a:r>
                  <a:rPr lang="pl-PL" dirty="0" err="1"/>
                  <a:t>our</a:t>
                </a:r>
                <a:r>
                  <a:rPr lang="pl-PL" dirty="0"/>
                  <a:t> </a:t>
                </a:r>
                <a:r>
                  <a:rPr lang="pl-PL" dirty="0" err="1"/>
                  <a:t>distance</a:t>
                </a:r>
                <a:r>
                  <a:rPr lang="pl-PL" dirty="0"/>
                  <a:t>,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l-PL" dirty="0"/>
                  <a:t> &lt; 1</a:t>
                </a:r>
                <a:endParaRPr lang="en-US" dirty="0"/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D68B4A6-0DB1-82CB-3B59-92E4DFEB2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14" y="1035473"/>
                <a:ext cx="7574446" cy="369332"/>
              </a:xfrm>
              <a:prstGeom prst="rect">
                <a:avLst/>
              </a:prstGeom>
              <a:blipFill>
                <a:blip r:embed="rId4"/>
                <a:stretch>
                  <a:fillRect l="-64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1A5C616-F3AB-BA04-784D-C1A4B35EC8E2}"/>
                  </a:ext>
                </a:extLst>
              </p:cNvPr>
              <p:cNvSpPr txBox="1"/>
              <p:nvPr/>
            </p:nvSpPr>
            <p:spPr>
              <a:xfrm>
                <a:off x="5065638" y="4191658"/>
                <a:ext cx="7978887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𝑚𝑛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pl-PL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l-PL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pl-PL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l-PL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𝑚𝑛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pl-PL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(1+</m:t>
                        </m:r>
                        <m:f>
                          <m:fPr>
                            <m:ctrlP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pl-PL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  <m:sSup>
                      <m:sSupPr>
                        <m:ctrlPr>
                          <a:rPr lang="pl-PL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pl-PL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  <m:r>
                      <a:rPr lang="pl-PL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𝑚𝑛</m:t>
                            </m:r>
                          </m:e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sSup>
                          <m:sSupPr>
                            <m:ctrlPr>
                              <a:rPr lang="pl-PL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l-PL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  <m:t>𝑐𝑒𝑖𝑙</m:t>
                                    </m:r>
                                    <m: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  <m:t>(2</m:t>
                                    </m:r>
                                    <m: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  <m:r>
                                      <a:rPr lang="pl-PL" i="1" baseline="30000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pl-PL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f>
                                      <m:fPr>
                                        <m:ctrlPr>
                                          <a:rPr lang="pl-PL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l-PL" i="1" dirty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pl-PL" i="1" dirty="0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l-GR" i="1" dirty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pl-PL" i="1" dirty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pl-PL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p>
                      </m:den>
                    </m:f>
                    <m:r>
                      <a:rPr lang="pl-PL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1A5C616-F3AB-BA04-784D-C1A4B35EC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638" y="4191658"/>
                <a:ext cx="7978887" cy="7007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2AEA23C-819A-BB63-BB11-FDF0E73AFED3}"/>
                  </a:ext>
                </a:extLst>
              </p:cNvPr>
              <p:cNvSpPr txBox="1"/>
              <p:nvPr/>
            </p:nvSpPr>
            <p:spPr>
              <a:xfrm>
                <a:off x="8570688" y="5110835"/>
                <a:ext cx="36213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 err="1"/>
                  <a:t>Otherwise</a:t>
                </a:r>
                <a:r>
                  <a:rPr lang="pl-PL" dirty="0"/>
                  <a:t> </a:t>
                </a:r>
                <a:r>
                  <a:rPr lang="pl-PL" dirty="0" err="1"/>
                  <a:t>it</a:t>
                </a:r>
                <a:r>
                  <a:rPr lang="pl-PL" dirty="0"/>
                  <a:t> </a:t>
                </a:r>
                <a:r>
                  <a:rPr lang="pl-PL" dirty="0" err="1"/>
                  <a:t>outputs</a:t>
                </a:r>
                <a:r>
                  <a:rPr lang="pl-PL" dirty="0"/>
                  <a:t> </a:t>
                </a:r>
                <a:r>
                  <a:rPr lang="pl-PL" dirty="0" err="1"/>
                  <a:t>more</a:t>
                </a:r>
                <a:r>
                  <a:rPr lang="pl-PL" dirty="0"/>
                  <a:t> </a:t>
                </a:r>
                <a:r>
                  <a:rPr lang="pl-PL" dirty="0" err="1"/>
                  <a:t>than</a:t>
                </a:r>
                <a:r>
                  <a:rPr lang="pl-PL" dirty="0"/>
                  <a:t> </a:t>
                </a:r>
                <a14:m>
                  <m:oMath xmlns:m="http://schemas.openxmlformats.org/officeDocument/2006/math">
                    <m:r>
                      <a:rPr lang="pl-PL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2AEA23C-819A-BB63-BB11-FDF0E73AF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88" y="5110835"/>
                <a:ext cx="3621312" cy="369332"/>
              </a:xfrm>
              <a:prstGeom prst="rect">
                <a:avLst/>
              </a:prstGeom>
              <a:blipFill>
                <a:blip r:embed="rId6"/>
                <a:stretch>
                  <a:fillRect l="-151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>
            <a:extLst>
              <a:ext uri="{FF2B5EF4-FFF2-40B4-BE49-F238E27FC236}">
                <a16:creationId xmlns:a16="http://schemas.microsoft.com/office/drawing/2014/main" id="{669444F8-527C-49F4-A032-2DFD2BD04818}"/>
              </a:ext>
            </a:extLst>
          </p:cNvPr>
          <p:cNvSpPr txBox="1"/>
          <p:nvPr/>
        </p:nvSpPr>
        <p:spPr>
          <a:xfrm>
            <a:off x="8570688" y="3710074"/>
            <a:ext cx="3124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algorithm</a:t>
            </a:r>
            <a:r>
              <a:rPr lang="pl-PL" dirty="0"/>
              <a:t> </a:t>
            </a:r>
            <a:r>
              <a:rPr lang="pl-PL" dirty="0" err="1"/>
              <a:t>outputs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most: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E8B31C8-A990-BE5B-05E5-772A02C8B976}"/>
              </a:ext>
            </a:extLst>
          </p:cNvPr>
          <p:cNvSpPr txBox="1"/>
          <p:nvPr/>
        </p:nvSpPr>
        <p:spPr>
          <a:xfrm>
            <a:off x="265532" y="3448145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G:</a:t>
            </a:r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6EB0CE-D52F-1DF6-2E89-7FBA09CC209E}"/>
              </a:ext>
            </a:extLst>
          </p:cNvPr>
          <p:cNvSpPr txBox="1"/>
          <p:nvPr/>
        </p:nvSpPr>
        <p:spPr>
          <a:xfrm>
            <a:off x="266513" y="5242418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G’: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EB9DB20-E46D-C09D-31A9-D31FEB4AD58B}"/>
              </a:ext>
            </a:extLst>
          </p:cNvPr>
          <p:cNvSpPr txBox="1"/>
          <p:nvPr/>
        </p:nvSpPr>
        <p:spPr>
          <a:xfrm>
            <a:off x="4143109" y="344814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E:</a:t>
            </a:r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B627035-41B2-9FF9-4D6C-2EBD6C70AEB4}"/>
              </a:ext>
            </a:extLst>
          </p:cNvPr>
          <p:cNvSpPr txBox="1"/>
          <p:nvPr/>
        </p:nvSpPr>
        <p:spPr>
          <a:xfrm>
            <a:off x="4144090" y="524241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70C0"/>
                </a:solidFill>
              </a:rPr>
              <a:t>E’:</a:t>
            </a:r>
            <a:endParaRPr 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4388D7-4A2E-CD1E-B2B9-B836A186E527}"/>
                  </a:ext>
                </a:extLst>
              </p:cNvPr>
              <p:cNvSpPr txBox="1"/>
              <p:nvPr/>
            </p:nvSpPr>
            <p:spPr>
              <a:xfrm>
                <a:off x="2971995" y="1730116"/>
                <a:ext cx="6500174" cy="14322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252000" tIns="252000" rIns="252000" bIns="252000" rtlCol="0">
                <a:spAutoFit/>
              </a:bodyPr>
              <a:lstStyle/>
              <a:p>
                <a:r>
                  <a:rPr lang="pl-PL" sz="2000" b="1" dirty="0" err="1"/>
                  <a:t>Thm</a:t>
                </a:r>
                <a:r>
                  <a:rPr lang="pl-PL" sz="2000" b="1" dirty="0"/>
                  <a:t>.</a:t>
                </a:r>
                <a:r>
                  <a:rPr lang="pl-PL" sz="2000" dirty="0"/>
                  <a:t> </a:t>
                </a:r>
                <a:r>
                  <a:rPr lang="pl-PL" sz="2000" dirty="0" err="1"/>
                  <a:t>There</a:t>
                </a:r>
                <a:r>
                  <a:rPr lang="pl-PL" sz="2000" dirty="0"/>
                  <a:t> </a:t>
                </a:r>
                <a:r>
                  <a:rPr lang="pl-PL" sz="2000" dirty="0" err="1"/>
                  <a:t>is</a:t>
                </a:r>
                <a:r>
                  <a:rPr lang="pl-PL" sz="2000" dirty="0"/>
                  <a:t> 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l-PL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pl-PL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l-GR" sz="2000" i="1" dirty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pl-PL" sz="2000" dirty="0"/>
                  <a:t>-</a:t>
                </a:r>
                <a:r>
                  <a:rPr lang="pl-PL" sz="2000" dirty="0" err="1"/>
                  <a:t>approximation</a:t>
                </a:r>
                <a:r>
                  <a:rPr lang="pl-PL" sz="2000" dirty="0"/>
                  <a:t>, </a:t>
                </a:r>
                <a:r>
                  <a:rPr lang="pl-PL" sz="2000" dirty="0" err="1"/>
                  <a:t>polynomial-time</a:t>
                </a:r>
                <a:r>
                  <a:rPr lang="pl-PL" sz="2000" dirty="0"/>
                  <a:t> </a:t>
                </a:r>
                <a:r>
                  <a:rPr lang="pl-PL" sz="2000" dirty="0" err="1"/>
                  <a:t>algorithm</a:t>
                </a:r>
                <a:r>
                  <a:rPr lang="pl-PL" sz="2000" dirty="0"/>
                  <a:t> for </a:t>
                </a:r>
                <a:r>
                  <a:rPr lang="pl-PL" sz="2000" dirty="0" err="1"/>
                  <a:t>Isomorphic</a:t>
                </a:r>
                <a:r>
                  <a:rPr lang="pl-PL" sz="2000" dirty="0"/>
                  <a:t> </a:t>
                </a:r>
                <a:r>
                  <a:rPr lang="pl-PL" sz="2000" dirty="0" err="1"/>
                  <a:t>Swap</a:t>
                </a:r>
                <a:r>
                  <a:rPr lang="pl-PL" sz="2000" dirty="0"/>
                  <a:t> </a:t>
                </a:r>
                <a:r>
                  <a:rPr lang="pl-PL" sz="2000" dirty="0" err="1"/>
                  <a:t>Distance</a:t>
                </a:r>
                <a:r>
                  <a:rPr lang="pl-PL" sz="2000" dirty="0"/>
                  <a:t> </a:t>
                </a:r>
                <a:r>
                  <a:rPr lang="pl-PL" sz="2000" dirty="0" err="1"/>
                  <a:t>unless</a:t>
                </a:r>
                <a:r>
                  <a:rPr lang="pl-PL" sz="2000" dirty="0"/>
                  <a:t> </a:t>
                </a:r>
                <a:r>
                  <a:rPr lang="pl-PL" sz="2000" dirty="0" err="1"/>
                  <a:t>Graph</a:t>
                </a:r>
                <a:r>
                  <a:rPr lang="pl-PL" sz="2000" dirty="0"/>
                  <a:t> </a:t>
                </a:r>
                <a:r>
                  <a:rPr lang="pl-PL" sz="2000" dirty="0" err="1"/>
                  <a:t>Isomorphism</a:t>
                </a:r>
                <a:r>
                  <a:rPr lang="pl-PL" sz="2000" dirty="0"/>
                  <a:t> </a:t>
                </a:r>
                <a:r>
                  <a:rPr lang="pl-PL" sz="2000" dirty="0" err="1"/>
                  <a:t>can</a:t>
                </a:r>
                <a:r>
                  <a:rPr lang="pl-PL" sz="2000" dirty="0"/>
                  <a:t> be </a:t>
                </a:r>
                <a:r>
                  <a:rPr lang="pl-PL" sz="2000" dirty="0" err="1"/>
                  <a:t>solved</a:t>
                </a:r>
                <a:r>
                  <a:rPr lang="pl-PL" sz="2000" dirty="0"/>
                  <a:t> in </a:t>
                </a:r>
                <a:r>
                  <a:rPr lang="pl-PL" sz="2000" dirty="0" err="1"/>
                  <a:t>polynomial</a:t>
                </a:r>
                <a:r>
                  <a:rPr lang="pl-PL" sz="2000" dirty="0"/>
                  <a:t> </a:t>
                </a:r>
                <a:r>
                  <a:rPr lang="pl-PL" sz="2000" dirty="0" err="1"/>
                  <a:t>time</a:t>
                </a:r>
                <a:r>
                  <a:rPr lang="pl-PL" sz="2000" dirty="0"/>
                  <a:t>.</a:t>
                </a:r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4388D7-4A2E-CD1E-B2B9-B836A186E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995" y="1730116"/>
                <a:ext cx="6500174" cy="14322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D6F5B44-9922-244A-AED8-FFACBB0A13C8}"/>
              </a:ext>
            </a:extLst>
          </p:cNvPr>
          <p:cNvSpPr txBox="1"/>
          <p:nvPr/>
        </p:nvSpPr>
        <p:spPr>
          <a:xfrm>
            <a:off x="2971995" y="3435027"/>
            <a:ext cx="6500174" cy="1124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252000" tIns="252000" rIns="252000" bIns="252000" rtlCol="0">
            <a:spAutoFit/>
          </a:bodyPr>
          <a:lstStyle/>
          <a:p>
            <a:r>
              <a:rPr lang="pl-PL" sz="2000" b="1" dirty="0" err="1"/>
              <a:t>Question</a:t>
            </a:r>
            <a:r>
              <a:rPr lang="pl-PL" sz="2000" b="1" dirty="0"/>
              <a:t> 1.</a:t>
            </a:r>
            <a:r>
              <a:rPr lang="pl-PL" sz="2000" dirty="0"/>
              <a:t> </a:t>
            </a:r>
            <a:r>
              <a:rPr lang="pl-PL" sz="2000" dirty="0" err="1"/>
              <a:t>Can</a:t>
            </a:r>
            <a:r>
              <a:rPr lang="pl-PL" sz="2000" dirty="0"/>
              <a:t> we </a:t>
            </a:r>
            <a:r>
              <a:rPr lang="pl-PL" sz="2000" dirty="0" err="1"/>
              <a:t>improve</a:t>
            </a:r>
            <a:r>
              <a:rPr lang="pl-PL" sz="2000" dirty="0"/>
              <a:t> </a:t>
            </a:r>
            <a:r>
              <a:rPr lang="pl-PL" sz="2000" dirty="0" err="1"/>
              <a:t>inapproximability</a:t>
            </a:r>
            <a:r>
              <a:rPr lang="pl-PL" sz="2000" dirty="0"/>
              <a:t> </a:t>
            </a:r>
            <a:r>
              <a:rPr lang="pl-PL" sz="2000" dirty="0" err="1"/>
              <a:t>assumption</a:t>
            </a:r>
            <a:r>
              <a:rPr lang="pl-PL" sz="2000" dirty="0"/>
              <a:t> to P ≠ NP?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E8E745-775B-D912-3CEE-3BF4D88D7549}"/>
              </a:ext>
            </a:extLst>
          </p:cNvPr>
          <p:cNvSpPr txBox="1"/>
          <p:nvPr/>
        </p:nvSpPr>
        <p:spPr>
          <a:xfrm>
            <a:off x="2971995" y="4946121"/>
            <a:ext cx="6500174" cy="1124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252000" tIns="252000" rIns="252000" bIns="252000" rtlCol="0">
            <a:spAutoFit/>
          </a:bodyPr>
          <a:lstStyle/>
          <a:p>
            <a:r>
              <a:rPr lang="pl-PL" sz="2000" b="1" dirty="0" err="1"/>
              <a:t>Question</a:t>
            </a:r>
            <a:r>
              <a:rPr lang="pl-PL" sz="2000" b="1" dirty="0"/>
              <a:t> 2.</a:t>
            </a:r>
            <a:r>
              <a:rPr lang="pl-PL" sz="2000" dirty="0"/>
              <a:t> </a:t>
            </a:r>
            <a:r>
              <a:rPr lang="pl-PL" sz="2000" dirty="0" err="1"/>
              <a:t>Can</a:t>
            </a:r>
            <a:r>
              <a:rPr lang="pl-PL" sz="2000" dirty="0"/>
              <a:t> we </a:t>
            </a:r>
            <a:r>
              <a:rPr lang="pl-PL" sz="2000" dirty="0" err="1"/>
              <a:t>find</a:t>
            </a:r>
            <a:r>
              <a:rPr lang="pl-PL" sz="2000" dirty="0"/>
              <a:t> </a:t>
            </a:r>
            <a:r>
              <a:rPr lang="pl-PL" sz="2000" dirty="0" err="1"/>
              <a:t>good</a:t>
            </a:r>
            <a:r>
              <a:rPr lang="pl-PL" sz="2000" dirty="0"/>
              <a:t>, </a:t>
            </a:r>
            <a:r>
              <a:rPr lang="pl-PL" sz="2000" dirty="0" err="1"/>
              <a:t>mildly</a:t>
            </a:r>
            <a:r>
              <a:rPr lang="pl-PL" sz="2000" dirty="0"/>
              <a:t> </a:t>
            </a:r>
            <a:r>
              <a:rPr lang="pl-PL" sz="2000" dirty="0" err="1"/>
              <a:t>exponential</a:t>
            </a:r>
            <a:r>
              <a:rPr lang="pl-PL" sz="2000" dirty="0"/>
              <a:t> (FPT?) </a:t>
            </a:r>
            <a:r>
              <a:rPr lang="pl-PL" sz="2000" dirty="0" err="1"/>
              <a:t>approximation</a:t>
            </a:r>
            <a:r>
              <a:rPr lang="pl-PL" sz="2000" dirty="0"/>
              <a:t> </a:t>
            </a:r>
            <a:r>
              <a:rPr lang="pl-PL" sz="2000" dirty="0" err="1"/>
              <a:t>algorithms</a:t>
            </a:r>
            <a:r>
              <a:rPr lang="pl-PL" sz="2000" dirty="0"/>
              <a:t> </a:t>
            </a:r>
            <a:r>
              <a:rPr lang="pl-PL" sz="2000" dirty="0" err="1"/>
              <a:t>or</a:t>
            </a:r>
            <a:r>
              <a:rPr lang="pl-PL" sz="2000" dirty="0"/>
              <a:t> </a:t>
            </a:r>
            <a:r>
              <a:rPr lang="pl-PL" sz="2000" dirty="0" err="1"/>
              <a:t>approximation</a:t>
            </a:r>
            <a:r>
              <a:rPr lang="pl-PL" sz="2000" dirty="0"/>
              <a:t> </a:t>
            </a:r>
            <a:r>
              <a:rPr lang="pl-PL" sz="2000" dirty="0" err="1"/>
              <a:t>schemes</a:t>
            </a:r>
            <a:r>
              <a:rPr lang="pl-PL" sz="2000" dirty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07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6C1C6D-E4A7-441E-B660-1FD4BB30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74" y="0"/>
            <a:ext cx="8229600" cy="720080"/>
          </a:xfrm>
        </p:spPr>
        <p:txBody>
          <a:bodyPr/>
          <a:lstStyle/>
          <a:p>
            <a:r>
              <a:rPr lang="pl-PL" err="1"/>
              <a:t>Positionwise</a:t>
            </a:r>
            <a:r>
              <a:rPr lang="pl-PL"/>
              <a:t> </a:t>
            </a:r>
            <a:r>
              <a:rPr lang="pl-PL" err="1"/>
              <a:t>Distance</a:t>
            </a:r>
            <a:endParaRPr lang="pl-PL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C71C08F-9817-4264-B603-421CA02BE155}"/>
              </a:ext>
            </a:extLst>
          </p:cNvPr>
          <p:cNvCxnSpPr/>
          <p:nvPr/>
        </p:nvCxnSpPr>
        <p:spPr>
          <a:xfrm>
            <a:off x="478155" y="749987"/>
            <a:ext cx="85642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C770B320-F867-4791-B213-0CC001F6C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4" y="1111905"/>
            <a:ext cx="3143250" cy="20586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3FC01C-4E06-492C-8E72-3B9586BF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2" y="1111904"/>
            <a:ext cx="2976150" cy="20586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47DB80-91E4-43E7-9BFC-D0C0EBEFC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29" y="3339493"/>
            <a:ext cx="469922" cy="50233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2A63E8B-5E15-4455-9095-7A849F098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9" y="4490043"/>
            <a:ext cx="454998" cy="4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208C63D-6487-4719-88B8-E6C313D8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8" y="3920239"/>
            <a:ext cx="374477" cy="4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81E4BBC-6A95-461F-B300-086537140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7" y="5055082"/>
            <a:ext cx="283230" cy="52053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8934124-9615-41D9-A86F-5F2CFB5A7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9" y="5651536"/>
            <a:ext cx="337582" cy="57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FE87C09-C3D1-4C46-A4FA-D1ED09862CB0}"/>
              </a:ext>
            </a:extLst>
          </p:cNvPr>
          <p:cNvSpPr txBox="1"/>
          <p:nvPr/>
        </p:nvSpPr>
        <p:spPr>
          <a:xfrm>
            <a:off x="1247775" y="3405991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1, 0, 1, 1)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4874EA8-C3C4-4667-9AC8-D59D3CB23D21}"/>
              </a:ext>
            </a:extLst>
          </p:cNvPr>
          <p:cNvSpPr txBox="1"/>
          <p:nvPr/>
        </p:nvSpPr>
        <p:spPr>
          <a:xfrm>
            <a:off x="1247775" y="3981873"/>
            <a:ext cx="15744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2, 0, 0, 1)</a:t>
            </a:r>
          </a:p>
          <a:p>
            <a:endParaRPr lang="pl-PL"/>
          </a:p>
          <a:p>
            <a:r>
              <a:rPr lang="pl-PL"/>
              <a:t>= (1, 0, 1, 1, 0 )</a:t>
            </a:r>
          </a:p>
          <a:p>
            <a:endParaRPr lang="pl-PL"/>
          </a:p>
          <a:p>
            <a:r>
              <a:rPr lang="pl-PL"/>
              <a:t>= (1, 0, 1, 1, 0 )</a:t>
            </a:r>
          </a:p>
          <a:p>
            <a:endParaRPr lang="pl-PL" sz="2400"/>
          </a:p>
          <a:p>
            <a:r>
              <a:rPr lang="pl-PL"/>
              <a:t>= (1, 0, 1, 0, 1 )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F783B7EB-F65C-4D02-AE64-F2E0CF476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966" y="5629536"/>
            <a:ext cx="296486" cy="59297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E831FF4-7414-4B02-8B40-F5EDA40EB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9788" y="3920240"/>
            <a:ext cx="282219" cy="54024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A93DAEA-B741-44F1-940B-4C203824A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1970" y="5009155"/>
            <a:ext cx="325714" cy="64238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06EA801-336E-4F5B-A64E-172C7D0571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1971" y="3266301"/>
            <a:ext cx="374479" cy="66704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404B201-3A6E-413E-9B5C-350E39C6C4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970" y="4488012"/>
            <a:ext cx="247650" cy="47625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C6969F6-9452-43F7-AE8F-A60278A2CE62}"/>
              </a:ext>
            </a:extLst>
          </p:cNvPr>
          <p:cNvSpPr txBox="1"/>
          <p:nvPr/>
        </p:nvSpPr>
        <p:spPr>
          <a:xfrm>
            <a:off x="5735906" y="3431668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(1, 0, 2, 0, 0)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6846CE1-8589-4940-8AAB-5330E09DA4F8}"/>
              </a:ext>
            </a:extLst>
          </p:cNvPr>
          <p:cNvSpPr txBox="1"/>
          <p:nvPr/>
        </p:nvSpPr>
        <p:spPr>
          <a:xfrm>
            <a:off x="5735906" y="4007550"/>
            <a:ext cx="15744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2, 0, 0, 1)</a:t>
            </a:r>
          </a:p>
          <a:p>
            <a:endParaRPr lang="pl-PL"/>
          </a:p>
          <a:p>
            <a:r>
              <a:rPr lang="pl-PL"/>
              <a:t>= (0, 1, 0, 1, 1 )</a:t>
            </a:r>
          </a:p>
          <a:p>
            <a:endParaRPr lang="pl-PL"/>
          </a:p>
          <a:p>
            <a:r>
              <a:rPr lang="pl-PL"/>
              <a:t>= (2, 0, 1, 0, 0 )</a:t>
            </a:r>
          </a:p>
          <a:p>
            <a:endParaRPr lang="pl-PL" sz="2400"/>
          </a:p>
          <a:p>
            <a:r>
              <a:rPr lang="pl-PL"/>
              <a:t>= (0, 0, 0, 2, 1 )</a:t>
            </a:r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C0D04CC9-584B-4AB9-A532-EDCD85DD4E1D}"/>
              </a:ext>
            </a:extLst>
          </p:cNvPr>
          <p:cNvCxnSpPr>
            <a:cxnSpLocks/>
          </p:cNvCxnSpPr>
          <p:nvPr/>
        </p:nvCxnSpPr>
        <p:spPr>
          <a:xfrm>
            <a:off x="2943225" y="3611375"/>
            <a:ext cx="219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26518900-0713-4D9D-8BD3-5CF9BF5FB43F}"/>
              </a:ext>
            </a:extLst>
          </p:cNvPr>
          <p:cNvCxnSpPr>
            <a:cxnSpLocks/>
          </p:cNvCxnSpPr>
          <p:nvPr/>
        </p:nvCxnSpPr>
        <p:spPr>
          <a:xfrm>
            <a:off x="2927947" y="3669458"/>
            <a:ext cx="2206029" cy="522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4004F15-F5BB-4A8D-AA18-7CEDD55F96B7}"/>
              </a:ext>
            </a:extLst>
          </p:cNvPr>
          <p:cNvCxnSpPr>
            <a:cxnSpLocks/>
          </p:cNvCxnSpPr>
          <p:nvPr/>
        </p:nvCxnSpPr>
        <p:spPr>
          <a:xfrm>
            <a:off x="2927947" y="3745787"/>
            <a:ext cx="2312315" cy="98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>
            <a:extLst>
              <a:ext uri="{FF2B5EF4-FFF2-40B4-BE49-F238E27FC236}">
                <a16:creationId xmlns:a16="http://schemas.microsoft.com/office/drawing/2014/main" id="{45E03194-AAB9-42C0-844B-310EE712671A}"/>
              </a:ext>
            </a:extLst>
          </p:cNvPr>
          <p:cNvCxnSpPr>
            <a:cxnSpLocks/>
          </p:cNvCxnSpPr>
          <p:nvPr/>
        </p:nvCxnSpPr>
        <p:spPr>
          <a:xfrm>
            <a:off x="2911579" y="3819252"/>
            <a:ext cx="2347136" cy="1496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1599E900-8233-4A25-801F-D16407947899}"/>
              </a:ext>
            </a:extLst>
          </p:cNvPr>
          <p:cNvCxnSpPr>
            <a:cxnSpLocks/>
          </p:cNvCxnSpPr>
          <p:nvPr/>
        </p:nvCxnSpPr>
        <p:spPr>
          <a:xfrm>
            <a:off x="2909043" y="3920240"/>
            <a:ext cx="2349673" cy="2026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A0B9258-E290-4F93-AA37-B46DF9B752EC}"/>
              </a:ext>
            </a:extLst>
          </p:cNvPr>
          <p:cNvSpPr txBox="1"/>
          <p:nvPr/>
        </p:nvSpPr>
        <p:spPr>
          <a:xfrm>
            <a:off x="3510941" y="32861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EB7753F0-C736-4025-B24D-83209B786AA2}"/>
              </a:ext>
            </a:extLst>
          </p:cNvPr>
          <p:cNvSpPr txBox="1"/>
          <p:nvPr/>
        </p:nvSpPr>
        <p:spPr>
          <a:xfrm>
            <a:off x="3773971" y="35718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15632B54-0434-4B49-9A74-990E6E9B1DB8}"/>
              </a:ext>
            </a:extLst>
          </p:cNvPr>
          <p:cNvSpPr txBox="1"/>
          <p:nvPr/>
        </p:nvSpPr>
        <p:spPr>
          <a:xfrm>
            <a:off x="4164496" y="39728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60E5B66-571B-4BD3-BED0-317CB07A18B0}"/>
              </a:ext>
            </a:extLst>
          </p:cNvPr>
          <p:cNvSpPr txBox="1"/>
          <p:nvPr/>
        </p:nvSpPr>
        <p:spPr>
          <a:xfrm>
            <a:off x="4417252" y="44692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5E7B54E0-8AFF-43FD-ABBD-8B0B7373D6E3}"/>
              </a:ext>
            </a:extLst>
          </p:cNvPr>
          <p:cNvSpPr txBox="1"/>
          <p:nvPr/>
        </p:nvSpPr>
        <p:spPr>
          <a:xfrm>
            <a:off x="4662702" y="51844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2D82D15-D45D-4F2E-9D10-17ADC565E9BF}"/>
              </a:ext>
            </a:extLst>
          </p:cNvPr>
          <p:cNvSpPr txBox="1"/>
          <p:nvPr/>
        </p:nvSpPr>
        <p:spPr>
          <a:xfrm>
            <a:off x="3091273" y="6239776"/>
            <a:ext cx="220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>
                <a:solidFill>
                  <a:srgbClr val="055AA7"/>
                </a:solidFill>
              </a:rPr>
              <a:t>Earthmover</a:t>
            </a:r>
            <a:r>
              <a:rPr lang="pl-PL">
                <a:solidFill>
                  <a:srgbClr val="055AA7"/>
                </a:solidFill>
              </a:rPr>
              <a:t> </a:t>
            </a:r>
            <a:r>
              <a:rPr lang="pl-PL" err="1">
                <a:solidFill>
                  <a:srgbClr val="055AA7"/>
                </a:solidFill>
              </a:rPr>
              <a:t>distances</a:t>
            </a:r>
            <a:endParaRPr lang="pl-PL">
              <a:solidFill>
                <a:srgbClr val="055AA7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08DAA8F-D5F0-1030-740B-7F8A0444BFB0}"/>
              </a:ext>
            </a:extLst>
          </p:cNvPr>
          <p:cNvSpPr txBox="1"/>
          <p:nvPr/>
        </p:nvSpPr>
        <p:spPr>
          <a:xfrm>
            <a:off x="18633" y="6573827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S. </a:t>
            </a:r>
            <a:r>
              <a:rPr lang="pl-PL" sz="1200" err="1"/>
              <a:t>Szufa</a:t>
            </a:r>
            <a:r>
              <a:rPr lang="pl-PL" sz="1200"/>
              <a:t>, P. Faliszewski, P. Skowron, A. </a:t>
            </a:r>
            <a:r>
              <a:rPr lang="pl-PL" sz="1200" err="1"/>
              <a:t>Slinko</a:t>
            </a:r>
            <a:r>
              <a:rPr lang="pl-PL" sz="1200"/>
              <a:t>, N. </a:t>
            </a:r>
            <a:r>
              <a:rPr lang="pl-PL" sz="1200" err="1"/>
              <a:t>Talmon</a:t>
            </a:r>
            <a:r>
              <a:rPr lang="pl-PL" sz="1200"/>
              <a:t>, </a:t>
            </a:r>
            <a:r>
              <a:rPr lang="pl-PL" sz="1200" err="1"/>
              <a:t>Drawing</a:t>
            </a:r>
            <a:r>
              <a:rPr lang="pl-PL" sz="1200"/>
              <a:t> a Map of </a:t>
            </a:r>
            <a:r>
              <a:rPr lang="pl-PL" sz="1200" err="1"/>
              <a:t>Elections</a:t>
            </a:r>
            <a:r>
              <a:rPr lang="pl-PL" sz="1200"/>
              <a:t> in the Space of Statistical </a:t>
            </a:r>
            <a:r>
              <a:rPr lang="pl-PL" sz="1200" err="1"/>
              <a:t>Cultures</a:t>
            </a:r>
            <a:r>
              <a:rPr lang="pl-PL" sz="1200"/>
              <a:t>, AAMAS 2022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0"/>
      <p:bldP spid="22" grpId="0"/>
      <p:bldP spid="37" grpId="0"/>
      <p:bldP spid="38" grpId="0"/>
      <p:bldP spid="39" grpId="0"/>
      <p:bldP spid="40" grpId="0"/>
      <p:bldP spid="41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6C1C6D-E4A7-441E-B660-1FD4BB30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74" y="0"/>
            <a:ext cx="8229600" cy="720080"/>
          </a:xfrm>
        </p:spPr>
        <p:txBody>
          <a:bodyPr/>
          <a:lstStyle/>
          <a:p>
            <a:r>
              <a:rPr lang="pl-PL" err="1"/>
              <a:t>Positionwise</a:t>
            </a:r>
            <a:r>
              <a:rPr lang="pl-PL"/>
              <a:t> </a:t>
            </a:r>
            <a:r>
              <a:rPr lang="pl-PL" err="1"/>
              <a:t>Distance</a:t>
            </a:r>
            <a:endParaRPr lang="pl-PL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C71C08F-9817-4264-B603-421CA02BE155}"/>
              </a:ext>
            </a:extLst>
          </p:cNvPr>
          <p:cNvCxnSpPr/>
          <p:nvPr/>
        </p:nvCxnSpPr>
        <p:spPr>
          <a:xfrm>
            <a:off x="478155" y="749987"/>
            <a:ext cx="85642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C770B320-F867-4791-B213-0CC001F6C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4" y="1111905"/>
            <a:ext cx="3143250" cy="20586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3FC01C-4E06-492C-8E72-3B9586BF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2" y="1111904"/>
            <a:ext cx="2976150" cy="20586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47DB80-91E4-43E7-9BFC-D0C0EBEFC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29" y="3339493"/>
            <a:ext cx="469922" cy="50233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2A63E8B-5E15-4455-9095-7A849F098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9" y="4490043"/>
            <a:ext cx="454998" cy="4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208C63D-6487-4719-88B8-E6C313D8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8" y="3920239"/>
            <a:ext cx="374477" cy="4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81E4BBC-6A95-461F-B300-086537140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7" y="5055082"/>
            <a:ext cx="283230" cy="52053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8934124-9615-41D9-A86F-5F2CFB5A7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9" y="5651536"/>
            <a:ext cx="337582" cy="57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FE87C09-C3D1-4C46-A4FA-D1ED09862CB0}"/>
              </a:ext>
            </a:extLst>
          </p:cNvPr>
          <p:cNvSpPr txBox="1"/>
          <p:nvPr/>
        </p:nvSpPr>
        <p:spPr>
          <a:xfrm>
            <a:off x="1247775" y="3405991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1, 0, 1, 1)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4874EA8-C3C4-4667-9AC8-D59D3CB23D21}"/>
              </a:ext>
            </a:extLst>
          </p:cNvPr>
          <p:cNvSpPr txBox="1"/>
          <p:nvPr/>
        </p:nvSpPr>
        <p:spPr>
          <a:xfrm>
            <a:off x="1247775" y="3981873"/>
            <a:ext cx="15744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2, 0, 0, 1)</a:t>
            </a:r>
          </a:p>
          <a:p>
            <a:endParaRPr lang="pl-PL"/>
          </a:p>
          <a:p>
            <a:r>
              <a:rPr lang="pl-PL"/>
              <a:t>= (1, 0, 1, 1, 0 )</a:t>
            </a:r>
          </a:p>
          <a:p>
            <a:endParaRPr lang="pl-PL"/>
          </a:p>
          <a:p>
            <a:r>
              <a:rPr lang="pl-PL"/>
              <a:t>= (1, 0, 1, 1, 0 )</a:t>
            </a:r>
          </a:p>
          <a:p>
            <a:endParaRPr lang="pl-PL" sz="2400"/>
          </a:p>
          <a:p>
            <a:r>
              <a:rPr lang="pl-PL"/>
              <a:t>= (1, 0, 1, 0, 1 )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F783B7EB-F65C-4D02-AE64-F2E0CF476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966" y="5629536"/>
            <a:ext cx="296486" cy="59297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E831FF4-7414-4B02-8B40-F5EDA40EB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9788" y="3920240"/>
            <a:ext cx="282219" cy="54024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A93DAEA-B741-44F1-940B-4C203824A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1970" y="5009155"/>
            <a:ext cx="325714" cy="64238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06EA801-336E-4F5B-A64E-172C7D0571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1971" y="3266301"/>
            <a:ext cx="374479" cy="66704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404B201-3A6E-413E-9B5C-350E39C6C4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970" y="4488012"/>
            <a:ext cx="247650" cy="47625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C6969F6-9452-43F7-AE8F-A60278A2CE62}"/>
              </a:ext>
            </a:extLst>
          </p:cNvPr>
          <p:cNvSpPr txBox="1"/>
          <p:nvPr/>
        </p:nvSpPr>
        <p:spPr>
          <a:xfrm>
            <a:off x="5735906" y="3431668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(1, 0, 2, 0, 0)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6846CE1-8589-4940-8AAB-5330E09DA4F8}"/>
              </a:ext>
            </a:extLst>
          </p:cNvPr>
          <p:cNvSpPr txBox="1"/>
          <p:nvPr/>
        </p:nvSpPr>
        <p:spPr>
          <a:xfrm>
            <a:off x="5735906" y="4007550"/>
            <a:ext cx="15744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2, 0, 0, 1)</a:t>
            </a:r>
          </a:p>
          <a:p>
            <a:endParaRPr lang="pl-PL"/>
          </a:p>
          <a:p>
            <a:r>
              <a:rPr lang="pl-PL"/>
              <a:t>= (0, 1, 0, 1, 1 )</a:t>
            </a:r>
          </a:p>
          <a:p>
            <a:endParaRPr lang="pl-PL"/>
          </a:p>
          <a:p>
            <a:r>
              <a:rPr lang="pl-PL"/>
              <a:t>= (2, 0, 1, 0, 0 )</a:t>
            </a:r>
          </a:p>
          <a:p>
            <a:endParaRPr lang="pl-PL" sz="2400"/>
          </a:p>
          <a:p>
            <a:r>
              <a:rPr lang="pl-PL"/>
              <a:t>= (0, 0, 0, 2, 1 )</a:t>
            </a:r>
          </a:p>
        </p:txBody>
      </p: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C0D04CC9-584B-4AB9-A532-EDCD85DD4E1D}"/>
              </a:ext>
            </a:extLst>
          </p:cNvPr>
          <p:cNvCxnSpPr>
            <a:cxnSpLocks/>
          </p:cNvCxnSpPr>
          <p:nvPr/>
        </p:nvCxnSpPr>
        <p:spPr>
          <a:xfrm>
            <a:off x="2943225" y="3611375"/>
            <a:ext cx="219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26518900-0713-4D9D-8BD3-5CF9BF5FB43F}"/>
              </a:ext>
            </a:extLst>
          </p:cNvPr>
          <p:cNvCxnSpPr>
            <a:cxnSpLocks/>
          </p:cNvCxnSpPr>
          <p:nvPr/>
        </p:nvCxnSpPr>
        <p:spPr>
          <a:xfrm>
            <a:off x="2927947" y="3669458"/>
            <a:ext cx="2206029" cy="522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>
            <a:extLst>
              <a:ext uri="{FF2B5EF4-FFF2-40B4-BE49-F238E27FC236}">
                <a16:creationId xmlns:a16="http://schemas.microsoft.com/office/drawing/2014/main" id="{74004F15-F5BB-4A8D-AA18-7CEDD55F96B7}"/>
              </a:ext>
            </a:extLst>
          </p:cNvPr>
          <p:cNvCxnSpPr>
            <a:cxnSpLocks/>
          </p:cNvCxnSpPr>
          <p:nvPr/>
        </p:nvCxnSpPr>
        <p:spPr>
          <a:xfrm>
            <a:off x="2927947" y="3745787"/>
            <a:ext cx="2312315" cy="98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>
            <a:extLst>
              <a:ext uri="{FF2B5EF4-FFF2-40B4-BE49-F238E27FC236}">
                <a16:creationId xmlns:a16="http://schemas.microsoft.com/office/drawing/2014/main" id="{45E03194-AAB9-42C0-844B-310EE712671A}"/>
              </a:ext>
            </a:extLst>
          </p:cNvPr>
          <p:cNvCxnSpPr>
            <a:cxnSpLocks/>
          </p:cNvCxnSpPr>
          <p:nvPr/>
        </p:nvCxnSpPr>
        <p:spPr>
          <a:xfrm>
            <a:off x="2911579" y="3819252"/>
            <a:ext cx="2347136" cy="14960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34">
            <a:extLst>
              <a:ext uri="{FF2B5EF4-FFF2-40B4-BE49-F238E27FC236}">
                <a16:creationId xmlns:a16="http://schemas.microsoft.com/office/drawing/2014/main" id="{1599E900-8233-4A25-801F-D16407947899}"/>
              </a:ext>
            </a:extLst>
          </p:cNvPr>
          <p:cNvCxnSpPr>
            <a:cxnSpLocks/>
          </p:cNvCxnSpPr>
          <p:nvPr/>
        </p:nvCxnSpPr>
        <p:spPr>
          <a:xfrm>
            <a:off x="2909043" y="3920240"/>
            <a:ext cx="2349673" cy="20266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A0B9258-E290-4F93-AA37-B46DF9B752EC}"/>
              </a:ext>
            </a:extLst>
          </p:cNvPr>
          <p:cNvSpPr txBox="1"/>
          <p:nvPr/>
        </p:nvSpPr>
        <p:spPr>
          <a:xfrm>
            <a:off x="3510941" y="32861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EB7753F0-C736-4025-B24D-83209B786AA2}"/>
              </a:ext>
            </a:extLst>
          </p:cNvPr>
          <p:cNvSpPr txBox="1"/>
          <p:nvPr/>
        </p:nvSpPr>
        <p:spPr>
          <a:xfrm>
            <a:off x="3773971" y="357184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15632B54-0434-4B49-9A74-990E6E9B1DB8}"/>
              </a:ext>
            </a:extLst>
          </p:cNvPr>
          <p:cNvSpPr txBox="1"/>
          <p:nvPr/>
        </p:nvSpPr>
        <p:spPr>
          <a:xfrm>
            <a:off x="4164496" y="39728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60E5B66-571B-4BD3-BED0-317CB07A18B0}"/>
              </a:ext>
            </a:extLst>
          </p:cNvPr>
          <p:cNvSpPr txBox="1"/>
          <p:nvPr/>
        </p:nvSpPr>
        <p:spPr>
          <a:xfrm>
            <a:off x="4417252" y="44692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5E7B54E0-8AFF-43FD-ABBD-8B0B7373D6E3}"/>
              </a:ext>
            </a:extLst>
          </p:cNvPr>
          <p:cNvSpPr txBox="1"/>
          <p:nvPr/>
        </p:nvSpPr>
        <p:spPr>
          <a:xfrm>
            <a:off x="4662702" y="51844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2</a:t>
            </a:r>
          </a:p>
        </p:txBody>
      </p:sp>
      <p:cxnSp>
        <p:nvCxnSpPr>
          <p:cNvPr id="30" name="Łącznik prosty 29">
            <a:extLst>
              <a:ext uri="{FF2B5EF4-FFF2-40B4-BE49-F238E27FC236}">
                <a16:creationId xmlns:a16="http://schemas.microsoft.com/office/drawing/2014/main" id="{62381A83-0B4C-4435-BED4-F16C3F29143D}"/>
              </a:ext>
            </a:extLst>
          </p:cNvPr>
          <p:cNvCxnSpPr>
            <a:cxnSpLocks/>
          </p:cNvCxnSpPr>
          <p:nvPr/>
        </p:nvCxnSpPr>
        <p:spPr>
          <a:xfrm>
            <a:off x="2938462" y="3609975"/>
            <a:ext cx="219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41">
            <a:extLst>
              <a:ext uri="{FF2B5EF4-FFF2-40B4-BE49-F238E27FC236}">
                <a16:creationId xmlns:a16="http://schemas.microsoft.com/office/drawing/2014/main" id="{D164C4EB-0018-43FB-8BEB-14834C742E0E}"/>
              </a:ext>
            </a:extLst>
          </p:cNvPr>
          <p:cNvCxnSpPr>
            <a:cxnSpLocks/>
          </p:cNvCxnSpPr>
          <p:nvPr/>
        </p:nvCxnSpPr>
        <p:spPr>
          <a:xfrm>
            <a:off x="2923183" y="4181475"/>
            <a:ext cx="219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C3B72BD7-5AAD-4819-A5DD-EFB477909409}"/>
              </a:ext>
            </a:extLst>
          </p:cNvPr>
          <p:cNvCxnSpPr>
            <a:cxnSpLocks/>
          </p:cNvCxnSpPr>
          <p:nvPr/>
        </p:nvCxnSpPr>
        <p:spPr>
          <a:xfrm>
            <a:off x="2938462" y="4705687"/>
            <a:ext cx="219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DB76AD76-7488-4654-A320-EB01ACE0CBA4}"/>
              </a:ext>
            </a:extLst>
          </p:cNvPr>
          <p:cNvCxnSpPr>
            <a:cxnSpLocks/>
          </p:cNvCxnSpPr>
          <p:nvPr/>
        </p:nvCxnSpPr>
        <p:spPr>
          <a:xfrm>
            <a:off x="2961575" y="5313948"/>
            <a:ext cx="219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47313E49-818F-449A-8F4F-65F31EABD6B5}"/>
              </a:ext>
            </a:extLst>
          </p:cNvPr>
          <p:cNvCxnSpPr>
            <a:cxnSpLocks/>
          </p:cNvCxnSpPr>
          <p:nvPr/>
        </p:nvCxnSpPr>
        <p:spPr>
          <a:xfrm>
            <a:off x="2975519" y="5945482"/>
            <a:ext cx="2190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E60E895E-5F76-429D-8DCE-8C80CE960832}"/>
              </a:ext>
            </a:extLst>
          </p:cNvPr>
          <p:cNvCxnSpPr>
            <a:cxnSpLocks/>
          </p:cNvCxnSpPr>
          <p:nvPr/>
        </p:nvCxnSpPr>
        <p:spPr>
          <a:xfrm flipV="1">
            <a:off x="2904280" y="3668058"/>
            <a:ext cx="2224933" cy="446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46">
            <a:extLst>
              <a:ext uri="{FF2B5EF4-FFF2-40B4-BE49-F238E27FC236}">
                <a16:creationId xmlns:a16="http://schemas.microsoft.com/office/drawing/2014/main" id="{DC7DCC1D-E642-4E24-8A37-6DBDE35E1B05}"/>
              </a:ext>
            </a:extLst>
          </p:cNvPr>
          <p:cNvCxnSpPr>
            <a:cxnSpLocks/>
          </p:cNvCxnSpPr>
          <p:nvPr/>
        </p:nvCxnSpPr>
        <p:spPr>
          <a:xfrm>
            <a:off x="2936893" y="4257675"/>
            <a:ext cx="2215433" cy="361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>
            <a:extLst>
              <a:ext uri="{FF2B5EF4-FFF2-40B4-BE49-F238E27FC236}">
                <a16:creationId xmlns:a16="http://schemas.microsoft.com/office/drawing/2014/main" id="{219EBA2F-0D11-4E9E-875B-ECC1CFCDD865}"/>
              </a:ext>
            </a:extLst>
          </p:cNvPr>
          <p:cNvCxnSpPr>
            <a:cxnSpLocks/>
          </p:cNvCxnSpPr>
          <p:nvPr/>
        </p:nvCxnSpPr>
        <p:spPr>
          <a:xfrm>
            <a:off x="2923184" y="4331269"/>
            <a:ext cx="2312315" cy="851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2E8C86B9-17A0-4DC4-958D-2BDEEB93BC52}"/>
              </a:ext>
            </a:extLst>
          </p:cNvPr>
          <p:cNvCxnSpPr>
            <a:cxnSpLocks/>
          </p:cNvCxnSpPr>
          <p:nvPr/>
        </p:nvCxnSpPr>
        <p:spPr>
          <a:xfrm>
            <a:off x="2913415" y="4433954"/>
            <a:ext cx="2252854" cy="1501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49">
            <a:extLst>
              <a:ext uri="{FF2B5EF4-FFF2-40B4-BE49-F238E27FC236}">
                <a16:creationId xmlns:a16="http://schemas.microsoft.com/office/drawing/2014/main" id="{65DFD5CB-DA47-44AA-9AE4-72BBF2A7955A}"/>
              </a:ext>
            </a:extLst>
          </p:cNvPr>
          <p:cNvCxnSpPr>
            <a:cxnSpLocks/>
          </p:cNvCxnSpPr>
          <p:nvPr/>
        </p:nvCxnSpPr>
        <p:spPr>
          <a:xfrm flipV="1">
            <a:off x="2938463" y="3744387"/>
            <a:ext cx="2175471" cy="908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>
            <a:extLst>
              <a:ext uri="{FF2B5EF4-FFF2-40B4-BE49-F238E27FC236}">
                <a16:creationId xmlns:a16="http://schemas.microsoft.com/office/drawing/2014/main" id="{4199761B-33AC-4D6C-A2B5-5119F3302A51}"/>
              </a:ext>
            </a:extLst>
          </p:cNvPr>
          <p:cNvCxnSpPr>
            <a:cxnSpLocks/>
          </p:cNvCxnSpPr>
          <p:nvPr/>
        </p:nvCxnSpPr>
        <p:spPr>
          <a:xfrm flipV="1">
            <a:off x="2938463" y="4234563"/>
            <a:ext cx="2175471" cy="442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51">
            <a:extLst>
              <a:ext uri="{FF2B5EF4-FFF2-40B4-BE49-F238E27FC236}">
                <a16:creationId xmlns:a16="http://schemas.microsoft.com/office/drawing/2014/main" id="{01CD3384-C195-4941-8E5B-23146F5A8F7C}"/>
              </a:ext>
            </a:extLst>
          </p:cNvPr>
          <p:cNvCxnSpPr>
            <a:cxnSpLocks/>
          </p:cNvCxnSpPr>
          <p:nvPr/>
        </p:nvCxnSpPr>
        <p:spPr>
          <a:xfrm>
            <a:off x="2961576" y="4734943"/>
            <a:ext cx="2211293" cy="559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>
            <a:extLst>
              <a:ext uri="{FF2B5EF4-FFF2-40B4-BE49-F238E27FC236}">
                <a16:creationId xmlns:a16="http://schemas.microsoft.com/office/drawing/2014/main" id="{E56DDF53-E357-498F-A8A5-28A6F87E63D0}"/>
              </a:ext>
            </a:extLst>
          </p:cNvPr>
          <p:cNvCxnSpPr>
            <a:cxnSpLocks/>
          </p:cNvCxnSpPr>
          <p:nvPr/>
        </p:nvCxnSpPr>
        <p:spPr>
          <a:xfrm>
            <a:off x="3014495" y="4789162"/>
            <a:ext cx="2151774" cy="1155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53">
            <a:extLst>
              <a:ext uri="{FF2B5EF4-FFF2-40B4-BE49-F238E27FC236}">
                <a16:creationId xmlns:a16="http://schemas.microsoft.com/office/drawing/2014/main" id="{B9B575DB-8CC7-471E-8382-901BC547E0B9}"/>
              </a:ext>
            </a:extLst>
          </p:cNvPr>
          <p:cNvCxnSpPr>
            <a:cxnSpLocks/>
          </p:cNvCxnSpPr>
          <p:nvPr/>
        </p:nvCxnSpPr>
        <p:spPr>
          <a:xfrm>
            <a:off x="2971847" y="5384894"/>
            <a:ext cx="2194423" cy="539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54">
            <a:extLst>
              <a:ext uri="{FF2B5EF4-FFF2-40B4-BE49-F238E27FC236}">
                <a16:creationId xmlns:a16="http://schemas.microsoft.com/office/drawing/2014/main" id="{5FFA7583-9468-42EA-9EB0-958C26D2664A}"/>
              </a:ext>
            </a:extLst>
          </p:cNvPr>
          <p:cNvCxnSpPr>
            <a:cxnSpLocks/>
          </p:cNvCxnSpPr>
          <p:nvPr/>
        </p:nvCxnSpPr>
        <p:spPr>
          <a:xfrm flipV="1">
            <a:off x="2961576" y="4751043"/>
            <a:ext cx="2211293" cy="486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>
            <a:extLst>
              <a:ext uri="{FF2B5EF4-FFF2-40B4-BE49-F238E27FC236}">
                <a16:creationId xmlns:a16="http://schemas.microsoft.com/office/drawing/2014/main" id="{DF83ED5D-B458-49F3-8140-70A05CB878CA}"/>
              </a:ext>
            </a:extLst>
          </p:cNvPr>
          <p:cNvCxnSpPr>
            <a:cxnSpLocks/>
          </p:cNvCxnSpPr>
          <p:nvPr/>
        </p:nvCxnSpPr>
        <p:spPr>
          <a:xfrm flipV="1">
            <a:off x="2941033" y="4267330"/>
            <a:ext cx="2172901" cy="894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56">
            <a:extLst>
              <a:ext uri="{FF2B5EF4-FFF2-40B4-BE49-F238E27FC236}">
                <a16:creationId xmlns:a16="http://schemas.microsoft.com/office/drawing/2014/main" id="{7CB1CEFF-EA99-4A18-AD9F-9C248895D268}"/>
              </a:ext>
            </a:extLst>
          </p:cNvPr>
          <p:cNvCxnSpPr>
            <a:cxnSpLocks/>
          </p:cNvCxnSpPr>
          <p:nvPr/>
        </p:nvCxnSpPr>
        <p:spPr>
          <a:xfrm flipV="1">
            <a:off x="2961576" y="3778798"/>
            <a:ext cx="2177405" cy="1296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y 57">
            <a:extLst>
              <a:ext uri="{FF2B5EF4-FFF2-40B4-BE49-F238E27FC236}">
                <a16:creationId xmlns:a16="http://schemas.microsoft.com/office/drawing/2014/main" id="{509E968C-9E04-48BA-86A9-A41A358709CF}"/>
              </a:ext>
            </a:extLst>
          </p:cNvPr>
          <p:cNvCxnSpPr>
            <a:cxnSpLocks/>
          </p:cNvCxnSpPr>
          <p:nvPr/>
        </p:nvCxnSpPr>
        <p:spPr>
          <a:xfrm flipV="1">
            <a:off x="2983740" y="5366846"/>
            <a:ext cx="2189128" cy="46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58">
            <a:extLst>
              <a:ext uri="{FF2B5EF4-FFF2-40B4-BE49-F238E27FC236}">
                <a16:creationId xmlns:a16="http://schemas.microsoft.com/office/drawing/2014/main" id="{AE8FD27F-4670-4178-8BD5-46F37D64AED3}"/>
              </a:ext>
            </a:extLst>
          </p:cNvPr>
          <p:cNvCxnSpPr>
            <a:cxnSpLocks/>
          </p:cNvCxnSpPr>
          <p:nvPr/>
        </p:nvCxnSpPr>
        <p:spPr>
          <a:xfrm flipV="1">
            <a:off x="2993137" y="4777360"/>
            <a:ext cx="2185027" cy="977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E24487EE-08CF-49D0-B854-3628C2728042}"/>
              </a:ext>
            </a:extLst>
          </p:cNvPr>
          <p:cNvCxnSpPr>
            <a:cxnSpLocks/>
          </p:cNvCxnSpPr>
          <p:nvPr/>
        </p:nvCxnSpPr>
        <p:spPr>
          <a:xfrm flipV="1">
            <a:off x="2955074" y="4283622"/>
            <a:ext cx="2165458" cy="1423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60">
            <a:extLst>
              <a:ext uri="{FF2B5EF4-FFF2-40B4-BE49-F238E27FC236}">
                <a16:creationId xmlns:a16="http://schemas.microsoft.com/office/drawing/2014/main" id="{8ADF8E61-7522-43E6-B8E2-D36DC3B37B47}"/>
              </a:ext>
            </a:extLst>
          </p:cNvPr>
          <p:cNvCxnSpPr>
            <a:cxnSpLocks/>
          </p:cNvCxnSpPr>
          <p:nvPr/>
        </p:nvCxnSpPr>
        <p:spPr>
          <a:xfrm flipV="1">
            <a:off x="2909217" y="3825401"/>
            <a:ext cx="2204717" cy="1814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07C311-8180-96B4-647B-84319A6B7958}"/>
              </a:ext>
            </a:extLst>
          </p:cNvPr>
          <p:cNvSpPr txBox="1"/>
          <p:nvPr/>
        </p:nvSpPr>
        <p:spPr>
          <a:xfrm>
            <a:off x="18633" y="6573827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S. </a:t>
            </a:r>
            <a:r>
              <a:rPr lang="pl-PL" sz="1200" err="1"/>
              <a:t>Szufa</a:t>
            </a:r>
            <a:r>
              <a:rPr lang="pl-PL" sz="1200"/>
              <a:t>, P. Faliszewski, P. Skowron, A. </a:t>
            </a:r>
            <a:r>
              <a:rPr lang="pl-PL" sz="1200" err="1"/>
              <a:t>Slinko</a:t>
            </a:r>
            <a:r>
              <a:rPr lang="pl-PL" sz="1200"/>
              <a:t>, N. </a:t>
            </a:r>
            <a:r>
              <a:rPr lang="pl-PL" sz="1200" err="1"/>
              <a:t>Talmon</a:t>
            </a:r>
            <a:r>
              <a:rPr lang="pl-PL" sz="1200"/>
              <a:t>, </a:t>
            </a:r>
            <a:r>
              <a:rPr lang="pl-PL" sz="1200" err="1"/>
              <a:t>Drawing</a:t>
            </a:r>
            <a:r>
              <a:rPr lang="pl-PL" sz="1200"/>
              <a:t> a Map of </a:t>
            </a:r>
            <a:r>
              <a:rPr lang="pl-PL" sz="1200" err="1"/>
              <a:t>Elections</a:t>
            </a:r>
            <a:r>
              <a:rPr lang="pl-PL" sz="1200"/>
              <a:t> in the Space of Statistical </a:t>
            </a:r>
            <a:r>
              <a:rPr lang="pl-PL" sz="1200" err="1"/>
              <a:t>Cultures</a:t>
            </a:r>
            <a:r>
              <a:rPr lang="pl-PL" sz="1200"/>
              <a:t>, AAMAS 2022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87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6C1C6D-E4A7-441E-B660-1FD4BB30F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74" y="0"/>
            <a:ext cx="8229600" cy="720080"/>
          </a:xfrm>
        </p:spPr>
        <p:txBody>
          <a:bodyPr/>
          <a:lstStyle/>
          <a:p>
            <a:r>
              <a:rPr lang="pl-PL" err="1"/>
              <a:t>Positionwise</a:t>
            </a:r>
            <a:r>
              <a:rPr lang="pl-PL"/>
              <a:t> </a:t>
            </a:r>
            <a:r>
              <a:rPr lang="pl-PL" err="1"/>
              <a:t>Distance</a:t>
            </a:r>
            <a:endParaRPr lang="pl-PL"/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BC71C08F-9817-4264-B603-421CA02BE155}"/>
              </a:ext>
            </a:extLst>
          </p:cNvPr>
          <p:cNvCxnSpPr/>
          <p:nvPr/>
        </p:nvCxnSpPr>
        <p:spPr>
          <a:xfrm>
            <a:off x="478155" y="749987"/>
            <a:ext cx="85642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C770B320-F867-4791-B213-0CC001F6C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4" y="1111905"/>
            <a:ext cx="3143250" cy="20586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3FC01C-4E06-492C-8E72-3B9586BF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2" y="1111904"/>
            <a:ext cx="2976150" cy="20586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E47DB80-91E4-43E7-9BFC-D0C0EBEFC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29" y="3339493"/>
            <a:ext cx="469922" cy="502331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2A63E8B-5E15-4455-9095-7A849F098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9" y="4490043"/>
            <a:ext cx="454998" cy="4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208C63D-6487-4719-88B8-E6C313D8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8" y="3920239"/>
            <a:ext cx="374477" cy="4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81E4BBC-6A95-461F-B300-086537140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7" y="5055082"/>
            <a:ext cx="283230" cy="52053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8934124-9615-41D9-A86F-5F2CFB5A7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9" y="5651536"/>
            <a:ext cx="337582" cy="57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FE87C09-C3D1-4C46-A4FA-D1ED09862CB0}"/>
              </a:ext>
            </a:extLst>
          </p:cNvPr>
          <p:cNvSpPr txBox="1"/>
          <p:nvPr/>
        </p:nvSpPr>
        <p:spPr>
          <a:xfrm>
            <a:off x="1247775" y="3405991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1, 0, 1, 1)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4874EA8-C3C4-4667-9AC8-D59D3CB23D21}"/>
              </a:ext>
            </a:extLst>
          </p:cNvPr>
          <p:cNvSpPr txBox="1"/>
          <p:nvPr/>
        </p:nvSpPr>
        <p:spPr>
          <a:xfrm>
            <a:off x="1247775" y="3981873"/>
            <a:ext cx="15744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2, 0, 0, 1)</a:t>
            </a:r>
          </a:p>
          <a:p>
            <a:endParaRPr lang="pl-PL"/>
          </a:p>
          <a:p>
            <a:r>
              <a:rPr lang="pl-PL"/>
              <a:t>= (1, 0, 1, 1, 0 )</a:t>
            </a:r>
          </a:p>
          <a:p>
            <a:endParaRPr lang="pl-PL"/>
          </a:p>
          <a:p>
            <a:r>
              <a:rPr lang="pl-PL"/>
              <a:t>= (1, 0, 1, 1, 0 )</a:t>
            </a:r>
          </a:p>
          <a:p>
            <a:endParaRPr lang="pl-PL" sz="2400"/>
          </a:p>
          <a:p>
            <a:r>
              <a:rPr lang="pl-PL"/>
              <a:t>= (1, 0, 1, 0, 1 )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F783B7EB-F65C-4D02-AE64-F2E0CF476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0966" y="5629536"/>
            <a:ext cx="296486" cy="59297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E831FF4-7414-4B02-8B40-F5EDA40EB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9788" y="3920240"/>
            <a:ext cx="282219" cy="54024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A93DAEA-B741-44F1-940B-4C203824A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1970" y="5009155"/>
            <a:ext cx="325714" cy="64238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206EA801-336E-4F5B-A64E-172C7D0571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1971" y="3266301"/>
            <a:ext cx="374479" cy="667041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404B201-3A6E-413E-9B5C-350E39C6C4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970" y="4488012"/>
            <a:ext cx="247650" cy="47625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C6969F6-9452-43F7-AE8F-A60278A2CE62}"/>
              </a:ext>
            </a:extLst>
          </p:cNvPr>
          <p:cNvSpPr txBox="1"/>
          <p:nvPr/>
        </p:nvSpPr>
        <p:spPr>
          <a:xfrm>
            <a:off x="5735906" y="3431668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(1, 0, 2, 0, 0)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6846CE1-8589-4940-8AAB-5330E09DA4F8}"/>
              </a:ext>
            </a:extLst>
          </p:cNvPr>
          <p:cNvSpPr txBox="1"/>
          <p:nvPr/>
        </p:nvSpPr>
        <p:spPr>
          <a:xfrm>
            <a:off x="5735906" y="4007550"/>
            <a:ext cx="15744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= (0, 2, 0, 0, 1)</a:t>
            </a:r>
          </a:p>
          <a:p>
            <a:endParaRPr lang="pl-PL"/>
          </a:p>
          <a:p>
            <a:r>
              <a:rPr lang="pl-PL"/>
              <a:t>= (0, 1, 0, 1, 1 )</a:t>
            </a:r>
          </a:p>
          <a:p>
            <a:endParaRPr lang="pl-PL"/>
          </a:p>
          <a:p>
            <a:r>
              <a:rPr lang="pl-PL"/>
              <a:t>= (2, 0, 1, 0, 0 )</a:t>
            </a:r>
          </a:p>
          <a:p>
            <a:endParaRPr lang="pl-PL" sz="2400"/>
          </a:p>
          <a:p>
            <a:r>
              <a:rPr lang="pl-PL"/>
              <a:t>= (0, 0, 0, 2, 1 )</a:t>
            </a:r>
          </a:p>
        </p:txBody>
      </p:sp>
      <p:cxnSp>
        <p:nvCxnSpPr>
          <p:cNvPr id="62" name="Łącznik prosty 61">
            <a:extLst>
              <a:ext uri="{FF2B5EF4-FFF2-40B4-BE49-F238E27FC236}">
                <a16:creationId xmlns:a16="http://schemas.microsoft.com/office/drawing/2014/main" id="{DC7E98B8-520D-4BBE-BAAF-E955A8C31FA9}"/>
              </a:ext>
            </a:extLst>
          </p:cNvPr>
          <p:cNvCxnSpPr>
            <a:cxnSpLocks/>
          </p:cNvCxnSpPr>
          <p:nvPr/>
        </p:nvCxnSpPr>
        <p:spPr>
          <a:xfrm flipV="1">
            <a:off x="2990850" y="5224740"/>
            <a:ext cx="2297036" cy="6617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ABD3A071-01E1-4B25-85C4-4CFBD488E4ED}"/>
              </a:ext>
            </a:extLst>
          </p:cNvPr>
          <p:cNvCxnSpPr>
            <a:cxnSpLocks/>
          </p:cNvCxnSpPr>
          <p:nvPr/>
        </p:nvCxnSpPr>
        <p:spPr>
          <a:xfrm>
            <a:off x="2975572" y="4152900"/>
            <a:ext cx="220602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63">
            <a:extLst>
              <a:ext uri="{FF2B5EF4-FFF2-40B4-BE49-F238E27FC236}">
                <a16:creationId xmlns:a16="http://schemas.microsoft.com/office/drawing/2014/main" id="{B30FEC43-B770-42E7-9F6A-C9681C1ECAEC}"/>
              </a:ext>
            </a:extLst>
          </p:cNvPr>
          <p:cNvCxnSpPr>
            <a:cxnSpLocks/>
          </p:cNvCxnSpPr>
          <p:nvPr/>
        </p:nvCxnSpPr>
        <p:spPr>
          <a:xfrm>
            <a:off x="2975572" y="3706287"/>
            <a:ext cx="2312315" cy="9803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Łącznik prosty 64">
            <a:extLst>
              <a:ext uri="{FF2B5EF4-FFF2-40B4-BE49-F238E27FC236}">
                <a16:creationId xmlns:a16="http://schemas.microsoft.com/office/drawing/2014/main" id="{FF7F01D3-6B5A-4EFF-BEE1-4C8E2BD1737B}"/>
              </a:ext>
            </a:extLst>
          </p:cNvPr>
          <p:cNvCxnSpPr>
            <a:cxnSpLocks/>
          </p:cNvCxnSpPr>
          <p:nvPr/>
        </p:nvCxnSpPr>
        <p:spPr>
          <a:xfrm>
            <a:off x="3011580" y="5224740"/>
            <a:ext cx="2276307" cy="6727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Łącznik prosty 65">
            <a:extLst>
              <a:ext uri="{FF2B5EF4-FFF2-40B4-BE49-F238E27FC236}">
                <a16:creationId xmlns:a16="http://schemas.microsoft.com/office/drawing/2014/main" id="{DBD0CBF3-67CE-496F-91CD-1D41A90E561D}"/>
              </a:ext>
            </a:extLst>
          </p:cNvPr>
          <p:cNvCxnSpPr>
            <a:cxnSpLocks/>
          </p:cNvCxnSpPr>
          <p:nvPr/>
        </p:nvCxnSpPr>
        <p:spPr>
          <a:xfrm flipV="1">
            <a:off x="2948446" y="3658908"/>
            <a:ext cx="2233154" cy="10379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45DC6BAD-5541-4415-90F9-8DD9CB80AE7B}"/>
              </a:ext>
            </a:extLst>
          </p:cNvPr>
          <p:cNvSpPr txBox="1"/>
          <p:nvPr/>
        </p:nvSpPr>
        <p:spPr>
          <a:xfrm>
            <a:off x="4584482" y="50464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68" name="pole tekstowe 67">
            <a:extLst>
              <a:ext uri="{FF2B5EF4-FFF2-40B4-BE49-F238E27FC236}">
                <a16:creationId xmlns:a16="http://schemas.microsoft.com/office/drawing/2014/main" id="{8E130BED-672F-4AA2-B517-59B96BA25640}"/>
              </a:ext>
            </a:extLst>
          </p:cNvPr>
          <p:cNvSpPr txBox="1"/>
          <p:nvPr/>
        </p:nvSpPr>
        <p:spPr>
          <a:xfrm>
            <a:off x="4810170" y="37903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6C786E51-62C0-42B8-A539-BEBAA3629353}"/>
              </a:ext>
            </a:extLst>
          </p:cNvPr>
          <p:cNvSpPr txBox="1"/>
          <p:nvPr/>
        </p:nvSpPr>
        <p:spPr>
          <a:xfrm>
            <a:off x="4830890" y="41964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0</a:t>
            </a:r>
          </a:p>
        </p:txBody>
      </p:sp>
      <p:sp>
        <p:nvSpPr>
          <p:cNvPr id="70" name="pole tekstowe 69">
            <a:extLst>
              <a:ext uri="{FF2B5EF4-FFF2-40B4-BE49-F238E27FC236}">
                <a16:creationId xmlns:a16="http://schemas.microsoft.com/office/drawing/2014/main" id="{2CBDE044-2BB6-4EDC-A805-CE5D4F55C97E}"/>
              </a:ext>
            </a:extLst>
          </p:cNvPr>
          <p:cNvSpPr txBox="1"/>
          <p:nvPr/>
        </p:nvSpPr>
        <p:spPr>
          <a:xfrm>
            <a:off x="3417248" y="50155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id="{9EEBE726-9907-4797-AB8F-966D9FB738FD}"/>
              </a:ext>
            </a:extLst>
          </p:cNvPr>
          <p:cNvSpPr txBox="1"/>
          <p:nvPr/>
        </p:nvSpPr>
        <p:spPr>
          <a:xfrm>
            <a:off x="4299467" y="36176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72" name="Tytuł 1">
            <a:extLst>
              <a:ext uri="{FF2B5EF4-FFF2-40B4-BE49-F238E27FC236}">
                <a16:creationId xmlns:a16="http://schemas.microsoft.com/office/drawing/2014/main" id="{ABBC708A-4635-41F1-B04C-33055C3C5251}"/>
              </a:ext>
            </a:extLst>
          </p:cNvPr>
          <p:cNvSpPr txBox="1">
            <a:spLocks/>
          </p:cNvSpPr>
          <p:nvPr/>
        </p:nvSpPr>
        <p:spPr>
          <a:xfrm>
            <a:off x="2168899" y="6257925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err="1">
                <a:solidFill>
                  <a:srgbClr val="055AA7"/>
                </a:solidFill>
              </a:rPr>
              <a:t>distance</a:t>
            </a:r>
            <a:r>
              <a:rPr lang="pl-PL" sz="3200" b="1">
                <a:solidFill>
                  <a:srgbClr val="055AA7"/>
                </a:solidFill>
              </a:rPr>
              <a:t> = 1+0+0+5+4 = 10</a:t>
            </a:r>
          </a:p>
        </p:txBody>
      </p:sp>
    </p:spTree>
    <p:extLst>
      <p:ext uri="{BB962C8B-B14F-4D97-AF65-F5344CB8AC3E}">
        <p14:creationId xmlns:p14="http://schemas.microsoft.com/office/powerpoint/2010/main" val="194783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CE1B4D1-3733-4AAA-B1CD-9AD2FF6C6F76}"/>
              </a:ext>
            </a:extLst>
          </p:cNvPr>
          <p:cNvSpPr txBox="1"/>
          <p:nvPr/>
        </p:nvSpPr>
        <p:spPr>
          <a:xfrm>
            <a:off x="11199938" y="36230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98" name="pole tekstowe 97">
            <a:extLst>
              <a:ext uri="{FF2B5EF4-FFF2-40B4-BE49-F238E27FC236}">
                <a16:creationId xmlns:a16="http://schemas.microsoft.com/office/drawing/2014/main" id="{DC47DC0B-54E2-43EC-91E1-ADC648FED817}"/>
              </a:ext>
            </a:extLst>
          </p:cNvPr>
          <p:cNvSpPr txBox="1"/>
          <p:nvPr/>
        </p:nvSpPr>
        <p:spPr>
          <a:xfrm>
            <a:off x="11215826" y="40145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99" name="pole tekstowe 98">
            <a:extLst>
              <a:ext uri="{FF2B5EF4-FFF2-40B4-BE49-F238E27FC236}">
                <a16:creationId xmlns:a16="http://schemas.microsoft.com/office/drawing/2014/main" id="{7BE57521-3BA1-44E2-84B2-166D64CC896D}"/>
              </a:ext>
            </a:extLst>
          </p:cNvPr>
          <p:cNvSpPr txBox="1"/>
          <p:nvPr/>
        </p:nvSpPr>
        <p:spPr>
          <a:xfrm>
            <a:off x="11211916" y="44005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pic>
        <p:nvPicPr>
          <p:cNvPr id="97" name="Obraz 96">
            <a:extLst>
              <a:ext uri="{FF2B5EF4-FFF2-40B4-BE49-F238E27FC236}">
                <a16:creationId xmlns:a16="http://schemas.microsoft.com/office/drawing/2014/main" id="{61EF2889-2B72-4D09-B121-2204FA39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808" y="4419092"/>
            <a:ext cx="189200" cy="363846"/>
          </a:xfrm>
          <a:prstGeom prst="rect">
            <a:avLst/>
          </a:prstGeom>
        </p:spPr>
      </p:pic>
      <p:pic>
        <p:nvPicPr>
          <p:cNvPr id="96" name="Obraz 95">
            <a:extLst>
              <a:ext uri="{FF2B5EF4-FFF2-40B4-BE49-F238E27FC236}">
                <a16:creationId xmlns:a16="http://schemas.microsoft.com/office/drawing/2014/main" id="{017AA27F-C1FA-487A-A331-F0F315ED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020" y="4062696"/>
            <a:ext cx="189200" cy="363846"/>
          </a:xfrm>
          <a:prstGeom prst="rect">
            <a:avLst/>
          </a:prstGeom>
        </p:spPr>
      </p:pic>
      <p:pic>
        <p:nvPicPr>
          <p:cNvPr id="95" name="Obraz 94">
            <a:extLst>
              <a:ext uri="{FF2B5EF4-FFF2-40B4-BE49-F238E27FC236}">
                <a16:creationId xmlns:a16="http://schemas.microsoft.com/office/drawing/2014/main" id="{BE5B4B4D-6143-421D-A3B3-2AFC6DC8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3668517"/>
            <a:ext cx="189200" cy="36384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62D5C1A-E8EF-4758-A462-428EDC821D14}"/>
              </a:ext>
            </a:extLst>
          </p:cNvPr>
          <p:cNvSpPr txBox="1"/>
          <p:nvPr/>
        </p:nvSpPr>
        <p:spPr>
          <a:xfrm>
            <a:off x="199086" y="2367739"/>
            <a:ext cx="25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64D1049-52E5-4D68-97F4-F775879C4E5B}"/>
              </a:ext>
            </a:extLst>
          </p:cNvPr>
          <p:cNvSpPr txBox="1"/>
          <p:nvPr/>
        </p:nvSpPr>
        <p:spPr>
          <a:xfrm>
            <a:off x="199086" y="2795459"/>
            <a:ext cx="27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193B26-D4FC-420E-8721-7138A9EFB4D7}"/>
              </a:ext>
            </a:extLst>
          </p:cNvPr>
          <p:cNvSpPr txBox="1"/>
          <p:nvPr/>
        </p:nvSpPr>
        <p:spPr>
          <a:xfrm>
            <a:off x="199086" y="3185136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F02C41A-699E-437D-A8EA-032DD0EEC449}"/>
              </a:ext>
            </a:extLst>
          </p:cNvPr>
          <p:cNvSpPr txBox="1"/>
          <p:nvPr/>
        </p:nvSpPr>
        <p:spPr>
          <a:xfrm>
            <a:off x="199086" y="3599542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8" name="Graphic 50" descr="Whale">
            <a:extLst>
              <a:ext uri="{FF2B5EF4-FFF2-40B4-BE49-F238E27FC236}">
                <a16:creationId xmlns:a16="http://schemas.microsoft.com/office/drawing/2014/main" id="{A3590EC0-AAF5-4F8D-97B9-82A26AA15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572" y="2350514"/>
            <a:ext cx="369332" cy="369332"/>
          </a:xfrm>
          <a:prstGeom prst="rect">
            <a:avLst/>
          </a:prstGeom>
        </p:spPr>
      </p:pic>
      <p:pic>
        <p:nvPicPr>
          <p:cNvPr id="9" name="Graphic 51" descr="Cat">
            <a:extLst>
              <a:ext uri="{FF2B5EF4-FFF2-40B4-BE49-F238E27FC236}">
                <a16:creationId xmlns:a16="http://schemas.microsoft.com/office/drawing/2014/main" id="{CD6E2ED3-E074-4A43-9441-C61B4EB18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81421" y="2334784"/>
            <a:ext cx="369332" cy="369332"/>
          </a:xfrm>
          <a:prstGeom prst="rect">
            <a:avLst/>
          </a:prstGeom>
        </p:spPr>
      </p:pic>
      <p:pic>
        <p:nvPicPr>
          <p:cNvPr id="10" name="Graphic 54" descr="Panda">
            <a:extLst>
              <a:ext uri="{FF2B5EF4-FFF2-40B4-BE49-F238E27FC236}">
                <a16:creationId xmlns:a16="http://schemas.microsoft.com/office/drawing/2014/main" id="{8165BCF0-631B-410E-BD7F-D9B059058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612" y="2403399"/>
            <a:ext cx="369332" cy="369332"/>
          </a:xfrm>
          <a:prstGeom prst="rect">
            <a:avLst/>
          </a:prstGeom>
        </p:spPr>
      </p:pic>
      <p:pic>
        <p:nvPicPr>
          <p:cNvPr id="11" name="Graphic 50" descr="Whale">
            <a:extLst>
              <a:ext uri="{FF2B5EF4-FFF2-40B4-BE49-F238E27FC236}">
                <a16:creationId xmlns:a16="http://schemas.microsoft.com/office/drawing/2014/main" id="{551B3C3B-BA45-4DEA-9EB9-07538279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7826" y="2794497"/>
            <a:ext cx="369332" cy="369332"/>
          </a:xfrm>
          <a:prstGeom prst="rect">
            <a:avLst/>
          </a:prstGeom>
        </p:spPr>
      </p:pic>
      <p:pic>
        <p:nvPicPr>
          <p:cNvPr id="12" name="Graphic 51" descr="Cat">
            <a:extLst>
              <a:ext uri="{FF2B5EF4-FFF2-40B4-BE49-F238E27FC236}">
                <a16:creationId xmlns:a16="http://schemas.microsoft.com/office/drawing/2014/main" id="{C0A76BBD-53A4-4711-A252-3588AA088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4329" y="2754387"/>
            <a:ext cx="369332" cy="369332"/>
          </a:xfrm>
          <a:prstGeom prst="rect">
            <a:avLst/>
          </a:prstGeom>
        </p:spPr>
      </p:pic>
      <p:pic>
        <p:nvPicPr>
          <p:cNvPr id="13" name="Graphic 54" descr="Panda">
            <a:extLst>
              <a:ext uri="{FF2B5EF4-FFF2-40B4-BE49-F238E27FC236}">
                <a16:creationId xmlns:a16="http://schemas.microsoft.com/office/drawing/2014/main" id="{4E88D821-A3CF-4713-9A16-7C0550AE5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326" y="2830798"/>
            <a:ext cx="369332" cy="369332"/>
          </a:xfrm>
          <a:prstGeom prst="rect">
            <a:avLst/>
          </a:prstGeom>
        </p:spPr>
      </p:pic>
      <p:pic>
        <p:nvPicPr>
          <p:cNvPr id="14" name="Graphic 50" descr="Whale">
            <a:extLst>
              <a:ext uri="{FF2B5EF4-FFF2-40B4-BE49-F238E27FC236}">
                <a16:creationId xmlns:a16="http://schemas.microsoft.com/office/drawing/2014/main" id="{9DDC7DE0-D80E-4DBD-BC5D-4C5AA601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5982" y="3221237"/>
            <a:ext cx="369332" cy="369332"/>
          </a:xfrm>
          <a:prstGeom prst="rect">
            <a:avLst/>
          </a:prstGeom>
        </p:spPr>
      </p:pic>
      <p:pic>
        <p:nvPicPr>
          <p:cNvPr id="15" name="Graphic 51" descr="Cat">
            <a:extLst>
              <a:ext uri="{FF2B5EF4-FFF2-40B4-BE49-F238E27FC236}">
                <a16:creationId xmlns:a16="http://schemas.microsoft.com/office/drawing/2014/main" id="{CA425FD4-F0DB-416E-880F-0AD822C30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14" y="3220475"/>
            <a:ext cx="369332" cy="369332"/>
          </a:xfrm>
          <a:prstGeom prst="rect">
            <a:avLst/>
          </a:prstGeom>
        </p:spPr>
      </p:pic>
      <p:pic>
        <p:nvPicPr>
          <p:cNvPr id="16" name="Graphic 54" descr="Panda">
            <a:extLst>
              <a:ext uri="{FF2B5EF4-FFF2-40B4-BE49-F238E27FC236}">
                <a16:creationId xmlns:a16="http://schemas.microsoft.com/office/drawing/2014/main" id="{D7934E22-67D7-40CB-97AA-85A5766C2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3765" y="3210066"/>
            <a:ext cx="369332" cy="369332"/>
          </a:xfrm>
          <a:prstGeom prst="rect">
            <a:avLst/>
          </a:prstGeom>
        </p:spPr>
      </p:pic>
      <p:pic>
        <p:nvPicPr>
          <p:cNvPr id="17" name="Graphic 50" descr="Whale">
            <a:extLst>
              <a:ext uri="{FF2B5EF4-FFF2-40B4-BE49-F238E27FC236}">
                <a16:creationId xmlns:a16="http://schemas.microsoft.com/office/drawing/2014/main" id="{EF369E71-EEC7-45DA-9244-5CF6F36C9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0797" y="3599542"/>
            <a:ext cx="369332" cy="369332"/>
          </a:xfrm>
          <a:prstGeom prst="rect">
            <a:avLst/>
          </a:prstGeom>
        </p:spPr>
      </p:pic>
      <p:pic>
        <p:nvPicPr>
          <p:cNvPr id="18" name="Graphic 51" descr="Cat">
            <a:extLst>
              <a:ext uri="{FF2B5EF4-FFF2-40B4-BE49-F238E27FC236}">
                <a16:creationId xmlns:a16="http://schemas.microsoft.com/office/drawing/2014/main" id="{0E094F8C-5287-4BBE-8365-783852AFB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730" y="3579478"/>
            <a:ext cx="369332" cy="369332"/>
          </a:xfrm>
          <a:prstGeom prst="rect">
            <a:avLst/>
          </a:prstGeom>
        </p:spPr>
      </p:pic>
      <p:pic>
        <p:nvPicPr>
          <p:cNvPr id="19" name="Graphic 54" descr="Panda">
            <a:extLst>
              <a:ext uri="{FF2B5EF4-FFF2-40B4-BE49-F238E27FC236}">
                <a16:creationId xmlns:a16="http://schemas.microsoft.com/office/drawing/2014/main" id="{5A946852-173D-4FA3-9AE3-FB8D1D06C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2585" y="3615712"/>
            <a:ext cx="369332" cy="3693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A2EA43E-9BB3-4EA3-932C-F4B1F9C4837A}"/>
              </a:ext>
            </a:extLst>
          </p:cNvPr>
          <p:cNvSpPr txBox="1"/>
          <p:nvPr/>
        </p:nvSpPr>
        <p:spPr>
          <a:xfrm>
            <a:off x="199086" y="3991917"/>
            <a:ext cx="29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21" name="Graphic 50" descr="Whale">
            <a:extLst>
              <a:ext uri="{FF2B5EF4-FFF2-40B4-BE49-F238E27FC236}">
                <a16:creationId xmlns:a16="http://schemas.microsoft.com/office/drawing/2014/main" id="{5470BA0A-4CD2-4093-9225-6638104EA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079" y="4022280"/>
            <a:ext cx="369332" cy="369332"/>
          </a:xfrm>
          <a:prstGeom prst="rect">
            <a:avLst/>
          </a:prstGeom>
        </p:spPr>
      </p:pic>
      <p:pic>
        <p:nvPicPr>
          <p:cNvPr id="22" name="Graphic 51" descr="Cat">
            <a:extLst>
              <a:ext uri="{FF2B5EF4-FFF2-40B4-BE49-F238E27FC236}">
                <a16:creationId xmlns:a16="http://schemas.microsoft.com/office/drawing/2014/main" id="{4198D9FE-FD8B-44F6-9364-72B4348CB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0960" y="3991431"/>
            <a:ext cx="369332" cy="369332"/>
          </a:xfrm>
          <a:prstGeom prst="rect">
            <a:avLst/>
          </a:prstGeom>
        </p:spPr>
      </p:pic>
      <p:pic>
        <p:nvPicPr>
          <p:cNvPr id="23" name="Graphic 54" descr="Panda">
            <a:extLst>
              <a:ext uri="{FF2B5EF4-FFF2-40B4-BE49-F238E27FC236}">
                <a16:creationId xmlns:a16="http://schemas.microsoft.com/office/drawing/2014/main" id="{76459F0C-2AC4-4888-B2C6-654FDD01E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2585" y="4008087"/>
            <a:ext cx="369332" cy="369332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874171A-4346-408E-8F53-1FE5791B4E22}"/>
              </a:ext>
            </a:extLst>
          </p:cNvPr>
          <p:cNvSpPr txBox="1"/>
          <p:nvPr/>
        </p:nvSpPr>
        <p:spPr>
          <a:xfrm>
            <a:off x="212056" y="4367636"/>
            <a:ext cx="30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25" name="Graphic 50" descr="Whale">
            <a:extLst>
              <a:ext uri="{FF2B5EF4-FFF2-40B4-BE49-F238E27FC236}">
                <a16:creationId xmlns:a16="http://schemas.microsoft.com/office/drawing/2014/main" id="{ACCD5484-6311-4CE2-9BD3-8AB29DFE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244" y="4386233"/>
            <a:ext cx="369332" cy="369332"/>
          </a:xfrm>
          <a:prstGeom prst="rect">
            <a:avLst/>
          </a:prstGeom>
        </p:spPr>
      </p:pic>
      <p:pic>
        <p:nvPicPr>
          <p:cNvPr id="26" name="Graphic 51" descr="Cat">
            <a:extLst>
              <a:ext uri="{FF2B5EF4-FFF2-40B4-BE49-F238E27FC236}">
                <a16:creationId xmlns:a16="http://schemas.microsoft.com/office/drawing/2014/main" id="{B4C381C5-F269-4F56-A471-7D741FC0D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0490" y="4374509"/>
            <a:ext cx="369332" cy="369332"/>
          </a:xfrm>
          <a:prstGeom prst="rect">
            <a:avLst/>
          </a:prstGeom>
        </p:spPr>
      </p:pic>
      <p:pic>
        <p:nvPicPr>
          <p:cNvPr id="27" name="Graphic 54" descr="Panda">
            <a:extLst>
              <a:ext uri="{FF2B5EF4-FFF2-40B4-BE49-F238E27FC236}">
                <a16:creationId xmlns:a16="http://schemas.microsoft.com/office/drawing/2014/main" id="{3F3B62C5-DBC2-4B97-B230-E9BE36E17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7613" y="4367636"/>
            <a:ext cx="369332" cy="369332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68E21B-1514-4197-B66C-279A4A15014D}"/>
              </a:ext>
            </a:extLst>
          </p:cNvPr>
          <p:cNvSpPr txBox="1"/>
          <p:nvPr/>
        </p:nvSpPr>
        <p:spPr>
          <a:xfrm>
            <a:off x="9251149" y="240069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DB79BF-DB1E-4CDD-BB76-9299BDF18F38}"/>
              </a:ext>
            </a:extLst>
          </p:cNvPr>
          <p:cNvSpPr txBox="1"/>
          <p:nvPr/>
        </p:nvSpPr>
        <p:spPr>
          <a:xfrm>
            <a:off x="9251149" y="282841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BEBAB25-F097-40F0-A29D-53993EDE6BC4}"/>
              </a:ext>
            </a:extLst>
          </p:cNvPr>
          <p:cNvSpPr txBox="1"/>
          <p:nvPr/>
        </p:nvSpPr>
        <p:spPr>
          <a:xfrm>
            <a:off x="9251149" y="3218091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960087C-CE68-4AF4-A067-97886944DC2B}"/>
              </a:ext>
            </a:extLst>
          </p:cNvPr>
          <p:cNvSpPr txBox="1"/>
          <p:nvPr/>
        </p:nvSpPr>
        <p:spPr>
          <a:xfrm>
            <a:off x="9251149" y="363249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D1E51B6-CF64-4D89-92F7-CC1D76D279FC}"/>
              </a:ext>
            </a:extLst>
          </p:cNvPr>
          <p:cNvSpPr txBox="1"/>
          <p:nvPr/>
        </p:nvSpPr>
        <p:spPr>
          <a:xfrm>
            <a:off x="9251149" y="402487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A645A3B-876C-41CC-9E5B-E44D64C8F106}"/>
              </a:ext>
            </a:extLst>
          </p:cNvPr>
          <p:cNvSpPr txBox="1"/>
          <p:nvPr/>
        </p:nvSpPr>
        <p:spPr>
          <a:xfrm>
            <a:off x="9264120" y="440059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55" name="Owal 54">
            <a:extLst>
              <a:ext uri="{FF2B5EF4-FFF2-40B4-BE49-F238E27FC236}">
                <a16:creationId xmlns:a16="http://schemas.microsoft.com/office/drawing/2014/main" id="{F323DE16-E147-4719-ADF8-B22FAE040EE2}"/>
              </a:ext>
            </a:extLst>
          </p:cNvPr>
          <p:cNvSpPr/>
          <p:nvPr/>
        </p:nvSpPr>
        <p:spPr>
          <a:xfrm>
            <a:off x="3296781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wal 55">
            <a:extLst>
              <a:ext uri="{FF2B5EF4-FFF2-40B4-BE49-F238E27FC236}">
                <a16:creationId xmlns:a16="http://schemas.microsoft.com/office/drawing/2014/main" id="{F2661F12-3F2C-408C-A502-64E72A07EB4C}"/>
              </a:ext>
            </a:extLst>
          </p:cNvPr>
          <p:cNvSpPr/>
          <p:nvPr/>
        </p:nvSpPr>
        <p:spPr>
          <a:xfrm>
            <a:off x="8560116" y="3138592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406B6ACA-E909-4A9E-95F6-1D0F14668335}"/>
              </a:ext>
            </a:extLst>
          </p:cNvPr>
          <p:cNvSpPr txBox="1"/>
          <p:nvPr/>
        </p:nvSpPr>
        <p:spPr>
          <a:xfrm>
            <a:off x="3180399" y="336493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UN</a:t>
            </a:r>
            <a:endParaRPr lang="en-US"/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04514B81-2A66-484F-AE99-DEE6CA0695AE}"/>
              </a:ext>
            </a:extLst>
          </p:cNvPr>
          <p:cNvSpPr txBox="1"/>
          <p:nvPr/>
        </p:nvSpPr>
        <p:spPr>
          <a:xfrm>
            <a:off x="8480765" y="337358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ID</a:t>
            </a:r>
            <a:endParaRPr lang="en-US"/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73525A77-E669-3546-BA21-1AF32786A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2367739"/>
            <a:ext cx="189200" cy="378399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B07C9845-A545-AD4B-A85F-9F2203CFC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2433776"/>
            <a:ext cx="169479" cy="324432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51D3CC57-6D74-8646-86A1-15D648201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2375943"/>
            <a:ext cx="221883" cy="395229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7CAB79C6-7063-4DDE-9478-D54854228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2834317"/>
            <a:ext cx="189200" cy="378399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35DFF8AF-11F6-484C-860E-8E1FFE3134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2900354"/>
            <a:ext cx="169479" cy="324432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16192682-368A-4005-807F-4877E8ECA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2842521"/>
            <a:ext cx="221883" cy="395229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5C4762D-C824-44CF-9007-0327861F16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2716" y="3206039"/>
            <a:ext cx="189200" cy="378399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A52D6FE0-6255-4C90-B424-DBCBEDEDD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4270" y="3272076"/>
            <a:ext cx="169479" cy="324432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F783AD61-5B85-4351-8A0F-8A6BEADCAC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0318" y="3214243"/>
            <a:ext cx="221883" cy="395229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B410F186-4FEA-44CC-8DD5-ADA0343C4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3621388"/>
            <a:ext cx="189200" cy="378399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AA5D73B-5D61-4CC1-BD62-DE250265A5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3687425"/>
            <a:ext cx="169479" cy="32443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DF98A051-A134-4C4D-97A7-962F5BA558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3629592"/>
            <a:ext cx="221883" cy="395229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DD3D6E35-C88B-4374-9277-1BAA45EF3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755" y="4038801"/>
            <a:ext cx="189200" cy="378399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8FA5A606-FB98-4ABB-8C4F-709E1FD282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8309" y="4104838"/>
            <a:ext cx="169479" cy="324432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63FFFF6F-B931-4DDB-9682-A5C888F3C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4357" y="4047005"/>
            <a:ext cx="221883" cy="395229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D0957E2D-4FF3-44E2-9B84-48DCE4901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4409480"/>
            <a:ext cx="189200" cy="378399"/>
          </a:xfrm>
          <a:prstGeom prst="rect">
            <a:avLst/>
          </a:prstGeom>
        </p:spPr>
      </p:pic>
      <p:pic>
        <p:nvPicPr>
          <p:cNvPr id="76" name="Obraz 75">
            <a:extLst>
              <a:ext uri="{FF2B5EF4-FFF2-40B4-BE49-F238E27FC236}">
                <a16:creationId xmlns:a16="http://schemas.microsoft.com/office/drawing/2014/main" id="{D8F9763E-AEC1-440A-8C19-2B988923FB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4475517"/>
            <a:ext cx="169479" cy="324432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EC5CFFD3-7122-40FE-AFA1-0ABDD8D82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4417684"/>
            <a:ext cx="221883" cy="395229"/>
          </a:xfrm>
          <a:prstGeom prst="rect">
            <a:avLst/>
          </a:prstGeom>
        </p:spPr>
      </p:pic>
      <p:cxnSp>
        <p:nvCxnSpPr>
          <p:cNvPr id="79" name="Łącznik prosty 78">
            <a:extLst>
              <a:ext uri="{FF2B5EF4-FFF2-40B4-BE49-F238E27FC236}">
                <a16:creationId xmlns:a16="http://schemas.microsoft.com/office/drawing/2014/main" id="{FC258DE1-F7AB-455B-9BC7-38DAA984ED63}"/>
              </a:ext>
            </a:extLst>
          </p:cNvPr>
          <p:cNvCxnSpPr/>
          <p:nvPr/>
        </p:nvCxnSpPr>
        <p:spPr>
          <a:xfrm flipV="1">
            <a:off x="3661621" y="3260848"/>
            <a:ext cx="4819144" cy="24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CA86B4-0860-41CA-BB9A-ECFDF72521A1}"/>
              </a:ext>
            </a:extLst>
          </p:cNvPr>
          <p:cNvSpPr txBox="1"/>
          <p:nvPr/>
        </p:nvSpPr>
        <p:spPr>
          <a:xfrm>
            <a:off x="5745616" y="267828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8" name="Graphic 7" descr="Snake">
            <a:extLst>
              <a:ext uri="{FF2B5EF4-FFF2-40B4-BE49-F238E27FC236}">
                <a16:creationId xmlns:a16="http://schemas.microsoft.com/office/drawing/2014/main" id="{C75E1F04-CAFB-F84D-99C7-9D5A5C5A05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99270" y="2353092"/>
            <a:ext cx="318677" cy="318677"/>
          </a:xfrm>
          <a:prstGeom prst="rect">
            <a:avLst/>
          </a:prstGeom>
        </p:spPr>
      </p:pic>
      <p:pic>
        <p:nvPicPr>
          <p:cNvPr id="81" name="Graphic 7" descr="Snake">
            <a:extLst>
              <a:ext uri="{FF2B5EF4-FFF2-40B4-BE49-F238E27FC236}">
                <a16:creationId xmlns:a16="http://schemas.microsoft.com/office/drawing/2014/main" id="{10DF4302-45A5-472F-B0B8-3CE713833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6829" y="2817156"/>
            <a:ext cx="318677" cy="318677"/>
          </a:xfrm>
          <a:prstGeom prst="rect">
            <a:avLst/>
          </a:prstGeom>
        </p:spPr>
      </p:pic>
      <p:pic>
        <p:nvPicPr>
          <p:cNvPr id="82" name="Graphic 7" descr="Snake">
            <a:extLst>
              <a:ext uri="{FF2B5EF4-FFF2-40B4-BE49-F238E27FC236}">
                <a16:creationId xmlns:a16="http://schemas.microsoft.com/office/drawing/2014/main" id="{0F3791F8-79B0-4D3B-863D-F0392EA903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6131" y="3204745"/>
            <a:ext cx="318677" cy="318677"/>
          </a:xfrm>
          <a:prstGeom prst="rect">
            <a:avLst/>
          </a:prstGeom>
        </p:spPr>
      </p:pic>
      <p:pic>
        <p:nvPicPr>
          <p:cNvPr id="83" name="Graphic 7" descr="Snake">
            <a:extLst>
              <a:ext uri="{FF2B5EF4-FFF2-40B4-BE49-F238E27FC236}">
                <a16:creationId xmlns:a16="http://schemas.microsoft.com/office/drawing/2014/main" id="{96BF8C29-BFB2-4C73-984F-9D101B470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2193" y="3599542"/>
            <a:ext cx="318677" cy="318677"/>
          </a:xfrm>
          <a:prstGeom prst="rect">
            <a:avLst/>
          </a:prstGeom>
        </p:spPr>
      </p:pic>
      <p:pic>
        <p:nvPicPr>
          <p:cNvPr id="84" name="Graphic 7" descr="Snake">
            <a:extLst>
              <a:ext uri="{FF2B5EF4-FFF2-40B4-BE49-F238E27FC236}">
                <a16:creationId xmlns:a16="http://schemas.microsoft.com/office/drawing/2014/main" id="{02A6CE35-F7A5-4C68-9330-0C52BD7486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6828" y="4030362"/>
            <a:ext cx="318677" cy="318677"/>
          </a:xfrm>
          <a:prstGeom prst="rect">
            <a:avLst/>
          </a:prstGeom>
        </p:spPr>
      </p:pic>
      <p:pic>
        <p:nvPicPr>
          <p:cNvPr id="85" name="Graphic 7" descr="Snake">
            <a:extLst>
              <a:ext uri="{FF2B5EF4-FFF2-40B4-BE49-F238E27FC236}">
                <a16:creationId xmlns:a16="http://schemas.microsoft.com/office/drawing/2014/main" id="{57045C90-BD26-44D7-B005-2DE3597136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8984" y="4393928"/>
            <a:ext cx="318677" cy="31867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8D679E1-1174-42A1-8902-BBA092F70A01}"/>
              </a:ext>
            </a:extLst>
          </p:cNvPr>
          <p:cNvSpPr/>
          <p:nvPr/>
        </p:nvSpPr>
        <p:spPr>
          <a:xfrm>
            <a:off x="13504" y="3574077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BF9B8ED4-84BF-440A-93A1-49BD4B4FC9EF}"/>
              </a:ext>
            </a:extLst>
          </p:cNvPr>
          <p:cNvSpPr/>
          <p:nvPr/>
        </p:nvSpPr>
        <p:spPr>
          <a:xfrm>
            <a:off x="90370" y="4028015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rostokąt 86">
            <a:extLst>
              <a:ext uri="{FF2B5EF4-FFF2-40B4-BE49-F238E27FC236}">
                <a16:creationId xmlns:a16="http://schemas.microsoft.com/office/drawing/2014/main" id="{E87D96FF-CE67-4B2C-B978-215627E7A298}"/>
              </a:ext>
            </a:extLst>
          </p:cNvPr>
          <p:cNvSpPr/>
          <p:nvPr/>
        </p:nvSpPr>
        <p:spPr>
          <a:xfrm>
            <a:off x="0" y="4434263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8CEE9C14-5D8A-4668-BD67-B075721D946F}"/>
              </a:ext>
            </a:extLst>
          </p:cNvPr>
          <p:cNvSpPr/>
          <p:nvPr/>
        </p:nvSpPr>
        <p:spPr>
          <a:xfrm>
            <a:off x="9139216" y="3615331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4BB3A957-73AC-4631-9373-59CE720AB69D}"/>
              </a:ext>
            </a:extLst>
          </p:cNvPr>
          <p:cNvSpPr/>
          <p:nvPr/>
        </p:nvSpPr>
        <p:spPr>
          <a:xfrm>
            <a:off x="9216082" y="4069269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Prostokąt 89">
            <a:extLst>
              <a:ext uri="{FF2B5EF4-FFF2-40B4-BE49-F238E27FC236}">
                <a16:creationId xmlns:a16="http://schemas.microsoft.com/office/drawing/2014/main" id="{539D172C-B845-4738-8E61-1FDB8EBC3B37}"/>
              </a:ext>
            </a:extLst>
          </p:cNvPr>
          <p:cNvSpPr/>
          <p:nvPr/>
        </p:nvSpPr>
        <p:spPr>
          <a:xfrm>
            <a:off x="9125712" y="4475517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Obraz 90">
            <a:extLst>
              <a:ext uri="{FF2B5EF4-FFF2-40B4-BE49-F238E27FC236}">
                <a16:creationId xmlns:a16="http://schemas.microsoft.com/office/drawing/2014/main" id="{457074F9-1912-B84F-9A40-42344996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2367739"/>
            <a:ext cx="189200" cy="363846"/>
          </a:xfrm>
          <a:prstGeom prst="rect">
            <a:avLst/>
          </a:prstGeom>
        </p:spPr>
      </p:pic>
      <p:pic>
        <p:nvPicPr>
          <p:cNvPr id="93" name="Obraz 92">
            <a:extLst>
              <a:ext uri="{FF2B5EF4-FFF2-40B4-BE49-F238E27FC236}">
                <a16:creationId xmlns:a16="http://schemas.microsoft.com/office/drawing/2014/main" id="{131A4F6F-CF0C-431B-9F01-B5EE0362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2853901"/>
            <a:ext cx="189200" cy="363846"/>
          </a:xfrm>
          <a:prstGeom prst="rect">
            <a:avLst/>
          </a:prstGeom>
        </p:spPr>
      </p:pic>
      <p:pic>
        <p:nvPicPr>
          <p:cNvPr id="94" name="Obraz 93">
            <a:extLst>
              <a:ext uri="{FF2B5EF4-FFF2-40B4-BE49-F238E27FC236}">
                <a16:creationId xmlns:a16="http://schemas.microsoft.com/office/drawing/2014/main" id="{5B5870B8-46C1-4F1E-B2A1-0D22DB9EB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3238634"/>
            <a:ext cx="189200" cy="363846"/>
          </a:xfrm>
          <a:prstGeom prst="rect">
            <a:avLst/>
          </a:prstGeom>
        </p:spPr>
      </p:pic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48CC44A1-C892-45F3-83D1-EF2EDFC8C937}"/>
              </a:ext>
            </a:extLst>
          </p:cNvPr>
          <p:cNvSpPr txBox="1"/>
          <p:nvPr/>
        </p:nvSpPr>
        <p:spPr>
          <a:xfrm>
            <a:off x="4706308" y="56727"/>
            <a:ext cx="25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09CCC5AE-DD97-412A-9C05-116E94278A32}"/>
              </a:ext>
            </a:extLst>
          </p:cNvPr>
          <p:cNvSpPr txBox="1"/>
          <p:nvPr/>
        </p:nvSpPr>
        <p:spPr>
          <a:xfrm>
            <a:off x="4706308" y="484447"/>
            <a:ext cx="27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2" name="pole tekstowe 101">
            <a:extLst>
              <a:ext uri="{FF2B5EF4-FFF2-40B4-BE49-F238E27FC236}">
                <a16:creationId xmlns:a16="http://schemas.microsoft.com/office/drawing/2014/main" id="{D4A99E17-B9F7-456B-BEF8-D2AE5B0B5164}"/>
              </a:ext>
            </a:extLst>
          </p:cNvPr>
          <p:cNvSpPr txBox="1"/>
          <p:nvPr/>
        </p:nvSpPr>
        <p:spPr>
          <a:xfrm>
            <a:off x="4706308" y="874124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3" name="pole tekstowe 102">
            <a:extLst>
              <a:ext uri="{FF2B5EF4-FFF2-40B4-BE49-F238E27FC236}">
                <a16:creationId xmlns:a16="http://schemas.microsoft.com/office/drawing/2014/main" id="{146B6B98-243D-414C-9A28-4ADB7D31E627}"/>
              </a:ext>
            </a:extLst>
          </p:cNvPr>
          <p:cNvSpPr txBox="1"/>
          <p:nvPr/>
        </p:nvSpPr>
        <p:spPr>
          <a:xfrm>
            <a:off x="4706308" y="1288530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104" name="Graphic 50" descr="Whale">
            <a:extLst>
              <a:ext uri="{FF2B5EF4-FFF2-40B4-BE49-F238E27FC236}">
                <a16:creationId xmlns:a16="http://schemas.microsoft.com/office/drawing/2014/main" id="{664AB5CD-5A59-436B-B2A8-61CC70119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794" y="39502"/>
            <a:ext cx="369332" cy="369332"/>
          </a:xfrm>
          <a:prstGeom prst="rect">
            <a:avLst/>
          </a:prstGeom>
        </p:spPr>
      </p:pic>
      <p:pic>
        <p:nvPicPr>
          <p:cNvPr id="105" name="Graphic 51" descr="Cat">
            <a:extLst>
              <a:ext uri="{FF2B5EF4-FFF2-40B4-BE49-F238E27FC236}">
                <a16:creationId xmlns:a16="http://schemas.microsoft.com/office/drawing/2014/main" id="{62AB9184-6308-4843-A566-3C6681B58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43" y="23772"/>
            <a:ext cx="369332" cy="369332"/>
          </a:xfrm>
          <a:prstGeom prst="rect">
            <a:avLst/>
          </a:prstGeom>
        </p:spPr>
      </p:pic>
      <p:pic>
        <p:nvPicPr>
          <p:cNvPr id="106" name="Graphic 54" descr="Panda">
            <a:extLst>
              <a:ext uri="{FF2B5EF4-FFF2-40B4-BE49-F238E27FC236}">
                <a16:creationId xmlns:a16="http://schemas.microsoft.com/office/drawing/2014/main" id="{C783352E-4FE5-442C-BE90-78F46255C1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0834" y="92387"/>
            <a:ext cx="369332" cy="369332"/>
          </a:xfrm>
          <a:prstGeom prst="rect">
            <a:avLst/>
          </a:prstGeom>
        </p:spPr>
      </p:pic>
      <p:pic>
        <p:nvPicPr>
          <p:cNvPr id="107" name="Graphic 50" descr="Whale">
            <a:extLst>
              <a:ext uri="{FF2B5EF4-FFF2-40B4-BE49-F238E27FC236}">
                <a16:creationId xmlns:a16="http://schemas.microsoft.com/office/drawing/2014/main" id="{106A709A-EF0B-4304-9935-651CDB371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5048" y="483485"/>
            <a:ext cx="369332" cy="369332"/>
          </a:xfrm>
          <a:prstGeom prst="rect">
            <a:avLst/>
          </a:prstGeom>
        </p:spPr>
      </p:pic>
      <p:pic>
        <p:nvPicPr>
          <p:cNvPr id="108" name="Graphic 51" descr="Cat">
            <a:extLst>
              <a:ext uri="{FF2B5EF4-FFF2-40B4-BE49-F238E27FC236}">
                <a16:creationId xmlns:a16="http://schemas.microsoft.com/office/drawing/2014/main" id="{30467739-53BE-4079-BA15-CBAB1A0B7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6292" y="471842"/>
            <a:ext cx="369332" cy="369332"/>
          </a:xfrm>
          <a:prstGeom prst="rect">
            <a:avLst/>
          </a:prstGeom>
        </p:spPr>
      </p:pic>
      <p:pic>
        <p:nvPicPr>
          <p:cNvPr id="109" name="Graphic 54" descr="Panda">
            <a:extLst>
              <a:ext uri="{FF2B5EF4-FFF2-40B4-BE49-F238E27FC236}">
                <a16:creationId xmlns:a16="http://schemas.microsoft.com/office/drawing/2014/main" id="{09C7ACE3-C31F-460F-9E71-302B4B480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5726" y="512261"/>
            <a:ext cx="369332" cy="369332"/>
          </a:xfrm>
          <a:prstGeom prst="rect">
            <a:avLst/>
          </a:prstGeom>
        </p:spPr>
      </p:pic>
      <p:sp>
        <p:nvSpPr>
          <p:cNvPr id="116" name="pole tekstowe 115">
            <a:extLst>
              <a:ext uri="{FF2B5EF4-FFF2-40B4-BE49-F238E27FC236}">
                <a16:creationId xmlns:a16="http://schemas.microsoft.com/office/drawing/2014/main" id="{92F39766-A449-4AAA-AF79-EE984DF83FAA}"/>
              </a:ext>
            </a:extLst>
          </p:cNvPr>
          <p:cNvSpPr txBox="1"/>
          <p:nvPr/>
        </p:nvSpPr>
        <p:spPr>
          <a:xfrm>
            <a:off x="4706308" y="1680905"/>
            <a:ext cx="29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20" name="pole tekstowe 119">
            <a:extLst>
              <a:ext uri="{FF2B5EF4-FFF2-40B4-BE49-F238E27FC236}">
                <a16:creationId xmlns:a16="http://schemas.microsoft.com/office/drawing/2014/main" id="{B437C3FC-8069-4562-A042-6F4B5255C917}"/>
              </a:ext>
            </a:extLst>
          </p:cNvPr>
          <p:cNvSpPr txBox="1"/>
          <p:nvPr/>
        </p:nvSpPr>
        <p:spPr>
          <a:xfrm>
            <a:off x="4719278" y="2056624"/>
            <a:ext cx="30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124" name="Graphic 7" descr="Snake">
            <a:extLst>
              <a:ext uri="{FF2B5EF4-FFF2-40B4-BE49-F238E27FC236}">
                <a16:creationId xmlns:a16="http://schemas.microsoft.com/office/drawing/2014/main" id="{C54914AC-7C22-4C29-B665-B0A44A272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6492" y="42080"/>
            <a:ext cx="318677" cy="318677"/>
          </a:xfrm>
          <a:prstGeom prst="rect">
            <a:avLst/>
          </a:prstGeom>
        </p:spPr>
      </p:pic>
      <p:pic>
        <p:nvPicPr>
          <p:cNvPr id="125" name="Graphic 7" descr="Snake">
            <a:extLst>
              <a:ext uri="{FF2B5EF4-FFF2-40B4-BE49-F238E27FC236}">
                <a16:creationId xmlns:a16="http://schemas.microsoft.com/office/drawing/2014/main" id="{EF6C6926-A6B0-4DA2-B97E-37057E3A3D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6161" y="515627"/>
            <a:ext cx="318677" cy="318677"/>
          </a:xfrm>
          <a:prstGeom prst="rect">
            <a:avLst/>
          </a:prstGeom>
        </p:spPr>
      </p:pic>
      <p:pic>
        <p:nvPicPr>
          <p:cNvPr id="139" name="Graphic 50" descr="Whale">
            <a:extLst>
              <a:ext uri="{FF2B5EF4-FFF2-40B4-BE49-F238E27FC236}">
                <a16:creationId xmlns:a16="http://schemas.microsoft.com/office/drawing/2014/main" id="{A4D99D5F-424D-4AF9-A444-23F288B6B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794" y="886601"/>
            <a:ext cx="369332" cy="369332"/>
          </a:xfrm>
          <a:prstGeom prst="rect">
            <a:avLst/>
          </a:prstGeom>
        </p:spPr>
      </p:pic>
      <p:pic>
        <p:nvPicPr>
          <p:cNvPr id="140" name="Graphic 51" descr="Cat">
            <a:extLst>
              <a:ext uri="{FF2B5EF4-FFF2-40B4-BE49-F238E27FC236}">
                <a16:creationId xmlns:a16="http://schemas.microsoft.com/office/drawing/2014/main" id="{C4416AA0-CE66-4B45-8649-58A55F228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43" y="870871"/>
            <a:ext cx="369332" cy="369332"/>
          </a:xfrm>
          <a:prstGeom prst="rect">
            <a:avLst/>
          </a:prstGeom>
        </p:spPr>
      </p:pic>
      <p:pic>
        <p:nvPicPr>
          <p:cNvPr id="141" name="Graphic 54" descr="Panda">
            <a:extLst>
              <a:ext uri="{FF2B5EF4-FFF2-40B4-BE49-F238E27FC236}">
                <a16:creationId xmlns:a16="http://schemas.microsoft.com/office/drawing/2014/main" id="{B31C8543-4E63-48D8-8A70-33F00B5A4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0834" y="939486"/>
            <a:ext cx="369332" cy="369332"/>
          </a:xfrm>
          <a:prstGeom prst="rect">
            <a:avLst/>
          </a:prstGeom>
        </p:spPr>
      </p:pic>
      <p:pic>
        <p:nvPicPr>
          <p:cNvPr id="142" name="Graphic 7" descr="Snake">
            <a:extLst>
              <a:ext uri="{FF2B5EF4-FFF2-40B4-BE49-F238E27FC236}">
                <a16:creationId xmlns:a16="http://schemas.microsoft.com/office/drawing/2014/main" id="{3C3A47C7-68A6-492A-9B88-24A90AA41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6492" y="889179"/>
            <a:ext cx="318677" cy="318677"/>
          </a:xfrm>
          <a:prstGeom prst="rect">
            <a:avLst/>
          </a:prstGeom>
        </p:spPr>
      </p:pic>
      <p:pic>
        <p:nvPicPr>
          <p:cNvPr id="143" name="Graphic 50" descr="Whale">
            <a:extLst>
              <a:ext uri="{FF2B5EF4-FFF2-40B4-BE49-F238E27FC236}">
                <a16:creationId xmlns:a16="http://schemas.microsoft.com/office/drawing/2014/main" id="{3E452C0F-EF63-45CB-88B3-D4526035E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5466" y="1694871"/>
            <a:ext cx="369332" cy="369332"/>
          </a:xfrm>
          <a:prstGeom prst="rect">
            <a:avLst/>
          </a:prstGeom>
        </p:spPr>
      </p:pic>
      <p:pic>
        <p:nvPicPr>
          <p:cNvPr id="144" name="Graphic 51" descr="Cat">
            <a:extLst>
              <a:ext uri="{FF2B5EF4-FFF2-40B4-BE49-F238E27FC236}">
                <a16:creationId xmlns:a16="http://schemas.microsoft.com/office/drawing/2014/main" id="{BA56E130-F5A2-495C-84DD-08D9663F6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3315" y="1679141"/>
            <a:ext cx="369332" cy="369332"/>
          </a:xfrm>
          <a:prstGeom prst="rect">
            <a:avLst/>
          </a:prstGeom>
        </p:spPr>
      </p:pic>
      <p:pic>
        <p:nvPicPr>
          <p:cNvPr id="145" name="Graphic 54" descr="Panda">
            <a:extLst>
              <a:ext uri="{FF2B5EF4-FFF2-40B4-BE49-F238E27FC236}">
                <a16:creationId xmlns:a16="http://schemas.microsoft.com/office/drawing/2014/main" id="{36F88061-2A1E-434B-8EA9-63EDAAB12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5506" y="1747756"/>
            <a:ext cx="369332" cy="369332"/>
          </a:xfrm>
          <a:prstGeom prst="rect">
            <a:avLst/>
          </a:prstGeom>
        </p:spPr>
      </p:pic>
      <p:pic>
        <p:nvPicPr>
          <p:cNvPr id="146" name="Graphic 7" descr="Snake">
            <a:extLst>
              <a:ext uri="{FF2B5EF4-FFF2-40B4-BE49-F238E27FC236}">
                <a16:creationId xmlns:a16="http://schemas.microsoft.com/office/drawing/2014/main" id="{874F03ED-DC06-463E-B280-58847B27C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81164" y="1697449"/>
            <a:ext cx="318677" cy="318677"/>
          </a:xfrm>
          <a:prstGeom prst="rect">
            <a:avLst/>
          </a:prstGeom>
        </p:spPr>
      </p:pic>
      <p:pic>
        <p:nvPicPr>
          <p:cNvPr id="155" name="Graphic 50" descr="Whale">
            <a:extLst>
              <a:ext uri="{FF2B5EF4-FFF2-40B4-BE49-F238E27FC236}">
                <a16:creationId xmlns:a16="http://schemas.microsoft.com/office/drawing/2014/main" id="{6D285BB7-9A78-4FBE-8C12-675E9F54C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290" y="1309076"/>
            <a:ext cx="369332" cy="369332"/>
          </a:xfrm>
          <a:prstGeom prst="rect">
            <a:avLst/>
          </a:prstGeom>
        </p:spPr>
      </p:pic>
      <p:pic>
        <p:nvPicPr>
          <p:cNvPr id="156" name="Graphic 51" descr="Cat">
            <a:extLst>
              <a:ext uri="{FF2B5EF4-FFF2-40B4-BE49-F238E27FC236}">
                <a16:creationId xmlns:a16="http://schemas.microsoft.com/office/drawing/2014/main" id="{02795844-83A0-40C8-98DC-C0DD3DFBB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2534" y="1297433"/>
            <a:ext cx="369332" cy="369332"/>
          </a:xfrm>
          <a:prstGeom prst="rect">
            <a:avLst/>
          </a:prstGeom>
        </p:spPr>
      </p:pic>
      <p:pic>
        <p:nvPicPr>
          <p:cNvPr id="157" name="Graphic 54" descr="Panda">
            <a:extLst>
              <a:ext uri="{FF2B5EF4-FFF2-40B4-BE49-F238E27FC236}">
                <a16:creationId xmlns:a16="http://schemas.microsoft.com/office/drawing/2014/main" id="{1ADE7A55-FB21-494D-B1FA-E86480BEE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1968" y="1337852"/>
            <a:ext cx="369332" cy="369332"/>
          </a:xfrm>
          <a:prstGeom prst="rect">
            <a:avLst/>
          </a:prstGeom>
        </p:spPr>
      </p:pic>
      <p:pic>
        <p:nvPicPr>
          <p:cNvPr id="158" name="Graphic 7" descr="Snake">
            <a:extLst>
              <a:ext uri="{FF2B5EF4-FFF2-40B4-BE49-F238E27FC236}">
                <a16:creationId xmlns:a16="http://schemas.microsoft.com/office/drawing/2014/main" id="{4EDF93F7-F62B-448F-B5AB-966E382DD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2403" y="1341218"/>
            <a:ext cx="318677" cy="318677"/>
          </a:xfrm>
          <a:prstGeom prst="rect">
            <a:avLst/>
          </a:prstGeom>
        </p:spPr>
      </p:pic>
      <p:pic>
        <p:nvPicPr>
          <p:cNvPr id="159" name="Graphic 50" descr="Whale">
            <a:extLst>
              <a:ext uri="{FF2B5EF4-FFF2-40B4-BE49-F238E27FC236}">
                <a16:creationId xmlns:a16="http://schemas.microsoft.com/office/drawing/2014/main" id="{43700EF0-512F-4914-80D9-2CC28461B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4393" y="2075137"/>
            <a:ext cx="369332" cy="369332"/>
          </a:xfrm>
          <a:prstGeom prst="rect">
            <a:avLst/>
          </a:prstGeom>
        </p:spPr>
      </p:pic>
      <p:pic>
        <p:nvPicPr>
          <p:cNvPr id="160" name="Graphic 51" descr="Cat">
            <a:extLst>
              <a:ext uri="{FF2B5EF4-FFF2-40B4-BE49-F238E27FC236}">
                <a16:creationId xmlns:a16="http://schemas.microsoft.com/office/drawing/2014/main" id="{C07FB774-43BD-4B76-AD23-6DAEC3DD0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5637" y="2063494"/>
            <a:ext cx="369332" cy="369332"/>
          </a:xfrm>
          <a:prstGeom prst="rect">
            <a:avLst/>
          </a:prstGeom>
        </p:spPr>
      </p:pic>
      <p:pic>
        <p:nvPicPr>
          <p:cNvPr id="161" name="Graphic 54" descr="Panda">
            <a:extLst>
              <a:ext uri="{FF2B5EF4-FFF2-40B4-BE49-F238E27FC236}">
                <a16:creationId xmlns:a16="http://schemas.microsoft.com/office/drawing/2014/main" id="{FACAFC34-CD4F-4994-90FC-F3D0BCD33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5071" y="2103913"/>
            <a:ext cx="369332" cy="369332"/>
          </a:xfrm>
          <a:prstGeom prst="rect">
            <a:avLst/>
          </a:prstGeom>
        </p:spPr>
      </p:pic>
      <p:pic>
        <p:nvPicPr>
          <p:cNvPr id="162" name="Graphic 7" descr="Snake">
            <a:extLst>
              <a:ext uri="{FF2B5EF4-FFF2-40B4-BE49-F238E27FC236}">
                <a16:creationId xmlns:a16="http://schemas.microsoft.com/office/drawing/2014/main" id="{CFCDB458-419B-49CE-850D-CAB8040E88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5506" y="2107279"/>
            <a:ext cx="318677" cy="318677"/>
          </a:xfrm>
          <a:prstGeom prst="rect">
            <a:avLst/>
          </a:prstGeom>
        </p:spPr>
      </p:pic>
      <p:sp>
        <p:nvSpPr>
          <p:cNvPr id="163" name="Prostokąt 162">
            <a:extLst>
              <a:ext uri="{FF2B5EF4-FFF2-40B4-BE49-F238E27FC236}">
                <a16:creationId xmlns:a16="http://schemas.microsoft.com/office/drawing/2014/main" id="{EAAA8D61-B109-4577-B5BF-26268716929D}"/>
              </a:ext>
            </a:extLst>
          </p:cNvPr>
          <p:cNvSpPr/>
          <p:nvPr/>
        </p:nvSpPr>
        <p:spPr>
          <a:xfrm>
            <a:off x="4605115" y="1261294"/>
            <a:ext cx="3180399" cy="13633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Prostokąt 163">
            <a:extLst>
              <a:ext uri="{FF2B5EF4-FFF2-40B4-BE49-F238E27FC236}">
                <a16:creationId xmlns:a16="http://schemas.microsoft.com/office/drawing/2014/main" id="{FD4F6469-B448-45AC-AD20-FAC8C6C7DF8C}"/>
              </a:ext>
            </a:extLst>
          </p:cNvPr>
          <p:cNvSpPr/>
          <p:nvPr/>
        </p:nvSpPr>
        <p:spPr>
          <a:xfrm>
            <a:off x="4681981" y="1715232"/>
            <a:ext cx="3180399" cy="8521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Prostokąt 164">
            <a:extLst>
              <a:ext uri="{FF2B5EF4-FFF2-40B4-BE49-F238E27FC236}">
                <a16:creationId xmlns:a16="http://schemas.microsoft.com/office/drawing/2014/main" id="{5CEA85E6-5767-464E-B8DD-FD1BA0F10C64}"/>
              </a:ext>
            </a:extLst>
          </p:cNvPr>
          <p:cNvSpPr/>
          <p:nvPr/>
        </p:nvSpPr>
        <p:spPr>
          <a:xfrm>
            <a:off x="4591611" y="2121480"/>
            <a:ext cx="3180399" cy="46894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wal 165">
            <a:extLst>
              <a:ext uri="{FF2B5EF4-FFF2-40B4-BE49-F238E27FC236}">
                <a16:creationId xmlns:a16="http://schemas.microsoft.com/office/drawing/2014/main" id="{EA730513-7E34-473C-A290-765311AAFA43}"/>
              </a:ext>
            </a:extLst>
          </p:cNvPr>
          <p:cNvSpPr/>
          <p:nvPr/>
        </p:nvSpPr>
        <p:spPr>
          <a:xfrm>
            <a:off x="4125316" y="391653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pole tekstowe 166">
            <a:extLst>
              <a:ext uri="{FF2B5EF4-FFF2-40B4-BE49-F238E27FC236}">
                <a16:creationId xmlns:a16="http://schemas.microsoft.com/office/drawing/2014/main" id="{07C7C723-22A9-4709-A037-AA23AF020581}"/>
              </a:ext>
            </a:extLst>
          </p:cNvPr>
          <p:cNvSpPr txBox="1"/>
          <p:nvPr/>
        </p:nvSpPr>
        <p:spPr>
          <a:xfrm>
            <a:off x="4008934" y="61799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AN</a:t>
            </a:r>
            <a:endParaRPr lang="en-US"/>
          </a:p>
        </p:txBody>
      </p:sp>
      <p:sp>
        <p:nvSpPr>
          <p:cNvPr id="168" name="pole tekstowe 167">
            <a:extLst>
              <a:ext uri="{FF2B5EF4-FFF2-40B4-BE49-F238E27FC236}">
                <a16:creationId xmlns:a16="http://schemas.microsoft.com/office/drawing/2014/main" id="{58F531B7-4C31-4B0E-BFFB-42F205CAFC9B}"/>
              </a:ext>
            </a:extLst>
          </p:cNvPr>
          <p:cNvSpPr txBox="1"/>
          <p:nvPr/>
        </p:nvSpPr>
        <p:spPr>
          <a:xfrm>
            <a:off x="1973386" y="306569"/>
            <a:ext cx="1944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err="1"/>
              <a:t>two</a:t>
            </a:r>
            <a:r>
              <a:rPr lang="pl-PL"/>
              <a:t> </a:t>
            </a:r>
            <a:r>
              <a:rPr lang="pl-PL" err="1"/>
              <a:t>reverse</a:t>
            </a:r>
            <a:r>
              <a:rPr lang="pl-PL"/>
              <a:t> </a:t>
            </a:r>
            <a:r>
              <a:rPr lang="pl-PL" err="1"/>
              <a:t>orders</a:t>
            </a:r>
            <a:endParaRPr lang="pl-PL"/>
          </a:p>
          <a:p>
            <a:pPr algn="r"/>
            <a:r>
              <a:rPr lang="pl-PL" b="1" err="1"/>
              <a:t>antagonism</a:t>
            </a:r>
            <a:endParaRPr lang="pl-PL" b="1"/>
          </a:p>
          <a:p>
            <a:pPr algn="r"/>
            <a:endParaRPr lang="en-US"/>
          </a:p>
        </p:txBody>
      </p:sp>
      <p:sp>
        <p:nvSpPr>
          <p:cNvPr id="169" name="pole tekstowe 168">
            <a:extLst>
              <a:ext uri="{FF2B5EF4-FFF2-40B4-BE49-F238E27FC236}">
                <a16:creationId xmlns:a16="http://schemas.microsoft.com/office/drawing/2014/main" id="{75273CE4-40D5-42F2-9E5E-29C3B4631193}"/>
              </a:ext>
            </a:extLst>
          </p:cNvPr>
          <p:cNvSpPr txBox="1"/>
          <p:nvPr/>
        </p:nvSpPr>
        <p:spPr>
          <a:xfrm>
            <a:off x="6092739" y="5392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0" name="pole tekstowe 169">
            <a:extLst>
              <a:ext uri="{FF2B5EF4-FFF2-40B4-BE49-F238E27FC236}">
                <a16:creationId xmlns:a16="http://schemas.microsoft.com/office/drawing/2014/main" id="{D40E9F9F-0EE8-4C2B-A627-114C134746DB}"/>
              </a:ext>
            </a:extLst>
          </p:cNvPr>
          <p:cNvSpPr txBox="1"/>
          <p:nvPr/>
        </p:nvSpPr>
        <p:spPr>
          <a:xfrm>
            <a:off x="6108627" y="57838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1" name="pole tekstowe 170">
            <a:extLst>
              <a:ext uri="{FF2B5EF4-FFF2-40B4-BE49-F238E27FC236}">
                <a16:creationId xmlns:a16="http://schemas.microsoft.com/office/drawing/2014/main" id="{04756797-53CF-4835-B85E-41DE1F027A14}"/>
              </a:ext>
            </a:extLst>
          </p:cNvPr>
          <p:cNvSpPr txBox="1"/>
          <p:nvPr/>
        </p:nvSpPr>
        <p:spPr>
          <a:xfrm>
            <a:off x="6104717" y="61698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5" name="pole tekstowe 174">
            <a:extLst>
              <a:ext uri="{FF2B5EF4-FFF2-40B4-BE49-F238E27FC236}">
                <a16:creationId xmlns:a16="http://schemas.microsoft.com/office/drawing/2014/main" id="{BC5BBAE3-8EA6-416E-9B14-75B719A27CEF}"/>
              </a:ext>
            </a:extLst>
          </p:cNvPr>
          <p:cNvSpPr txBox="1"/>
          <p:nvPr/>
        </p:nvSpPr>
        <p:spPr>
          <a:xfrm>
            <a:off x="4143950" y="416995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6" name="pole tekstowe 175">
            <a:extLst>
              <a:ext uri="{FF2B5EF4-FFF2-40B4-BE49-F238E27FC236}">
                <a16:creationId xmlns:a16="http://schemas.microsoft.com/office/drawing/2014/main" id="{C7AF3C97-475F-456E-850A-AAF2EC8E4072}"/>
              </a:ext>
            </a:extLst>
          </p:cNvPr>
          <p:cNvSpPr txBox="1"/>
          <p:nvPr/>
        </p:nvSpPr>
        <p:spPr>
          <a:xfrm>
            <a:off x="4143950" y="459767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7" name="pole tekstowe 176">
            <a:extLst>
              <a:ext uri="{FF2B5EF4-FFF2-40B4-BE49-F238E27FC236}">
                <a16:creationId xmlns:a16="http://schemas.microsoft.com/office/drawing/2014/main" id="{FCBDAD31-32D3-4E30-80E1-29455F17FB16}"/>
              </a:ext>
            </a:extLst>
          </p:cNvPr>
          <p:cNvSpPr txBox="1"/>
          <p:nvPr/>
        </p:nvSpPr>
        <p:spPr>
          <a:xfrm>
            <a:off x="4143950" y="4987352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8" name="pole tekstowe 177">
            <a:extLst>
              <a:ext uri="{FF2B5EF4-FFF2-40B4-BE49-F238E27FC236}">
                <a16:creationId xmlns:a16="http://schemas.microsoft.com/office/drawing/2014/main" id="{88D44F1D-0728-4C19-B7B5-D9CFA31A802A}"/>
              </a:ext>
            </a:extLst>
          </p:cNvPr>
          <p:cNvSpPr txBox="1"/>
          <p:nvPr/>
        </p:nvSpPr>
        <p:spPr>
          <a:xfrm>
            <a:off x="4143950" y="5401758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179" name="pole tekstowe 178">
            <a:extLst>
              <a:ext uri="{FF2B5EF4-FFF2-40B4-BE49-F238E27FC236}">
                <a16:creationId xmlns:a16="http://schemas.microsoft.com/office/drawing/2014/main" id="{D1C67C98-7E87-4701-82E3-8582A2B61C09}"/>
              </a:ext>
            </a:extLst>
          </p:cNvPr>
          <p:cNvSpPr txBox="1"/>
          <p:nvPr/>
        </p:nvSpPr>
        <p:spPr>
          <a:xfrm>
            <a:off x="4143950" y="5794133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180" name="pole tekstowe 179">
            <a:extLst>
              <a:ext uri="{FF2B5EF4-FFF2-40B4-BE49-F238E27FC236}">
                <a16:creationId xmlns:a16="http://schemas.microsoft.com/office/drawing/2014/main" id="{00A2AF2F-8155-4D34-A8FD-4240C136378F}"/>
              </a:ext>
            </a:extLst>
          </p:cNvPr>
          <p:cNvSpPr txBox="1"/>
          <p:nvPr/>
        </p:nvSpPr>
        <p:spPr>
          <a:xfrm>
            <a:off x="4156921" y="616985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183" name="Obraz 182">
            <a:extLst>
              <a:ext uri="{FF2B5EF4-FFF2-40B4-BE49-F238E27FC236}">
                <a16:creationId xmlns:a16="http://schemas.microsoft.com/office/drawing/2014/main" id="{33E8451A-DA17-470C-AE4A-9AF1E1163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869" y="4203037"/>
            <a:ext cx="169479" cy="324432"/>
          </a:xfrm>
          <a:prstGeom prst="rect">
            <a:avLst/>
          </a:prstGeom>
        </p:spPr>
      </p:pic>
      <p:pic>
        <p:nvPicPr>
          <p:cNvPr id="184" name="Obraz 183">
            <a:extLst>
              <a:ext uri="{FF2B5EF4-FFF2-40B4-BE49-F238E27FC236}">
                <a16:creationId xmlns:a16="http://schemas.microsoft.com/office/drawing/2014/main" id="{B278E846-3F72-46C6-AD83-798AAD0CC4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917" y="4145204"/>
            <a:ext cx="221883" cy="395229"/>
          </a:xfrm>
          <a:prstGeom prst="rect">
            <a:avLst/>
          </a:prstGeom>
        </p:spPr>
      </p:pic>
      <p:pic>
        <p:nvPicPr>
          <p:cNvPr id="186" name="Obraz 185">
            <a:extLst>
              <a:ext uri="{FF2B5EF4-FFF2-40B4-BE49-F238E27FC236}">
                <a16:creationId xmlns:a16="http://schemas.microsoft.com/office/drawing/2014/main" id="{0C75DDE5-5F61-416D-B29D-4015EAC4A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3359" y="4603578"/>
            <a:ext cx="169479" cy="324432"/>
          </a:xfrm>
          <a:prstGeom prst="rect">
            <a:avLst/>
          </a:prstGeom>
        </p:spPr>
      </p:pic>
      <p:pic>
        <p:nvPicPr>
          <p:cNvPr id="187" name="Obraz 186">
            <a:extLst>
              <a:ext uri="{FF2B5EF4-FFF2-40B4-BE49-F238E27FC236}">
                <a16:creationId xmlns:a16="http://schemas.microsoft.com/office/drawing/2014/main" id="{6CD62927-FC02-4D16-8584-4DBB5DB56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2117" y="4602334"/>
            <a:ext cx="221883" cy="395229"/>
          </a:xfrm>
          <a:prstGeom prst="rect">
            <a:avLst/>
          </a:prstGeom>
        </p:spPr>
      </p:pic>
      <p:pic>
        <p:nvPicPr>
          <p:cNvPr id="195" name="Obraz 194">
            <a:extLst>
              <a:ext uri="{FF2B5EF4-FFF2-40B4-BE49-F238E27FC236}">
                <a16:creationId xmlns:a16="http://schemas.microsoft.com/office/drawing/2014/main" id="{8A8362A4-C66E-4F8B-AA98-656F280F8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1110" y="5874099"/>
            <a:ext cx="169479" cy="324432"/>
          </a:xfrm>
          <a:prstGeom prst="rect">
            <a:avLst/>
          </a:prstGeom>
        </p:spPr>
      </p:pic>
      <p:pic>
        <p:nvPicPr>
          <p:cNvPr id="196" name="Obraz 195">
            <a:extLst>
              <a:ext uri="{FF2B5EF4-FFF2-40B4-BE49-F238E27FC236}">
                <a16:creationId xmlns:a16="http://schemas.microsoft.com/office/drawing/2014/main" id="{228E5CEF-4718-448B-BA2B-155C1E6962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7158" y="5816266"/>
            <a:ext cx="221883" cy="395229"/>
          </a:xfrm>
          <a:prstGeom prst="rect">
            <a:avLst/>
          </a:prstGeom>
        </p:spPr>
      </p:pic>
      <p:pic>
        <p:nvPicPr>
          <p:cNvPr id="198" name="Obraz 197">
            <a:extLst>
              <a:ext uri="{FF2B5EF4-FFF2-40B4-BE49-F238E27FC236}">
                <a16:creationId xmlns:a16="http://schemas.microsoft.com/office/drawing/2014/main" id="{224DB1CE-D08B-4F7B-874D-35A3A20B3C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869" y="6244778"/>
            <a:ext cx="169479" cy="324432"/>
          </a:xfrm>
          <a:prstGeom prst="rect">
            <a:avLst/>
          </a:prstGeom>
        </p:spPr>
      </p:pic>
      <p:pic>
        <p:nvPicPr>
          <p:cNvPr id="199" name="Obraz 198">
            <a:extLst>
              <a:ext uri="{FF2B5EF4-FFF2-40B4-BE49-F238E27FC236}">
                <a16:creationId xmlns:a16="http://schemas.microsoft.com/office/drawing/2014/main" id="{0E1A8F4E-C6A6-4F0E-AD60-871D80990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917" y="6186945"/>
            <a:ext cx="221883" cy="395229"/>
          </a:xfrm>
          <a:prstGeom prst="rect">
            <a:avLst/>
          </a:prstGeom>
        </p:spPr>
      </p:pic>
      <p:pic>
        <p:nvPicPr>
          <p:cNvPr id="205" name="Graphic 50" descr="Whale">
            <a:extLst>
              <a:ext uri="{FF2B5EF4-FFF2-40B4-BE49-F238E27FC236}">
                <a16:creationId xmlns:a16="http://schemas.microsoft.com/office/drawing/2014/main" id="{2F291597-63F1-4324-99CD-CB5268B7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048" y="4151516"/>
            <a:ext cx="369332" cy="369332"/>
          </a:xfrm>
          <a:prstGeom prst="rect">
            <a:avLst/>
          </a:prstGeom>
        </p:spPr>
      </p:pic>
      <p:pic>
        <p:nvPicPr>
          <p:cNvPr id="206" name="Graphic 51" descr="Cat">
            <a:extLst>
              <a:ext uri="{FF2B5EF4-FFF2-40B4-BE49-F238E27FC236}">
                <a16:creationId xmlns:a16="http://schemas.microsoft.com/office/drawing/2014/main" id="{BC97EF77-9D57-417E-A554-FE80CD58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0897" y="4135786"/>
            <a:ext cx="369332" cy="369332"/>
          </a:xfrm>
          <a:prstGeom prst="rect">
            <a:avLst/>
          </a:prstGeom>
        </p:spPr>
      </p:pic>
      <p:pic>
        <p:nvPicPr>
          <p:cNvPr id="207" name="Graphic 50" descr="Whale">
            <a:extLst>
              <a:ext uri="{FF2B5EF4-FFF2-40B4-BE49-F238E27FC236}">
                <a16:creationId xmlns:a16="http://schemas.microsoft.com/office/drawing/2014/main" id="{1044C0CD-8103-4BCC-832C-E190DA1C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2466" y="4594690"/>
            <a:ext cx="369332" cy="369332"/>
          </a:xfrm>
          <a:prstGeom prst="rect">
            <a:avLst/>
          </a:prstGeom>
        </p:spPr>
      </p:pic>
      <p:pic>
        <p:nvPicPr>
          <p:cNvPr id="208" name="Graphic 51" descr="Cat">
            <a:extLst>
              <a:ext uri="{FF2B5EF4-FFF2-40B4-BE49-F238E27FC236}">
                <a16:creationId xmlns:a16="http://schemas.microsoft.com/office/drawing/2014/main" id="{E79C45C8-C906-4EDF-843A-55F622E6D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0315" y="4578960"/>
            <a:ext cx="369332" cy="369332"/>
          </a:xfrm>
          <a:prstGeom prst="rect">
            <a:avLst/>
          </a:prstGeom>
        </p:spPr>
      </p:pic>
      <p:pic>
        <p:nvPicPr>
          <p:cNvPr id="217" name="Graphic 50" descr="Whale">
            <a:extLst>
              <a:ext uri="{FF2B5EF4-FFF2-40B4-BE49-F238E27FC236}">
                <a16:creationId xmlns:a16="http://schemas.microsoft.com/office/drawing/2014/main" id="{97C85B42-F9BD-45B7-88D7-5FCB68FF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3450" y="5822967"/>
            <a:ext cx="369332" cy="369332"/>
          </a:xfrm>
          <a:prstGeom prst="rect">
            <a:avLst/>
          </a:prstGeom>
        </p:spPr>
      </p:pic>
      <p:pic>
        <p:nvPicPr>
          <p:cNvPr id="218" name="Graphic 51" descr="Cat">
            <a:extLst>
              <a:ext uri="{FF2B5EF4-FFF2-40B4-BE49-F238E27FC236}">
                <a16:creationId xmlns:a16="http://schemas.microsoft.com/office/drawing/2014/main" id="{5D8BD223-608A-484D-8750-9ECE66CEB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1299" y="5807237"/>
            <a:ext cx="369332" cy="369332"/>
          </a:xfrm>
          <a:prstGeom prst="rect">
            <a:avLst/>
          </a:prstGeom>
        </p:spPr>
      </p:pic>
      <p:pic>
        <p:nvPicPr>
          <p:cNvPr id="219" name="Graphic 50" descr="Whale">
            <a:extLst>
              <a:ext uri="{FF2B5EF4-FFF2-40B4-BE49-F238E27FC236}">
                <a16:creationId xmlns:a16="http://schemas.microsoft.com/office/drawing/2014/main" id="{8DC1645F-FFEB-447C-91ED-AA600EA3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1299" y="6231916"/>
            <a:ext cx="369332" cy="369332"/>
          </a:xfrm>
          <a:prstGeom prst="rect">
            <a:avLst/>
          </a:prstGeom>
        </p:spPr>
      </p:pic>
      <p:pic>
        <p:nvPicPr>
          <p:cNvPr id="220" name="Graphic 51" descr="Cat">
            <a:extLst>
              <a:ext uri="{FF2B5EF4-FFF2-40B4-BE49-F238E27FC236}">
                <a16:creationId xmlns:a16="http://schemas.microsoft.com/office/drawing/2014/main" id="{B09A57E4-6323-4851-BB43-B142981DC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4247" y="6201455"/>
            <a:ext cx="369332" cy="369332"/>
          </a:xfrm>
          <a:prstGeom prst="rect">
            <a:avLst/>
          </a:prstGeom>
        </p:spPr>
      </p:pic>
      <p:sp>
        <p:nvSpPr>
          <p:cNvPr id="221" name="Owal 220">
            <a:extLst>
              <a:ext uri="{FF2B5EF4-FFF2-40B4-BE49-F238E27FC236}">
                <a16:creationId xmlns:a16="http://schemas.microsoft.com/office/drawing/2014/main" id="{4EEEE74A-6EA1-43D8-8EFC-A0536F902C47}"/>
              </a:ext>
            </a:extLst>
          </p:cNvPr>
          <p:cNvSpPr/>
          <p:nvPr/>
        </p:nvSpPr>
        <p:spPr>
          <a:xfrm>
            <a:off x="7181328" y="5205878"/>
            <a:ext cx="226341" cy="2263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pole tekstowe 221">
            <a:extLst>
              <a:ext uri="{FF2B5EF4-FFF2-40B4-BE49-F238E27FC236}">
                <a16:creationId xmlns:a16="http://schemas.microsoft.com/office/drawing/2014/main" id="{7B8ECFF8-9965-4464-ACB2-3BD594E4D8D8}"/>
              </a:ext>
            </a:extLst>
          </p:cNvPr>
          <p:cNvSpPr txBox="1"/>
          <p:nvPr/>
        </p:nvSpPr>
        <p:spPr>
          <a:xfrm>
            <a:off x="7064946" y="5432219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ST</a:t>
            </a:r>
            <a:endParaRPr lang="en-US"/>
          </a:p>
        </p:txBody>
      </p:sp>
      <p:sp>
        <p:nvSpPr>
          <p:cNvPr id="223" name="pole tekstowe 222">
            <a:extLst>
              <a:ext uri="{FF2B5EF4-FFF2-40B4-BE49-F238E27FC236}">
                <a16:creationId xmlns:a16="http://schemas.microsoft.com/office/drawing/2014/main" id="{81B175E4-9891-45E0-AAAA-D51AF54022BD}"/>
              </a:ext>
            </a:extLst>
          </p:cNvPr>
          <p:cNvSpPr txBox="1"/>
          <p:nvPr/>
        </p:nvSpPr>
        <p:spPr>
          <a:xfrm>
            <a:off x="7611440" y="4945804"/>
            <a:ext cx="2901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err="1"/>
              <a:t>two</a:t>
            </a:r>
            <a:r>
              <a:rPr lang="pl-PL"/>
              <a:t> </a:t>
            </a:r>
            <a:r>
              <a:rPr lang="pl-PL" err="1"/>
              <a:t>groups</a:t>
            </a:r>
            <a:r>
              <a:rPr lang="pl-PL"/>
              <a:t> of </a:t>
            </a:r>
            <a:r>
              <a:rPr lang="pl-PL" err="1"/>
              <a:t>candidates</a:t>
            </a:r>
            <a:r>
              <a:rPr lang="pl-PL"/>
              <a:t>,</a:t>
            </a:r>
            <a:br>
              <a:rPr lang="pl-PL"/>
            </a:br>
            <a:r>
              <a:rPr lang="pl-PL" err="1"/>
              <a:t>each</a:t>
            </a:r>
            <a:r>
              <a:rPr lang="pl-PL"/>
              <a:t> </a:t>
            </a:r>
            <a:r>
              <a:rPr lang="pl-PL" err="1"/>
              <a:t>voter</a:t>
            </a:r>
            <a:r>
              <a:rPr lang="pl-PL"/>
              <a:t> </a:t>
            </a:r>
            <a:r>
              <a:rPr lang="pl-PL" err="1"/>
              <a:t>prefers</a:t>
            </a:r>
            <a:r>
              <a:rPr lang="pl-PL"/>
              <a:t> </a:t>
            </a:r>
            <a:r>
              <a:rPr lang="pl-PL" err="1"/>
              <a:t>members</a:t>
            </a:r>
            <a:r>
              <a:rPr lang="pl-PL"/>
              <a:t> </a:t>
            </a:r>
            <a:br>
              <a:rPr lang="pl-PL"/>
            </a:br>
            <a:r>
              <a:rPr lang="pl-PL"/>
              <a:t>of one </a:t>
            </a:r>
            <a:r>
              <a:rPr lang="pl-PL" err="1"/>
              <a:t>group</a:t>
            </a:r>
            <a:r>
              <a:rPr lang="pl-PL"/>
              <a:t> to the </a:t>
            </a:r>
            <a:r>
              <a:rPr lang="pl-PL" err="1"/>
              <a:t>other</a:t>
            </a:r>
            <a:endParaRPr lang="pl-PL"/>
          </a:p>
          <a:p>
            <a:endParaRPr lang="pl-PL"/>
          </a:p>
          <a:p>
            <a:r>
              <a:rPr lang="pl-PL" b="1" err="1"/>
              <a:t>stratification</a:t>
            </a:r>
            <a:endParaRPr lang="pl-PL" b="1"/>
          </a:p>
          <a:p>
            <a:pPr algn="r"/>
            <a:endParaRPr lang="en-US"/>
          </a:p>
        </p:txBody>
      </p:sp>
      <p:pic>
        <p:nvPicPr>
          <p:cNvPr id="224" name="Obraz 223">
            <a:extLst>
              <a:ext uri="{FF2B5EF4-FFF2-40B4-BE49-F238E27FC236}">
                <a16:creationId xmlns:a16="http://schemas.microsoft.com/office/drawing/2014/main" id="{1686DAC4-841C-4011-9E3C-B36D599D3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9217" y="5032922"/>
            <a:ext cx="169479" cy="324432"/>
          </a:xfrm>
          <a:prstGeom prst="rect">
            <a:avLst/>
          </a:prstGeom>
        </p:spPr>
      </p:pic>
      <p:pic>
        <p:nvPicPr>
          <p:cNvPr id="225" name="Obraz 224">
            <a:extLst>
              <a:ext uri="{FF2B5EF4-FFF2-40B4-BE49-F238E27FC236}">
                <a16:creationId xmlns:a16="http://schemas.microsoft.com/office/drawing/2014/main" id="{0FBA05DF-EA89-4DA1-977D-6AC07E8C70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5265" y="4975089"/>
            <a:ext cx="221883" cy="395229"/>
          </a:xfrm>
          <a:prstGeom prst="rect">
            <a:avLst/>
          </a:prstGeom>
        </p:spPr>
      </p:pic>
      <p:pic>
        <p:nvPicPr>
          <p:cNvPr id="226" name="Obraz 225">
            <a:extLst>
              <a:ext uri="{FF2B5EF4-FFF2-40B4-BE49-F238E27FC236}">
                <a16:creationId xmlns:a16="http://schemas.microsoft.com/office/drawing/2014/main" id="{BEB0D06E-CF4C-4764-BA12-8B73B1798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5707" y="5433463"/>
            <a:ext cx="169479" cy="324432"/>
          </a:xfrm>
          <a:prstGeom prst="rect">
            <a:avLst/>
          </a:prstGeom>
        </p:spPr>
      </p:pic>
      <p:pic>
        <p:nvPicPr>
          <p:cNvPr id="227" name="Obraz 226">
            <a:extLst>
              <a:ext uri="{FF2B5EF4-FFF2-40B4-BE49-F238E27FC236}">
                <a16:creationId xmlns:a16="http://schemas.microsoft.com/office/drawing/2014/main" id="{0929A70B-E418-407F-BCD6-0BDB00038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465" y="5432219"/>
            <a:ext cx="221883" cy="395229"/>
          </a:xfrm>
          <a:prstGeom prst="rect">
            <a:avLst/>
          </a:prstGeom>
        </p:spPr>
      </p:pic>
      <p:pic>
        <p:nvPicPr>
          <p:cNvPr id="228" name="Graphic 50" descr="Whale">
            <a:extLst>
              <a:ext uri="{FF2B5EF4-FFF2-40B4-BE49-F238E27FC236}">
                <a16:creationId xmlns:a16="http://schemas.microsoft.com/office/drawing/2014/main" id="{E6A6E44D-BD17-4CB8-AD7A-4366196CD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0502" y="5022321"/>
            <a:ext cx="369332" cy="369332"/>
          </a:xfrm>
          <a:prstGeom prst="rect">
            <a:avLst/>
          </a:prstGeom>
        </p:spPr>
      </p:pic>
      <p:pic>
        <p:nvPicPr>
          <p:cNvPr id="229" name="Graphic 51" descr="Cat">
            <a:extLst>
              <a:ext uri="{FF2B5EF4-FFF2-40B4-BE49-F238E27FC236}">
                <a16:creationId xmlns:a16="http://schemas.microsoft.com/office/drawing/2014/main" id="{D595470C-B33D-42BE-84F8-61E73B6C6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450" y="4991860"/>
            <a:ext cx="369332" cy="369332"/>
          </a:xfrm>
          <a:prstGeom prst="rect">
            <a:avLst/>
          </a:prstGeom>
        </p:spPr>
      </p:pic>
      <p:pic>
        <p:nvPicPr>
          <p:cNvPr id="230" name="Graphic 50" descr="Whale">
            <a:extLst>
              <a:ext uri="{FF2B5EF4-FFF2-40B4-BE49-F238E27FC236}">
                <a16:creationId xmlns:a16="http://schemas.microsoft.com/office/drawing/2014/main" id="{114D149A-2CE9-473E-949C-52A9EE4A6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1017" y="5431697"/>
            <a:ext cx="369332" cy="369332"/>
          </a:xfrm>
          <a:prstGeom prst="rect">
            <a:avLst/>
          </a:prstGeom>
        </p:spPr>
      </p:pic>
      <p:pic>
        <p:nvPicPr>
          <p:cNvPr id="231" name="Graphic 51" descr="Cat">
            <a:extLst>
              <a:ext uri="{FF2B5EF4-FFF2-40B4-BE49-F238E27FC236}">
                <a16:creationId xmlns:a16="http://schemas.microsoft.com/office/drawing/2014/main" id="{154319A5-B385-4586-8AB4-E82A101DD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3965" y="5401236"/>
            <a:ext cx="369332" cy="369332"/>
          </a:xfrm>
          <a:prstGeom prst="rect">
            <a:avLst/>
          </a:prstGeom>
        </p:spPr>
      </p:pic>
      <p:sp>
        <p:nvSpPr>
          <p:cNvPr id="232" name="Prostokąt 231">
            <a:extLst>
              <a:ext uri="{FF2B5EF4-FFF2-40B4-BE49-F238E27FC236}">
                <a16:creationId xmlns:a16="http://schemas.microsoft.com/office/drawing/2014/main" id="{DC6F5742-91A6-4EBE-8B84-73F644D2D06B}"/>
              </a:ext>
            </a:extLst>
          </p:cNvPr>
          <p:cNvSpPr/>
          <p:nvPr/>
        </p:nvSpPr>
        <p:spPr>
          <a:xfrm>
            <a:off x="4189449" y="5326759"/>
            <a:ext cx="2759157" cy="14328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Prostokąt 232">
            <a:extLst>
              <a:ext uri="{FF2B5EF4-FFF2-40B4-BE49-F238E27FC236}">
                <a16:creationId xmlns:a16="http://schemas.microsoft.com/office/drawing/2014/main" id="{5B5D9835-4F13-4C8C-A760-B2BD84977F7A}"/>
              </a:ext>
            </a:extLst>
          </p:cNvPr>
          <p:cNvSpPr/>
          <p:nvPr/>
        </p:nvSpPr>
        <p:spPr>
          <a:xfrm>
            <a:off x="4266315" y="5780697"/>
            <a:ext cx="3180399" cy="9789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Prostokąt 233">
            <a:extLst>
              <a:ext uri="{FF2B5EF4-FFF2-40B4-BE49-F238E27FC236}">
                <a16:creationId xmlns:a16="http://schemas.microsoft.com/office/drawing/2014/main" id="{6B6091BB-B6BA-42D5-BFC3-52A91266CE0B}"/>
              </a:ext>
            </a:extLst>
          </p:cNvPr>
          <p:cNvSpPr/>
          <p:nvPr/>
        </p:nvSpPr>
        <p:spPr>
          <a:xfrm>
            <a:off x="4175945" y="6186945"/>
            <a:ext cx="3180399" cy="4592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upa 210">
            <a:extLst>
              <a:ext uri="{FF2B5EF4-FFF2-40B4-BE49-F238E27FC236}">
                <a16:creationId xmlns:a16="http://schemas.microsoft.com/office/drawing/2014/main" id="{43AE6EEE-F534-8654-CE70-2751140B4D27}"/>
              </a:ext>
            </a:extLst>
          </p:cNvPr>
          <p:cNvGrpSpPr/>
          <p:nvPr/>
        </p:nvGrpSpPr>
        <p:grpSpPr>
          <a:xfrm>
            <a:off x="9504254" y="821990"/>
            <a:ext cx="1967401" cy="1846659"/>
            <a:chOff x="8867673" y="847493"/>
            <a:chExt cx="1795161" cy="1846659"/>
          </a:xfrm>
        </p:grpSpPr>
        <p:sp>
          <p:nvSpPr>
            <p:cNvPr id="34" name="pole tekstowe 211">
              <a:extLst>
                <a:ext uri="{FF2B5EF4-FFF2-40B4-BE49-F238E27FC236}">
                  <a16:creationId xmlns:a16="http://schemas.microsoft.com/office/drawing/2014/main" id="{D08C543C-7D86-F120-D6EC-6E00C7144E46}"/>
                </a:ext>
              </a:extLst>
            </p:cNvPr>
            <p:cNvSpPr txBox="1"/>
            <p:nvPr/>
          </p:nvSpPr>
          <p:spPr>
            <a:xfrm>
              <a:off x="8867673" y="847493"/>
              <a:ext cx="1795161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1    1/3   2/3     0 </a:t>
              </a:r>
            </a:p>
            <a:p>
              <a:endParaRPr lang="pl-PL" sz="800" dirty="0"/>
            </a:p>
            <a:p>
              <a:r>
                <a:rPr lang="pl-PL" dirty="0"/>
                <a:t>2    1/3   1/3    1/3</a:t>
              </a:r>
            </a:p>
            <a:p>
              <a:endParaRPr lang="pl-PL" sz="800" dirty="0"/>
            </a:p>
            <a:p>
              <a:r>
                <a:rPr lang="pl-PL" dirty="0"/>
                <a:t>3    1/3     0      2/3</a:t>
              </a:r>
            </a:p>
            <a:p>
              <a:endParaRPr lang="pl-PL" sz="800" dirty="0"/>
            </a:p>
          </p:txBody>
        </p:sp>
        <p:grpSp>
          <p:nvGrpSpPr>
            <p:cNvPr id="35" name="Grupa 212">
              <a:extLst>
                <a:ext uri="{FF2B5EF4-FFF2-40B4-BE49-F238E27FC236}">
                  <a16:creationId xmlns:a16="http://schemas.microsoft.com/office/drawing/2014/main" id="{BC5D0B8D-5500-B87B-4777-63CB926860A7}"/>
                </a:ext>
              </a:extLst>
            </p:cNvPr>
            <p:cNvGrpSpPr/>
            <p:nvPr/>
          </p:nvGrpSpPr>
          <p:grpSpPr>
            <a:xfrm>
              <a:off x="9139587" y="847493"/>
              <a:ext cx="1431175" cy="1151428"/>
              <a:chOff x="9139587" y="847493"/>
              <a:chExt cx="1431175" cy="1151428"/>
            </a:xfrm>
          </p:grpSpPr>
          <p:sp>
            <p:nvSpPr>
              <p:cNvPr id="36" name="Nawias otwierający 213">
                <a:extLst>
                  <a:ext uri="{FF2B5EF4-FFF2-40B4-BE49-F238E27FC236}">
                    <a16:creationId xmlns:a16="http://schemas.microsoft.com/office/drawing/2014/main" id="{086D782E-8936-A0B2-4FA8-2D1EA7B82708}"/>
                  </a:ext>
                </a:extLst>
              </p:cNvPr>
              <p:cNvSpPr/>
              <p:nvPr/>
            </p:nvSpPr>
            <p:spPr>
              <a:xfrm>
                <a:off x="9139587" y="847493"/>
                <a:ext cx="133931" cy="1151428"/>
              </a:xfrm>
              <a:prstGeom prst="leftBracke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Nawias otwierający 214">
                <a:extLst>
                  <a:ext uri="{FF2B5EF4-FFF2-40B4-BE49-F238E27FC236}">
                    <a16:creationId xmlns:a16="http://schemas.microsoft.com/office/drawing/2014/main" id="{D9348703-BA9F-BE78-1A4F-22F45A7C6F9B}"/>
                  </a:ext>
                </a:extLst>
              </p:cNvPr>
              <p:cNvSpPr/>
              <p:nvPr/>
            </p:nvSpPr>
            <p:spPr>
              <a:xfrm rot="10800000">
                <a:off x="10436831" y="847493"/>
                <a:ext cx="133931" cy="1151428"/>
              </a:xfrm>
              <a:prstGeom prst="leftBracke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8" name="Graphic 50" descr="Whale">
            <a:extLst>
              <a:ext uri="{FF2B5EF4-FFF2-40B4-BE49-F238E27FC236}">
                <a16:creationId xmlns:a16="http://schemas.microsoft.com/office/drawing/2014/main" id="{10AB7668-5BF0-539D-9C2D-6186B7EAB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3133" y="481340"/>
            <a:ext cx="278400" cy="278400"/>
          </a:xfrm>
          <a:prstGeom prst="rect">
            <a:avLst/>
          </a:prstGeom>
        </p:spPr>
      </p:pic>
      <p:pic>
        <p:nvPicPr>
          <p:cNvPr id="39" name="Graphic 51" descr="Cat">
            <a:extLst>
              <a:ext uri="{FF2B5EF4-FFF2-40B4-BE49-F238E27FC236}">
                <a16:creationId xmlns:a16="http://schemas.microsoft.com/office/drawing/2014/main" id="{F3F05692-4DF6-88E6-D45B-2B3C07842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6990" y="462248"/>
            <a:ext cx="278400" cy="278400"/>
          </a:xfrm>
          <a:prstGeom prst="rect">
            <a:avLst/>
          </a:prstGeom>
        </p:spPr>
      </p:pic>
      <p:pic>
        <p:nvPicPr>
          <p:cNvPr id="40" name="Graphic 7" descr="Snake">
            <a:extLst>
              <a:ext uri="{FF2B5EF4-FFF2-40B4-BE49-F238E27FC236}">
                <a16:creationId xmlns:a16="http://schemas.microsoft.com/office/drawing/2014/main" id="{0FA267ED-4526-909A-C5B8-1ED6F2722B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90847" y="462248"/>
            <a:ext cx="240217" cy="240217"/>
          </a:xfrm>
          <a:prstGeom prst="rect">
            <a:avLst/>
          </a:prstGeom>
        </p:spPr>
      </p:pic>
      <p:sp>
        <p:nvSpPr>
          <p:cNvPr id="41" name="pole tekstowe 244">
            <a:extLst>
              <a:ext uri="{FF2B5EF4-FFF2-40B4-BE49-F238E27FC236}">
                <a16:creationId xmlns:a16="http://schemas.microsoft.com/office/drawing/2014/main" id="{06541E35-A986-FAF5-422B-72261995CE0A}"/>
              </a:ext>
            </a:extLst>
          </p:cNvPr>
          <p:cNvSpPr txBox="1"/>
          <p:nvPr/>
        </p:nvSpPr>
        <p:spPr>
          <a:xfrm>
            <a:off x="9637820" y="-42165"/>
            <a:ext cx="183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Frequency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Matrix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8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ole tekstowe 32">
            <a:extLst>
              <a:ext uri="{FF2B5EF4-FFF2-40B4-BE49-F238E27FC236}">
                <a16:creationId xmlns:a16="http://schemas.microsoft.com/office/drawing/2014/main" id="{3CE1B4D1-3733-4AAA-B1CD-9AD2FF6C6F76}"/>
              </a:ext>
            </a:extLst>
          </p:cNvPr>
          <p:cNvSpPr txBox="1"/>
          <p:nvPr/>
        </p:nvSpPr>
        <p:spPr>
          <a:xfrm>
            <a:off x="11199938" y="36230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98" name="pole tekstowe 97">
            <a:extLst>
              <a:ext uri="{FF2B5EF4-FFF2-40B4-BE49-F238E27FC236}">
                <a16:creationId xmlns:a16="http://schemas.microsoft.com/office/drawing/2014/main" id="{DC47DC0B-54E2-43EC-91E1-ADC648FED817}"/>
              </a:ext>
            </a:extLst>
          </p:cNvPr>
          <p:cNvSpPr txBox="1"/>
          <p:nvPr/>
        </p:nvSpPr>
        <p:spPr>
          <a:xfrm>
            <a:off x="11215826" y="40145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99" name="pole tekstowe 98">
            <a:extLst>
              <a:ext uri="{FF2B5EF4-FFF2-40B4-BE49-F238E27FC236}">
                <a16:creationId xmlns:a16="http://schemas.microsoft.com/office/drawing/2014/main" id="{7BE57521-3BA1-44E2-84B2-166D64CC896D}"/>
              </a:ext>
            </a:extLst>
          </p:cNvPr>
          <p:cNvSpPr txBox="1"/>
          <p:nvPr/>
        </p:nvSpPr>
        <p:spPr>
          <a:xfrm>
            <a:off x="11211916" y="440059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pic>
        <p:nvPicPr>
          <p:cNvPr id="97" name="Obraz 96">
            <a:extLst>
              <a:ext uri="{FF2B5EF4-FFF2-40B4-BE49-F238E27FC236}">
                <a16:creationId xmlns:a16="http://schemas.microsoft.com/office/drawing/2014/main" id="{61EF2889-2B72-4D09-B121-2204FA39F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808" y="4419092"/>
            <a:ext cx="189200" cy="363846"/>
          </a:xfrm>
          <a:prstGeom prst="rect">
            <a:avLst/>
          </a:prstGeom>
        </p:spPr>
      </p:pic>
      <p:pic>
        <p:nvPicPr>
          <p:cNvPr id="96" name="Obraz 95">
            <a:extLst>
              <a:ext uri="{FF2B5EF4-FFF2-40B4-BE49-F238E27FC236}">
                <a16:creationId xmlns:a16="http://schemas.microsoft.com/office/drawing/2014/main" id="{017AA27F-C1FA-487A-A331-F0F315ED7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020" y="4062696"/>
            <a:ext cx="189200" cy="363846"/>
          </a:xfrm>
          <a:prstGeom prst="rect">
            <a:avLst/>
          </a:prstGeom>
        </p:spPr>
      </p:pic>
      <p:pic>
        <p:nvPicPr>
          <p:cNvPr id="95" name="Obraz 94">
            <a:extLst>
              <a:ext uri="{FF2B5EF4-FFF2-40B4-BE49-F238E27FC236}">
                <a16:creationId xmlns:a16="http://schemas.microsoft.com/office/drawing/2014/main" id="{BE5B4B4D-6143-421D-A3B3-2AFC6DC8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3668517"/>
            <a:ext cx="189200" cy="36384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62D5C1A-E8EF-4758-A462-428EDC821D14}"/>
              </a:ext>
            </a:extLst>
          </p:cNvPr>
          <p:cNvSpPr txBox="1"/>
          <p:nvPr/>
        </p:nvSpPr>
        <p:spPr>
          <a:xfrm>
            <a:off x="199086" y="2367739"/>
            <a:ext cx="25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64D1049-52E5-4D68-97F4-F775879C4E5B}"/>
              </a:ext>
            </a:extLst>
          </p:cNvPr>
          <p:cNvSpPr txBox="1"/>
          <p:nvPr/>
        </p:nvSpPr>
        <p:spPr>
          <a:xfrm>
            <a:off x="199086" y="2795459"/>
            <a:ext cx="27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193B26-D4FC-420E-8721-7138A9EFB4D7}"/>
              </a:ext>
            </a:extLst>
          </p:cNvPr>
          <p:cNvSpPr txBox="1"/>
          <p:nvPr/>
        </p:nvSpPr>
        <p:spPr>
          <a:xfrm>
            <a:off x="199086" y="3185136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F02C41A-699E-437D-A8EA-032DD0EEC449}"/>
              </a:ext>
            </a:extLst>
          </p:cNvPr>
          <p:cNvSpPr txBox="1"/>
          <p:nvPr/>
        </p:nvSpPr>
        <p:spPr>
          <a:xfrm>
            <a:off x="199086" y="3599542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8" name="Graphic 50" descr="Whale">
            <a:extLst>
              <a:ext uri="{FF2B5EF4-FFF2-40B4-BE49-F238E27FC236}">
                <a16:creationId xmlns:a16="http://schemas.microsoft.com/office/drawing/2014/main" id="{A3590EC0-AAF5-4F8D-97B9-82A26AA15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572" y="2350514"/>
            <a:ext cx="369332" cy="369332"/>
          </a:xfrm>
          <a:prstGeom prst="rect">
            <a:avLst/>
          </a:prstGeom>
        </p:spPr>
      </p:pic>
      <p:pic>
        <p:nvPicPr>
          <p:cNvPr id="9" name="Graphic 51" descr="Cat">
            <a:extLst>
              <a:ext uri="{FF2B5EF4-FFF2-40B4-BE49-F238E27FC236}">
                <a16:creationId xmlns:a16="http://schemas.microsoft.com/office/drawing/2014/main" id="{CD6E2ED3-E074-4A43-9441-C61B4EB18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81421" y="2334784"/>
            <a:ext cx="369332" cy="369332"/>
          </a:xfrm>
          <a:prstGeom prst="rect">
            <a:avLst/>
          </a:prstGeom>
        </p:spPr>
      </p:pic>
      <p:pic>
        <p:nvPicPr>
          <p:cNvPr id="10" name="Graphic 54" descr="Panda">
            <a:extLst>
              <a:ext uri="{FF2B5EF4-FFF2-40B4-BE49-F238E27FC236}">
                <a16:creationId xmlns:a16="http://schemas.microsoft.com/office/drawing/2014/main" id="{8165BCF0-631B-410E-BD7F-D9B059058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3612" y="2403399"/>
            <a:ext cx="369332" cy="369332"/>
          </a:xfrm>
          <a:prstGeom prst="rect">
            <a:avLst/>
          </a:prstGeom>
        </p:spPr>
      </p:pic>
      <p:pic>
        <p:nvPicPr>
          <p:cNvPr id="11" name="Graphic 50" descr="Whale">
            <a:extLst>
              <a:ext uri="{FF2B5EF4-FFF2-40B4-BE49-F238E27FC236}">
                <a16:creationId xmlns:a16="http://schemas.microsoft.com/office/drawing/2014/main" id="{551B3C3B-BA45-4DEA-9EB9-07538279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7826" y="2794497"/>
            <a:ext cx="369332" cy="369332"/>
          </a:xfrm>
          <a:prstGeom prst="rect">
            <a:avLst/>
          </a:prstGeom>
        </p:spPr>
      </p:pic>
      <p:pic>
        <p:nvPicPr>
          <p:cNvPr id="12" name="Graphic 51" descr="Cat">
            <a:extLst>
              <a:ext uri="{FF2B5EF4-FFF2-40B4-BE49-F238E27FC236}">
                <a16:creationId xmlns:a16="http://schemas.microsoft.com/office/drawing/2014/main" id="{C0A76BBD-53A4-4711-A252-3588AA088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4329" y="2754387"/>
            <a:ext cx="369332" cy="369332"/>
          </a:xfrm>
          <a:prstGeom prst="rect">
            <a:avLst/>
          </a:prstGeom>
        </p:spPr>
      </p:pic>
      <p:pic>
        <p:nvPicPr>
          <p:cNvPr id="13" name="Graphic 54" descr="Panda">
            <a:extLst>
              <a:ext uri="{FF2B5EF4-FFF2-40B4-BE49-F238E27FC236}">
                <a16:creationId xmlns:a16="http://schemas.microsoft.com/office/drawing/2014/main" id="{4E88D821-A3CF-4713-9A16-7C0550AE5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5326" y="2830798"/>
            <a:ext cx="369332" cy="369332"/>
          </a:xfrm>
          <a:prstGeom prst="rect">
            <a:avLst/>
          </a:prstGeom>
        </p:spPr>
      </p:pic>
      <p:pic>
        <p:nvPicPr>
          <p:cNvPr id="14" name="Graphic 50" descr="Whale">
            <a:extLst>
              <a:ext uri="{FF2B5EF4-FFF2-40B4-BE49-F238E27FC236}">
                <a16:creationId xmlns:a16="http://schemas.microsoft.com/office/drawing/2014/main" id="{9DDC7DE0-D80E-4DBD-BC5D-4C5AA601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5982" y="3221237"/>
            <a:ext cx="369332" cy="369332"/>
          </a:xfrm>
          <a:prstGeom prst="rect">
            <a:avLst/>
          </a:prstGeom>
        </p:spPr>
      </p:pic>
      <p:pic>
        <p:nvPicPr>
          <p:cNvPr id="15" name="Graphic 51" descr="Cat">
            <a:extLst>
              <a:ext uri="{FF2B5EF4-FFF2-40B4-BE49-F238E27FC236}">
                <a16:creationId xmlns:a16="http://schemas.microsoft.com/office/drawing/2014/main" id="{CA425FD4-F0DB-416E-880F-0AD822C30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14" y="3220475"/>
            <a:ext cx="369332" cy="369332"/>
          </a:xfrm>
          <a:prstGeom prst="rect">
            <a:avLst/>
          </a:prstGeom>
        </p:spPr>
      </p:pic>
      <p:pic>
        <p:nvPicPr>
          <p:cNvPr id="16" name="Graphic 54" descr="Panda">
            <a:extLst>
              <a:ext uri="{FF2B5EF4-FFF2-40B4-BE49-F238E27FC236}">
                <a16:creationId xmlns:a16="http://schemas.microsoft.com/office/drawing/2014/main" id="{D7934E22-67D7-40CB-97AA-85A5766C2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3765" y="3210066"/>
            <a:ext cx="369332" cy="369332"/>
          </a:xfrm>
          <a:prstGeom prst="rect">
            <a:avLst/>
          </a:prstGeom>
        </p:spPr>
      </p:pic>
      <p:pic>
        <p:nvPicPr>
          <p:cNvPr id="17" name="Graphic 50" descr="Whale">
            <a:extLst>
              <a:ext uri="{FF2B5EF4-FFF2-40B4-BE49-F238E27FC236}">
                <a16:creationId xmlns:a16="http://schemas.microsoft.com/office/drawing/2014/main" id="{EF369E71-EEC7-45DA-9244-5CF6F36C9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0797" y="3599542"/>
            <a:ext cx="369332" cy="369332"/>
          </a:xfrm>
          <a:prstGeom prst="rect">
            <a:avLst/>
          </a:prstGeom>
        </p:spPr>
      </p:pic>
      <p:pic>
        <p:nvPicPr>
          <p:cNvPr id="18" name="Graphic 51" descr="Cat">
            <a:extLst>
              <a:ext uri="{FF2B5EF4-FFF2-40B4-BE49-F238E27FC236}">
                <a16:creationId xmlns:a16="http://schemas.microsoft.com/office/drawing/2014/main" id="{0E094F8C-5287-4BBE-8365-783852AFB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730" y="3579478"/>
            <a:ext cx="369332" cy="369332"/>
          </a:xfrm>
          <a:prstGeom prst="rect">
            <a:avLst/>
          </a:prstGeom>
        </p:spPr>
      </p:pic>
      <p:pic>
        <p:nvPicPr>
          <p:cNvPr id="19" name="Graphic 54" descr="Panda">
            <a:extLst>
              <a:ext uri="{FF2B5EF4-FFF2-40B4-BE49-F238E27FC236}">
                <a16:creationId xmlns:a16="http://schemas.microsoft.com/office/drawing/2014/main" id="{5A946852-173D-4FA3-9AE3-FB8D1D06C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2585" y="3615712"/>
            <a:ext cx="369332" cy="369332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A2EA43E-9BB3-4EA3-932C-F4B1F9C4837A}"/>
              </a:ext>
            </a:extLst>
          </p:cNvPr>
          <p:cNvSpPr txBox="1"/>
          <p:nvPr/>
        </p:nvSpPr>
        <p:spPr>
          <a:xfrm>
            <a:off x="199086" y="3991917"/>
            <a:ext cx="29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21" name="Graphic 50" descr="Whale">
            <a:extLst>
              <a:ext uri="{FF2B5EF4-FFF2-40B4-BE49-F238E27FC236}">
                <a16:creationId xmlns:a16="http://schemas.microsoft.com/office/drawing/2014/main" id="{5470BA0A-4CD2-4093-9225-6638104EA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079" y="4022280"/>
            <a:ext cx="369332" cy="369332"/>
          </a:xfrm>
          <a:prstGeom prst="rect">
            <a:avLst/>
          </a:prstGeom>
        </p:spPr>
      </p:pic>
      <p:pic>
        <p:nvPicPr>
          <p:cNvPr id="22" name="Graphic 51" descr="Cat">
            <a:extLst>
              <a:ext uri="{FF2B5EF4-FFF2-40B4-BE49-F238E27FC236}">
                <a16:creationId xmlns:a16="http://schemas.microsoft.com/office/drawing/2014/main" id="{4198D9FE-FD8B-44F6-9364-72B4348CB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30960" y="3991431"/>
            <a:ext cx="369332" cy="369332"/>
          </a:xfrm>
          <a:prstGeom prst="rect">
            <a:avLst/>
          </a:prstGeom>
        </p:spPr>
      </p:pic>
      <p:pic>
        <p:nvPicPr>
          <p:cNvPr id="23" name="Graphic 54" descr="Panda">
            <a:extLst>
              <a:ext uri="{FF2B5EF4-FFF2-40B4-BE49-F238E27FC236}">
                <a16:creationId xmlns:a16="http://schemas.microsoft.com/office/drawing/2014/main" id="{76459F0C-2AC4-4888-B2C6-654FDD01E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2585" y="4008087"/>
            <a:ext cx="369332" cy="369332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7874171A-4346-408E-8F53-1FE5791B4E22}"/>
              </a:ext>
            </a:extLst>
          </p:cNvPr>
          <p:cNvSpPr txBox="1"/>
          <p:nvPr/>
        </p:nvSpPr>
        <p:spPr>
          <a:xfrm>
            <a:off x="212056" y="4367636"/>
            <a:ext cx="30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25" name="Graphic 50" descr="Whale">
            <a:extLst>
              <a:ext uri="{FF2B5EF4-FFF2-40B4-BE49-F238E27FC236}">
                <a16:creationId xmlns:a16="http://schemas.microsoft.com/office/drawing/2014/main" id="{ACCD5484-6311-4CE2-9BD3-8AB29DFE2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244" y="4386233"/>
            <a:ext cx="369332" cy="369332"/>
          </a:xfrm>
          <a:prstGeom prst="rect">
            <a:avLst/>
          </a:prstGeom>
        </p:spPr>
      </p:pic>
      <p:pic>
        <p:nvPicPr>
          <p:cNvPr id="26" name="Graphic 51" descr="Cat">
            <a:extLst>
              <a:ext uri="{FF2B5EF4-FFF2-40B4-BE49-F238E27FC236}">
                <a16:creationId xmlns:a16="http://schemas.microsoft.com/office/drawing/2014/main" id="{B4C381C5-F269-4F56-A471-7D741FC0D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0490" y="4374509"/>
            <a:ext cx="369332" cy="369332"/>
          </a:xfrm>
          <a:prstGeom prst="rect">
            <a:avLst/>
          </a:prstGeom>
        </p:spPr>
      </p:pic>
      <p:pic>
        <p:nvPicPr>
          <p:cNvPr id="27" name="Graphic 54" descr="Panda">
            <a:extLst>
              <a:ext uri="{FF2B5EF4-FFF2-40B4-BE49-F238E27FC236}">
                <a16:creationId xmlns:a16="http://schemas.microsoft.com/office/drawing/2014/main" id="{3F3B62C5-DBC2-4B97-B230-E9BE36E176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7613" y="4367636"/>
            <a:ext cx="369332" cy="369332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868E21B-1514-4197-B66C-279A4A15014D}"/>
              </a:ext>
            </a:extLst>
          </p:cNvPr>
          <p:cNvSpPr txBox="1"/>
          <p:nvPr/>
        </p:nvSpPr>
        <p:spPr>
          <a:xfrm>
            <a:off x="9251149" y="240069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DB79BF-DB1E-4CDD-BB76-9299BDF18F38}"/>
              </a:ext>
            </a:extLst>
          </p:cNvPr>
          <p:cNvSpPr txBox="1"/>
          <p:nvPr/>
        </p:nvSpPr>
        <p:spPr>
          <a:xfrm>
            <a:off x="9251149" y="2828414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0BEBAB25-F097-40F0-A29D-53993EDE6BC4}"/>
              </a:ext>
            </a:extLst>
          </p:cNvPr>
          <p:cNvSpPr txBox="1"/>
          <p:nvPr/>
        </p:nvSpPr>
        <p:spPr>
          <a:xfrm>
            <a:off x="9251149" y="3218091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3960087C-CE68-4AF4-A067-97886944DC2B}"/>
              </a:ext>
            </a:extLst>
          </p:cNvPr>
          <p:cNvSpPr txBox="1"/>
          <p:nvPr/>
        </p:nvSpPr>
        <p:spPr>
          <a:xfrm>
            <a:off x="9251149" y="3632497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6D1E51B6-CF64-4D89-92F7-CC1D76D279FC}"/>
              </a:ext>
            </a:extLst>
          </p:cNvPr>
          <p:cNvSpPr txBox="1"/>
          <p:nvPr/>
        </p:nvSpPr>
        <p:spPr>
          <a:xfrm>
            <a:off x="9251149" y="402487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8A645A3B-876C-41CC-9E5B-E44D64C8F106}"/>
              </a:ext>
            </a:extLst>
          </p:cNvPr>
          <p:cNvSpPr txBox="1"/>
          <p:nvPr/>
        </p:nvSpPr>
        <p:spPr>
          <a:xfrm>
            <a:off x="9264120" y="4400591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60" name="Obraz 59">
            <a:extLst>
              <a:ext uri="{FF2B5EF4-FFF2-40B4-BE49-F238E27FC236}">
                <a16:creationId xmlns:a16="http://schemas.microsoft.com/office/drawing/2014/main" id="{73525A77-E669-3546-BA21-1AF32786A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2367739"/>
            <a:ext cx="189200" cy="378399"/>
          </a:xfrm>
          <a:prstGeom prst="rect">
            <a:avLst/>
          </a:prstGeom>
        </p:spPr>
      </p:pic>
      <p:pic>
        <p:nvPicPr>
          <p:cNvPr id="61" name="Obraz 60">
            <a:extLst>
              <a:ext uri="{FF2B5EF4-FFF2-40B4-BE49-F238E27FC236}">
                <a16:creationId xmlns:a16="http://schemas.microsoft.com/office/drawing/2014/main" id="{B07C9845-A545-AD4B-A85F-9F2203CFC6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2433776"/>
            <a:ext cx="169479" cy="324432"/>
          </a:xfrm>
          <a:prstGeom prst="rect">
            <a:avLst/>
          </a:prstGeom>
        </p:spPr>
      </p:pic>
      <p:pic>
        <p:nvPicPr>
          <p:cNvPr id="62" name="Obraz 61">
            <a:extLst>
              <a:ext uri="{FF2B5EF4-FFF2-40B4-BE49-F238E27FC236}">
                <a16:creationId xmlns:a16="http://schemas.microsoft.com/office/drawing/2014/main" id="{51D3CC57-6D74-8646-86A1-15D648201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2375943"/>
            <a:ext cx="221883" cy="395229"/>
          </a:xfrm>
          <a:prstGeom prst="rect">
            <a:avLst/>
          </a:prstGeom>
        </p:spPr>
      </p:pic>
      <p:pic>
        <p:nvPicPr>
          <p:cNvPr id="63" name="Obraz 62">
            <a:extLst>
              <a:ext uri="{FF2B5EF4-FFF2-40B4-BE49-F238E27FC236}">
                <a16:creationId xmlns:a16="http://schemas.microsoft.com/office/drawing/2014/main" id="{7CAB79C6-7063-4DDE-9478-D54854228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2834317"/>
            <a:ext cx="189200" cy="378399"/>
          </a:xfrm>
          <a:prstGeom prst="rect">
            <a:avLst/>
          </a:prstGeom>
        </p:spPr>
      </p:pic>
      <p:pic>
        <p:nvPicPr>
          <p:cNvPr id="64" name="Obraz 63">
            <a:extLst>
              <a:ext uri="{FF2B5EF4-FFF2-40B4-BE49-F238E27FC236}">
                <a16:creationId xmlns:a16="http://schemas.microsoft.com/office/drawing/2014/main" id="{35DFF8AF-11F6-484C-860E-8E1FFE3134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2900354"/>
            <a:ext cx="169479" cy="324432"/>
          </a:xfrm>
          <a:prstGeom prst="rect">
            <a:avLst/>
          </a:prstGeom>
        </p:spPr>
      </p:pic>
      <p:pic>
        <p:nvPicPr>
          <p:cNvPr id="65" name="Obraz 64">
            <a:extLst>
              <a:ext uri="{FF2B5EF4-FFF2-40B4-BE49-F238E27FC236}">
                <a16:creationId xmlns:a16="http://schemas.microsoft.com/office/drawing/2014/main" id="{16192682-368A-4005-807F-4877E8ECAD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2842521"/>
            <a:ext cx="221883" cy="395229"/>
          </a:xfrm>
          <a:prstGeom prst="rect">
            <a:avLst/>
          </a:prstGeom>
        </p:spPr>
      </p:pic>
      <p:pic>
        <p:nvPicPr>
          <p:cNvPr id="66" name="Obraz 65">
            <a:extLst>
              <a:ext uri="{FF2B5EF4-FFF2-40B4-BE49-F238E27FC236}">
                <a16:creationId xmlns:a16="http://schemas.microsoft.com/office/drawing/2014/main" id="{B5C4762D-C824-44CF-9007-0327861F16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2716" y="3206039"/>
            <a:ext cx="189200" cy="378399"/>
          </a:xfrm>
          <a:prstGeom prst="rect">
            <a:avLst/>
          </a:prstGeom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A52D6FE0-6255-4C90-B424-DBCBEDEDD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4270" y="3272076"/>
            <a:ext cx="169479" cy="324432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F783AD61-5B85-4351-8A0F-8A6BEADCAC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0318" y="3214243"/>
            <a:ext cx="221883" cy="395229"/>
          </a:xfrm>
          <a:prstGeom prst="rect">
            <a:avLst/>
          </a:prstGeom>
        </p:spPr>
      </p:pic>
      <p:pic>
        <p:nvPicPr>
          <p:cNvPr id="69" name="Obraz 68">
            <a:extLst>
              <a:ext uri="{FF2B5EF4-FFF2-40B4-BE49-F238E27FC236}">
                <a16:creationId xmlns:a16="http://schemas.microsoft.com/office/drawing/2014/main" id="{B410F186-4FEA-44CC-8DD5-ADA0343C4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3621388"/>
            <a:ext cx="189200" cy="378399"/>
          </a:xfrm>
          <a:prstGeom prst="rect">
            <a:avLst/>
          </a:prstGeom>
        </p:spPr>
      </p:pic>
      <p:pic>
        <p:nvPicPr>
          <p:cNvPr id="70" name="Obraz 69">
            <a:extLst>
              <a:ext uri="{FF2B5EF4-FFF2-40B4-BE49-F238E27FC236}">
                <a16:creationId xmlns:a16="http://schemas.microsoft.com/office/drawing/2014/main" id="{4AA5D73B-5D61-4CC1-BD62-DE250265A5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3687425"/>
            <a:ext cx="169479" cy="324432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DF98A051-A134-4C4D-97A7-962F5BA558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3629592"/>
            <a:ext cx="221883" cy="395229"/>
          </a:xfrm>
          <a:prstGeom prst="rect">
            <a:avLst/>
          </a:prstGeom>
        </p:spPr>
      </p:pic>
      <p:pic>
        <p:nvPicPr>
          <p:cNvPr id="72" name="Obraz 71">
            <a:extLst>
              <a:ext uri="{FF2B5EF4-FFF2-40B4-BE49-F238E27FC236}">
                <a16:creationId xmlns:a16="http://schemas.microsoft.com/office/drawing/2014/main" id="{DD3D6E35-C88B-4374-9277-1BAA45EF3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755" y="4038801"/>
            <a:ext cx="189200" cy="378399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8FA5A606-FB98-4ABB-8C4F-709E1FD282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8309" y="4104838"/>
            <a:ext cx="169479" cy="324432"/>
          </a:xfrm>
          <a:prstGeom prst="rect">
            <a:avLst/>
          </a:prstGeom>
        </p:spPr>
      </p:pic>
      <p:pic>
        <p:nvPicPr>
          <p:cNvPr id="74" name="Obraz 73">
            <a:extLst>
              <a:ext uri="{FF2B5EF4-FFF2-40B4-BE49-F238E27FC236}">
                <a16:creationId xmlns:a16="http://schemas.microsoft.com/office/drawing/2014/main" id="{63FFFF6F-B931-4DDB-9682-A5C888F3C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4357" y="4047005"/>
            <a:ext cx="221883" cy="395229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D0957E2D-4FF3-44E2-9B84-48DCE4901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2514" y="4409480"/>
            <a:ext cx="189200" cy="378399"/>
          </a:xfrm>
          <a:prstGeom prst="rect">
            <a:avLst/>
          </a:prstGeom>
        </p:spPr>
      </p:pic>
      <p:pic>
        <p:nvPicPr>
          <p:cNvPr id="76" name="Obraz 75">
            <a:extLst>
              <a:ext uri="{FF2B5EF4-FFF2-40B4-BE49-F238E27FC236}">
                <a16:creationId xmlns:a16="http://schemas.microsoft.com/office/drawing/2014/main" id="{D8F9763E-AEC1-440A-8C19-2B988923FB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4068" y="4475517"/>
            <a:ext cx="169479" cy="324432"/>
          </a:xfrm>
          <a:prstGeom prst="rect">
            <a:avLst/>
          </a:prstGeom>
        </p:spPr>
      </p:pic>
      <p:pic>
        <p:nvPicPr>
          <p:cNvPr id="77" name="Obraz 76">
            <a:extLst>
              <a:ext uri="{FF2B5EF4-FFF2-40B4-BE49-F238E27FC236}">
                <a16:creationId xmlns:a16="http://schemas.microsoft.com/office/drawing/2014/main" id="{EC5CFFD3-7122-40FE-AFA1-0ABDD8D82B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0116" y="4417684"/>
            <a:ext cx="221883" cy="395229"/>
          </a:xfrm>
          <a:prstGeom prst="rect">
            <a:avLst/>
          </a:prstGeom>
        </p:spPr>
      </p:pic>
      <p:cxnSp>
        <p:nvCxnSpPr>
          <p:cNvPr id="79" name="Łącznik prosty 78">
            <a:extLst>
              <a:ext uri="{FF2B5EF4-FFF2-40B4-BE49-F238E27FC236}">
                <a16:creationId xmlns:a16="http://schemas.microsoft.com/office/drawing/2014/main" id="{FC258DE1-F7AB-455B-9BC7-38DAA984ED63}"/>
              </a:ext>
            </a:extLst>
          </p:cNvPr>
          <p:cNvCxnSpPr>
            <a:cxnSpLocks/>
            <a:stCxn id="152" idx="3"/>
          </p:cNvCxnSpPr>
          <p:nvPr/>
        </p:nvCxnSpPr>
        <p:spPr>
          <a:xfrm flipV="1">
            <a:off x="3858431" y="3257936"/>
            <a:ext cx="4383336" cy="75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CA86B4-0860-41CA-BB9A-ECFDF72521A1}"/>
              </a:ext>
            </a:extLst>
          </p:cNvPr>
          <p:cNvSpPr txBox="1"/>
          <p:nvPr/>
        </p:nvSpPr>
        <p:spPr>
          <a:xfrm>
            <a:off x="5745616" y="267828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8" name="Graphic 7" descr="Snake">
            <a:extLst>
              <a:ext uri="{FF2B5EF4-FFF2-40B4-BE49-F238E27FC236}">
                <a16:creationId xmlns:a16="http://schemas.microsoft.com/office/drawing/2014/main" id="{C75E1F04-CAFB-F84D-99C7-9D5A5C5A05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99270" y="2353092"/>
            <a:ext cx="318677" cy="318677"/>
          </a:xfrm>
          <a:prstGeom prst="rect">
            <a:avLst/>
          </a:prstGeom>
        </p:spPr>
      </p:pic>
      <p:pic>
        <p:nvPicPr>
          <p:cNvPr id="81" name="Graphic 7" descr="Snake">
            <a:extLst>
              <a:ext uri="{FF2B5EF4-FFF2-40B4-BE49-F238E27FC236}">
                <a16:creationId xmlns:a16="http://schemas.microsoft.com/office/drawing/2014/main" id="{10DF4302-45A5-472F-B0B8-3CE713833F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06829" y="2817156"/>
            <a:ext cx="318677" cy="318677"/>
          </a:xfrm>
          <a:prstGeom prst="rect">
            <a:avLst/>
          </a:prstGeom>
        </p:spPr>
      </p:pic>
      <p:pic>
        <p:nvPicPr>
          <p:cNvPr id="82" name="Graphic 7" descr="Snake">
            <a:extLst>
              <a:ext uri="{FF2B5EF4-FFF2-40B4-BE49-F238E27FC236}">
                <a16:creationId xmlns:a16="http://schemas.microsoft.com/office/drawing/2014/main" id="{0F3791F8-79B0-4D3B-863D-F0392EA903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6131" y="3204745"/>
            <a:ext cx="318677" cy="318677"/>
          </a:xfrm>
          <a:prstGeom prst="rect">
            <a:avLst/>
          </a:prstGeom>
        </p:spPr>
      </p:pic>
      <p:pic>
        <p:nvPicPr>
          <p:cNvPr id="83" name="Graphic 7" descr="Snake">
            <a:extLst>
              <a:ext uri="{FF2B5EF4-FFF2-40B4-BE49-F238E27FC236}">
                <a16:creationId xmlns:a16="http://schemas.microsoft.com/office/drawing/2014/main" id="{96BF8C29-BFB2-4C73-984F-9D101B4701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2193" y="3599542"/>
            <a:ext cx="318677" cy="318677"/>
          </a:xfrm>
          <a:prstGeom prst="rect">
            <a:avLst/>
          </a:prstGeom>
        </p:spPr>
      </p:pic>
      <p:pic>
        <p:nvPicPr>
          <p:cNvPr id="84" name="Graphic 7" descr="Snake">
            <a:extLst>
              <a:ext uri="{FF2B5EF4-FFF2-40B4-BE49-F238E27FC236}">
                <a16:creationId xmlns:a16="http://schemas.microsoft.com/office/drawing/2014/main" id="{02A6CE35-F7A5-4C68-9330-0C52BD7486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6828" y="4030362"/>
            <a:ext cx="318677" cy="318677"/>
          </a:xfrm>
          <a:prstGeom prst="rect">
            <a:avLst/>
          </a:prstGeom>
        </p:spPr>
      </p:pic>
      <p:pic>
        <p:nvPicPr>
          <p:cNvPr id="85" name="Graphic 7" descr="Snake">
            <a:extLst>
              <a:ext uri="{FF2B5EF4-FFF2-40B4-BE49-F238E27FC236}">
                <a16:creationId xmlns:a16="http://schemas.microsoft.com/office/drawing/2014/main" id="{57045C90-BD26-44D7-B005-2DE3597136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88984" y="4393928"/>
            <a:ext cx="318677" cy="31867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48D679E1-1174-42A1-8902-BBA092F70A01}"/>
              </a:ext>
            </a:extLst>
          </p:cNvPr>
          <p:cNvSpPr/>
          <p:nvPr/>
        </p:nvSpPr>
        <p:spPr>
          <a:xfrm>
            <a:off x="13504" y="3574077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BF9B8ED4-84BF-440A-93A1-49BD4B4FC9EF}"/>
              </a:ext>
            </a:extLst>
          </p:cNvPr>
          <p:cNvSpPr/>
          <p:nvPr/>
        </p:nvSpPr>
        <p:spPr>
          <a:xfrm>
            <a:off x="90370" y="4028015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rostokąt 86">
            <a:extLst>
              <a:ext uri="{FF2B5EF4-FFF2-40B4-BE49-F238E27FC236}">
                <a16:creationId xmlns:a16="http://schemas.microsoft.com/office/drawing/2014/main" id="{E87D96FF-CE67-4B2C-B978-215627E7A298}"/>
              </a:ext>
            </a:extLst>
          </p:cNvPr>
          <p:cNvSpPr/>
          <p:nvPr/>
        </p:nvSpPr>
        <p:spPr>
          <a:xfrm>
            <a:off x="0" y="4434263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8CEE9C14-5D8A-4668-BD67-B075721D946F}"/>
              </a:ext>
            </a:extLst>
          </p:cNvPr>
          <p:cNvSpPr/>
          <p:nvPr/>
        </p:nvSpPr>
        <p:spPr>
          <a:xfrm>
            <a:off x="9139216" y="3615331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4BB3A957-73AC-4631-9373-59CE720AB69D}"/>
              </a:ext>
            </a:extLst>
          </p:cNvPr>
          <p:cNvSpPr/>
          <p:nvPr/>
        </p:nvSpPr>
        <p:spPr>
          <a:xfrm>
            <a:off x="9216082" y="4069269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Prostokąt 89">
            <a:extLst>
              <a:ext uri="{FF2B5EF4-FFF2-40B4-BE49-F238E27FC236}">
                <a16:creationId xmlns:a16="http://schemas.microsoft.com/office/drawing/2014/main" id="{539D172C-B845-4738-8E61-1FDB8EBC3B37}"/>
              </a:ext>
            </a:extLst>
          </p:cNvPr>
          <p:cNvSpPr/>
          <p:nvPr/>
        </p:nvSpPr>
        <p:spPr>
          <a:xfrm>
            <a:off x="9125712" y="4475517"/>
            <a:ext cx="3180399" cy="232535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Obraz 90">
            <a:extLst>
              <a:ext uri="{FF2B5EF4-FFF2-40B4-BE49-F238E27FC236}">
                <a16:creationId xmlns:a16="http://schemas.microsoft.com/office/drawing/2014/main" id="{457074F9-1912-B84F-9A40-42344996D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2367739"/>
            <a:ext cx="189200" cy="363846"/>
          </a:xfrm>
          <a:prstGeom prst="rect">
            <a:avLst/>
          </a:prstGeom>
        </p:spPr>
      </p:pic>
      <p:pic>
        <p:nvPicPr>
          <p:cNvPr id="93" name="Obraz 92">
            <a:extLst>
              <a:ext uri="{FF2B5EF4-FFF2-40B4-BE49-F238E27FC236}">
                <a16:creationId xmlns:a16="http://schemas.microsoft.com/office/drawing/2014/main" id="{131A4F6F-CF0C-431B-9F01-B5EE0362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2853901"/>
            <a:ext cx="189200" cy="363846"/>
          </a:xfrm>
          <a:prstGeom prst="rect">
            <a:avLst/>
          </a:prstGeom>
        </p:spPr>
      </p:pic>
      <p:pic>
        <p:nvPicPr>
          <p:cNvPr id="94" name="Obraz 93">
            <a:extLst>
              <a:ext uri="{FF2B5EF4-FFF2-40B4-BE49-F238E27FC236}">
                <a16:creationId xmlns:a16="http://schemas.microsoft.com/office/drawing/2014/main" id="{5B5870B8-46C1-4F1E-B2A1-0D22DB9EB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766" y="3238634"/>
            <a:ext cx="189200" cy="363846"/>
          </a:xfrm>
          <a:prstGeom prst="rect">
            <a:avLst/>
          </a:prstGeom>
        </p:spPr>
      </p:pic>
      <p:sp>
        <p:nvSpPr>
          <p:cNvPr id="100" name="pole tekstowe 99">
            <a:extLst>
              <a:ext uri="{FF2B5EF4-FFF2-40B4-BE49-F238E27FC236}">
                <a16:creationId xmlns:a16="http://schemas.microsoft.com/office/drawing/2014/main" id="{48CC44A1-C892-45F3-83D1-EF2EDFC8C937}"/>
              </a:ext>
            </a:extLst>
          </p:cNvPr>
          <p:cNvSpPr txBox="1"/>
          <p:nvPr/>
        </p:nvSpPr>
        <p:spPr>
          <a:xfrm>
            <a:off x="4706308" y="56727"/>
            <a:ext cx="25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1" name="pole tekstowe 100">
            <a:extLst>
              <a:ext uri="{FF2B5EF4-FFF2-40B4-BE49-F238E27FC236}">
                <a16:creationId xmlns:a16="http://schemas.microsoft.com/office/drawing/2014/main" id="{09CCC5AE-DD97-412A-9C05-116E94278A32}"/>
              </a:ext>
            </a:extLst>
          </p:cNvPr>
          <p:cNvSpPr txBox="1"/>
          <p:nvPr/>
        </p:nvSpPr>
        <p:spPr>
          <a:xfrm>
            <a:off x="4706308" y="484447"/>
            <a:ext cx="27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2" name="pole tekstowe 101">
            <a:extLst>
              <a:ext uri="{FF2B5EF4-FFF2-40B4-BE49-F238E27FC236}">
                <a16:creationId xmlns:a16="http://schemas.microsoft.com/office/drawing/2014/main" id="{D4A99E17-B9F7-456B-BEF8-D2AE5B0B5164}"/>
              </a:ext>
            </a:extLst>
          </p:cNvPr>
          <p:cNvSpPr txBox="1"/>
          <p:nvPr/>
        </p:nvSpPr>
        <p:spPr>
          <a:xfrm>
            <a:off x="4706308" y="874124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03" name="pole tekstowe 102">
            <a:extLst>
              <a:ext uri="{FF2B5EF4-FFF2-40B4-BE49-F238E27FC236}">
                <a16:creationId xmlns:a16="http://schemas.microsoft.com/office/drawing/2014/main" id="{146B6B98-243D-414C-9A28-4ADB7D31E627}"/>
              </a:ext>
            </a:extLst>
          </p:cNvPr>
          <p:cNvSpPr txBox="1"/>
          <p:nvPr/>
        </p:nvSpPr>
        <p:spPr>
          <a:xfrm>
            <a:off x="4706308" y="1288530"/>
            <a:ext cx="292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104" name="Graphic 50" descr="Whale">
            <a:extLst>
              <a:ext uri="{FF2B5EF4-FFF2-40B4-BE49-F238E27FC236}">
                <a16:creationId xmlns:a16="http://schemas.microsoft.com/office/drawing/2014/main" id="{664AB5CD-5A59-436B-B2A8-61CC70119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794" y="39502"/>
            <a:ext cx="369332" cy="369332"/>
          </a:xfrm>
          <a:prstGeom prst="rect">
            <a:avLst/>
          </a:prstGeom>
        </p:spPr>
      </p:pic>
      <p:pic>
        <p:nvPicPr>
          <p:cNvPr id="105" name="Graphic 51" descr="Cat">
            <a:extLst>
              <a:ext uri="{FF2B5EF4-FFF2-40B4-BE49-F238E27FC236}">
                <a16:creationId xmlns:a16="http://schemas.microsoft.com/office/drawing/2014/main" id="{62AB9184-6308-4843-A566-3C6681B58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43" y="23772"/>
            <a:ext cx="369332" cy="369332"/>
          </a:xfrm>
          <a:prstGeom prst="rect">
            <a:avLst/>
          </a:prstGeom>
        </p:spPr>
      </p:pic>
      <p:pic>
        <p:nvPicPr>
          <p:cNvPr id="106" name="Graphic 54" descr="Panda">
            <a:extLst>
              <a:ext uri="{FF2B5EF4-FFF2-40B4-BE49-F238E27FC236}">
                <a16:creationId xmlns:a16="http://schemas.microsoft.com/office/drawing/2014/main" id="{C783352E-4FE5-442C-BE90-78F46255C1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0834" y="92387"/>
            <a:ext cx="369332" cy="369332"/>
          </a:xfrm>
          <a:prstGeom prst="rect">
            <a:avLst/>
          </a:prstGeom>
        </p:spPr>
      </p:pic>
      <p:pic>
        <p:nvPicPr>
          <p:cNvPr id="107" name="Graphic 50" descr="Whale">
            <a:extLst>
              <a:ext uri="{FF2B5EF4-FFF2-40B4-BE49-F238E27FC236}">
                <a16:creationId xmlns:a16="http://schemas.microsoft.com/office/drawing/2014/main" id="{106A709A-EF0B-4304-9935-651CDB371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5048" y="483485"/>
            <a:ext cx="369332" cy="369332"/>
          </a:xfrm>
          <a:prstGeom prst="rect">
            <a:avLst/>
          </a:prstGeom>
        </p:spPr>
      </p:pic>
      <p:pic>
        <p:nvPicPr>
          <p:cNvPr id="108" name="Graphic 51" descr="Cat">
            <a:extLst>
              <a:ext uri="{FF2B5EF4-FFF2-40B4-BE49-F238E27FC236}">
                <a16:creationId xmlns:a16="http://schemas.microsoft.com/office/drawing/2014/main" id="{30467739-53BE-4079-BA15-CBAB1A0B7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6292" y="471842"/>
            <a:ext cx="369332" cy="369332"/>
          </a:xfrm>
          <a:prstGeom prst="rect">
            <a:avLst/>
          </a:prstGeom>
        </p:spPr>
      </p:pic>
      <p:pic>
        <p:nvPicPr>
          <p:cNvPr id="109" name="Graphic 54" descr="Panda">
            <a:extLst>
              <a:ext uri="{FF2B5EF4-FFF2-40B4-BE49-F238E27FC236}">
                <a16:creationId xmlns:a16="http://schemas.microsoft.com/office/drawing/2014/main" id="{09C7ACE3-C31F-460F-9E71-302B4B4803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65726" y="512261"/>
            <a:ext cx="369332" cy="369332"/>
          </a:xfrm>
          <a:prstGeom prst="rect">
            <a:avLst/>
          </a:prstGeom>
        </p:spPr>
      </p:pic>
      <p:sp>
        <p:nvSpPr>
          <p:cNvPr id="116" name="pole tekstowe 115">
            <a:extLst>
              <a:ext uri="{FF2B5EF4-FFF2-40B4-BE49-F238E27FC236}">
                <a16:creationId xmlns:a16="http://schemas.microsoft.com/office/drawing/2014/main" id="{92F39766-A449-4AAA-AF79-EE984DF83FAA}"/>
              </a:ext>
            </a:extLst>
          </p:cNvPr>
          <p:cNvSpPr txBox="1"/>
          <p:nvPr/>
        </p:nvSpPr>
        <p:spPr>
          <a:xfrm>
            <a:off x="4706308" y="1680905"/>
            <a:ext cx="29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          &gt;</a:t>
            </a:r>
            <a:endParaRPr lang="en-US"/>
          </a:p>
        </p:txBody>
      </p:sp>
      <p:sp>
        <p:nvSpPr>
          <p:cNvPr id="120" name="pole tekstowe 119">
            <a:extLst>
              <a:ext uri="{FF2B5EF4-FFF2-40B4-BE49-F238E27FC236}">
                <a16:creationId xmlns:a16="http://schemas.microsoft.com/office/drawing/2014/main" id="{B437C3FC-8069-4562-A042-6F4B5255C917}"/>
              </a:ext>
            </a:extLst>
          </p:cNvPr>
          <p:cNvSpPr txBox="1"/>
          <p:nvPr/>
        </p:nvSpPr>
        <p:spPr>
          <a:xfrm>
            <a:off x="4719278" y="2056624"/>
            <a:ext cx="30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          &gt;</a:t>
            </a:r>
            <a:endParaRPr lang="en-US"/>
          </a:p>
        </p:txBody>
      </p:sp>
      <p:pic>
        <p:nvPicPr>
          <p:cNvPr id="124" name="Graphic 7" descr="Snake">
            <a:extLst>
              <a:ext uri="{FF2B5EF4-FFF2-40B4-BE49-F238E27FC236}">
                <a16:creationId xmlns:a16="http://schemas.microsoft.com/office/drawing/2014/main" id="{C54914AC-7C22-4C29-B665-B0A44A272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6492" y="42080"/>
            <a:ext cx="318677" cy="318677"/>
          </a:xfrm>
          <a:prstGeom prst="rect">
            <a:avLst/>
          </a:prstGeom>
        </p:spPr>
      </p:pic>
      <p:pic>
        <p:nvPicPr>
          <p:cNvPr id="125" name="Graphic 7" descr="Snake">
            <a:extLst>
              <a:ext uri="{FF2B5EF4-FFF2-40B4-BE49-F238E27FC236}">
                <a16:creationId xmlns:a16="http://schemas.microsoft.com/office/drawing/2014/main" id="{EF6C6926-A6B0-4DA2-B97E-37057E3A3D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56161" y="515627"/>
            <a:ext cx="318677" cy="318677"/>
          </a:xfrm>
          <a:prstGeom prst="rect">
            <a:avLst/>
          </a:prstGeom>
        </p:spPr>
      </p:pic>
      <p:pic>
        <p:nvPicPr>
          <p:cNvPr id="139" name="Graphic 50" descr="Whale">
            <a:extLst>
              <a:ext uri="{FF2B5EF4-FFF2-40B4-BE49-F238E27FC236}">
                <a16:creationId xmlns:a16="http://schemas.microsoft.com/office/drawing/2014/main" id="{A4D99D5F-424D-4AF9-A444-23F288B6B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0794" y="886601"/>
            <a:ext cx="369332" cy="369332"/>
          </a:xfrm>
          <a:prstGeom prst="rect">
            <a:avLst/>
          </a:prstGeom>
        </p:spPr>
      </p:pic>
      <p:pic>
        <p:nvPicPr>
          <p:cNvPr id="140" name="Graphic 51" descr="Cat">
            <a:extLst>
              <a:ext uri="{FF2B5EF4-FFF2-40B4-BE49-F238E27FC236}">
                <a16:creationId xmlns:a16="http://schemas.microsoft.com/office/drawing/2014/main" id="{C4416AA0-CE66-4B45-8649-58A55F228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8643" y="870871"/>
            <a:ext cx="369332" cy="369332"/>
          </a:xfrm>
          <a:prstGeom prst="rect">
            <a:avLst/>
          </a:prstGeom>
        </p:spPr>
      </p:pic>
      <p:pic>
        <p:nvPicPr>
          <p:cNvPr id="141" name="Graphic 54" descr="Panda">
            <a:extLst>
              <a:ext uri="{FF2B5EF4-FFF2-40B4-BE49-F238E27FC236}">
                <a16:creationId xmlns:a16="http://schemas.microsoft.com/office/drawing/2014/main" id="{B31C8543-4E63-48D8-8A70-33F00B5A4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0834" y="939486"/>
            <a:ext cx="369332" cy="369332"/>
          </a:xfrm>
          <a:prstGeom prst="rect">
            <a:avLst/>
          </a:prstGeom>
        </p:spPr>
      </p:pic>
      <p:pic>
        <p:nvPicPr>
          <p:cNvPr id="142" name="Graphic 7" descr="Snake">
            <a:extLst>
              <a:ext uri="{FF2B5EF4-FFF2-40B4-BE49-F238E27FC236}">
                <a16:creationId xmlns:a16="http://schemas.microsoft.com/office/drawing/2014/main" id="{3C3A47C7-68A6-492A-9B88-24A90AA41E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06492" y="889179"/>
            <a:ext cx="318677" cy="318677"/>
          </a:xfrm>
          <a:prstGeom prst="rect">
            <a:avLst/>
          </a:prstGeom>
        </p:spPr>
      </p:pic>
      <p:pic>
        <p:nvPicPr>
          <p:cNvPr id="143" name="Graphic 50" descr="Whale">
            <a:extLst>
              <a:ext uri="{FF2B5EF4-FFF2-40B4-BE49-F238E27FC236}">
                <a16:creationId xmlns:a16="http://schemas.microsoft.com/office/drawing/2014/main" id="{3E452C0F-EF63-45CB-88B3-D4526035E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5466" y="1694871"/>
            <a:ext cx="369332" cy="369332"/>
          </a:xfrm>
          <a:prstGeom prst="rect">
            <a:avLst/>
          </a:prstGeom>
        </p:spPr>
      </p:pic>
      <p:pic>
        <p:nvPicPr>
          <p:cNvPr id="144" name="Graphic 51" descr="Cat">
            <a:extLst>
              <a:ext uri="{FF2B5EF4-FFF2-40B4-BE49-F238E27FC236}">
                <a16:creationId xmlns:a16="http://schemas.microsoft.com/office/drawing/2014/main" id="{BA56E130-F5A2-495C-84DD-08D9663F6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3315" y="1679141"/>
            <a:ext cx="369332" cy="369332"/>
          </a:xfrm>
          <a:prstGeom prst="rect">
            <a:avLst/>
          </a:prstGeom>
        </p:spPr>
      </p:pic>
      <p:pic>
        <p:nvPicPr>
          <p:cNvPr id="145" name="Graphic 54" descr="Panda">
            <a:extLst>
              <a:ext uri="{FF2B5EF4-FFF2-40B4-BE49-F238E27FC236}">
                <a16:creationId xmlns:a16="http://schemas.microsoft.com/office/drawing/2014/main" id="{36F88061-2A1E-434B-8EA9-63EDAAB12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5506" y="1747756"/>
            <a:ext cx="369332" cy="369332"/>
          </a:xfrm>
          <a:prstGeom prst="rect">
            <a:avLst/>
          </a:prstGeom>
        </p:spPr>
      </p:pic>
      <p:pic>
        <p:nvPicPr>
          <p:cNvPr id="146" name="Graphic 7" descr="Snake">
            <a:extLst>
              <a:ext uri="{FF2B5EF4-FFF2-40B4-BE49-F238E27FC236}">
                <a16:creationId xmlns:a16="http://schemas.microsoft.com/office/drawing/2014/main" id="{874F03ED-DC06-463E-B280-58847B27C5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81164" y="1697449"/>
            <a:ext cx="318677" cy="318677"/>
          </a:xfrm>
          <a:prstGeom prst="rect">
            <a:avLst/>
          </a:prstGeom>
        </p:spPr>
      </p:pic>
      <p:pic>
        <p:nvPicPr>
          <p:cNvPr id="155" name="Graphic 50" descr="Whale">
            <a:extLst>
              <a:ext uri="{FF2B5EF4-FFF2-40B4-BE49-F238E27FC236}">
                <a16:creationId xmlns:a16="http://schemas.microsoft.com/office/drawing/2014/main" id="{6D285BB7-9A78-4FBE-8C12-675E9F54C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1290" y="1309076"/>
            <a:ext cx="369332" cy="369332"/>
          </a:xfrm>
          <a:prstGeom prst="rect">
            <a:avLst/>
          </a:prstGeom>
        </p:spPr>
      </p:pic>
      <p:pic>
        <p:nvPicPr>
          <p:cNvPr id="156" name="Graphic 51" descr="Cat">
            <a:extLst>
              <a:ext uri="{FF2B5EF4-FFF2-40B4-BE49-F238E27FC236}">
                <a16:creationId xmlns:a16="http://schemas.microsoft.com/office/drawing/2014/main" id="{02795844-83A0-40C8-98DC-C0DD3DFBB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2534" y="1297433"/>
            <a:ext cx="369332" cy="369332"/>
          </a:xfrm>
          <a:prstGeom prst="rect">
            <a:avLst/>
          </a:prstGeom>
        </p:spPr>
      </p:pic>
      <p:pic>
        <p:nvPicPr>
          <p:cNvPr id="157" name="Graphic 54" descr="Panda">
            <a:extLst>
              <a:ext uri="{FF2B5EF4-FFF2-40B4-BE49-F238E27FC236}">
                <a16:creationId xmlns:a16="http://schemas.microsoft.com/office/drawing/2014/main" id="{1ADE7A55-FB21-494D-B1FA-E86480BEE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1968" y="1337852"/>
            <a:ext cx="369332" cy="369332"/>
          </a:xfrm>
          <a:prstGeom prst="rect">
            <a:avLst/>
          </a:prstGeom>
        </p:spPr>
      </p:pic>
      <p:pic>
        <p:nvPicPr>
          <p:cNvPr id="158" name="Graphic 7" descr="Snake">
            <a:extLst>
              <a:ext uri="{FF2B5EF4-FFF2-40B4-BE49-F238E27FC236}">
                <a16:creationId xmlns:a16="http://schemas.microsoft.com/office/drawing/2014/main" id="{4EDF93F7-F62B-448F-B5AB-966E382DDF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2403" y="1341218"/>
            <a:ext cx="318677" cy="318677"/>
          </a:xfrm>
          <a:prstGeom prst="rect">
            <a:avLst/>
          </a:prstGeom>
        </p:spPr>
      </p:pic>
      <p:pic>
        <p:nvPicPr>
          <p:cNvPr id="159" name="Graphic 50" descr="Whale">
            <a:extLst>
              <a:ext uri="{FF2B5EF4-FFF2-40B4-BE49-F238E27FC236}">
                <a16:creationId xmlns:a16="http://schemas.microsoft.com/office/drawing/2014/main" id="{43700EF0-512F-4914-80D9-2CC28461B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4393" y="2075137"/>
            <a:ext cx="369332" cy="369332"/>
          </a:xfrm>
          <a:prstGeom prst="rect">
            <a:avLst/>
          </a:prstGeom>
        </p:spPr>
      </p:pic>
      <p:pic>
        <p:nvPicPr>
          <p:cNvPr id="160" name="Graphic 51" descr="Cat">
            <a:extLst>
              <a:ext uri="{FF2B5EF4-FFF2-40B4-BE49-F238E27FC236}">
                <a16:creationId xmlns:a16="http://schemas.microsoft.com/office/drawing/2014/main" id="{C07FB774-43BD-4B76-AD23-6DAEC3DD0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5637" y="2063494"/>
            <a:ext cx="369332" cy="369332"/>
          </a:xfrm>
          <a:prstGeom prst="rect">
            <a:avLst/>
          </a:prstGeom>
        </p:spPr>
      </p:pic>
      <p:pic>
        <p:nvPicPr>
          <p:cNvPr id="161" name="Graphic 54" descr="Panda">
            <a:extLst>
              <a:ext uri="{FF2B5EF4-FFF2-40B4-BE49-F238E27FC236}">
                <a16:creationId xmlns:a16="http://schemas.microsoft.com/office/drawing/2014/main" id="{FACAFC34-CD4F-4994-90FC-F3D0BCD33F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5071" y="2103913"/>
            <a:ext cx="369332" cy="369332"/>
          </a:xfrm>
          <a:prstGeom prst="rect">
            <a:avLst/>
          </a:prstGeom>
        </p:spPr>
      </p:pic>
      <p:pic>
        <p:nvPicPr>
          <p:cNvPr id="162" name="Graphic 7" descr="Snake">
            <a:extLst>
              <a:ext uri="{FF2B5EF4-FFF2-40B4-BE49-F238E27FC236}">
                <a16:creationId xmlns:a16="http://schemas.microsoft.com/office/drawing/2014/main" id="{CFCDB458-419B-49CE-850D-CAB8040E88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5506" y="2107279"/>
            <a:ext cx="318677" cy="318677"/>
          </a:xfrm>
          <a:prstGeom prst="rect">
            <a:avLst/>
          </a:prstGeom>
        </p:spPr>
      </p:pic>
      <p:sp>
        <p:nvSpPr>
          <p:cNvPr id="163" name="Prostokąt 162">
            <a:extLst>
              <a:ext uri="{FF2B5EF4-FFF2-40B4-BE49-F238E27FC236}">
                <a16:creationId xmlns:a16="http://schemas.microsoft.com/office/drawing/2014/main" id="{EAAA8D61-B109-4577-B5BF-26268716929D}"/>
              </a:ext>
            </a:extLst>
          </p:cNvPr>
          <p:cNvSpPr/>
          <p:nvPr/>
        </p:nvSpPr>
        <p:spPr>
          <a:xfrm>
            <a:off x="4605115" y="1261294"/>
            <a:ext cx="3180399" cy="136335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Prostokąt 163">
            <a:extLst>
              <a:ext uri="{FF2B5EF4-FFF2-40B4-BE49-F238E27FC236}">
                <a16:creationId xmlns:a16="http://schemas.microsoft.com/office/drawing/2014/main" id="{FD4F6469-B448-45AC-AD20-FAC8C6C7DF8C}"/>
              </a:ext>
            </a:extLst>
          </p:cNvPr>
          <p:cNvSpPr/>
          <p:nvPr/>
        </p:nvSpPr>
        <p:spPr>
          <a:xfrm>
            <a:off x="4681981" y="1715232"/>
            <a:ext cx="3180399" cy="8521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Prostokąt 164">
            <a:extLst>
              <a:ext uri="{FF2B5EF4-FFF2-40B4-BE49-F238E27FC236}">
                <a16:creationId xmlns:a16="http://schemas.microsoft.com/office/drawing/2014/main" id="{5CEA85E6-5767-464E-B8DD-FD1BA0F10C64}"/>
              </a:ext>
            </a:extLst>
          </p:cNvPr>
          <p:cNvSpPr/>
          <p:nvPr/>
        </p:nvSpPr>
        <p:spPr>
          <a:xfrm>
            <a:off x="4591611" y="2121480"/>
            <a:ext cx="3180399" cy="46894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pole tekstowe 168">
            <a:extLst>
              <a:ext uri="{FF2B5EF4-FFF2-40B4-BE49-F238E27FC236}">
                <a16:creationId xmlns:a16="http://schemas.microsoft.com/office/drawing/2014/main" id="{75273CE4-40D5-42F2-9E5E-29C3B4631193}"/>
              </a:ext>
            </a:extLst>
          </p:cNvPr>
          <p:cNvSpPr txBox="1"/>
          <p:nvPr/>
        </p:nvSpPr>
        <p:spPr>
          <a:xfrm>
            <a:off x="6092739" y="5392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0" name="pole tekstowe 169">
            <a:extLst>
              <a:ext uri="{FF2B5EF4-FFF2-40B4-BE49-F238E27FC236}">
                <a16:creationId xmlns:a16="http://schemas.microsoft.com/office/drawing/2014/main" id="{D40E9F9F-0EE8-4C2B-A627-114C134746DB}"/>
              </a:ext>
            </a:extLst>
          </p:cNvPr>
          <p:cNvSpPr txBox="1"/>
          <p:nvPr/>
        </p:nvSpPr>
        <p:spPr>
          <a:xfrm>
            <a:off x="6108627" y="57838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1" name="pole tekstowe 170">
            <a:extLst>
              <a:ext uri="{FF2B5EF4-FFF2-40B4-BE49-F238E27FC236}">
                <a16:creationId xmlns:a16="http://schemas.microsoft.com/office/drawing/2014/main" id="{04756797-53CF-4835-B85E-41DE1F027A14}"/>
              </a:ext>
            </a:extLst>
          </p:cNvPr>
          <p:cNvSpPr txBox="1"/>
          <p:nvPr/>
        </p:nvSpPr>
        <p:spPr>
          <a:xfrm>
            <a:off x="6104717" y="61698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&gt;</a:t>
            </a:r>
            <a:endParaRPr lang="en-US"/>
          </a:p>
        </p:txBody>
      </p:sp>
      <p:sp>
        <p:nvSpPr>
          <p:cNvPr id="175" name="pole tekstowe 174">
            <a:extLst>
              <a:ext uri="{FF2B5EF4-FFF2-40B4-BE49-F238E27FC236}">
                <a16:creationId xmlns:a16="http://schemas.microsoft.com/office/drawing/2014/main" id="{BC5BBAE3-8EA6-416E-9B14-75B719A27CEF}"/>
              </a:ext>
            </a:extLst>
          </p:cNvPr>
          <p:cNvSpPr txBox="1"/>
          <p:nvPr/>
        </p:nvSpPr>
        <p:spPr>
          <a:xfrm>
            <a:off x="4143950" y="416995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1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6" name="pole tekstowe 175">
            <a:extLst>
              <a:ext uri="{FF2B5EF4-FFF2-40B4-BE49-F238E27FC236}">
                <a16:creationId xmlns:a16="http://schemas.microsoft.com/office/drawing/2014/main" id="{C7AF3C97-475F-456E-850A-AAF2EC8E4072}"/>
              </a:ext>
            </a:extLst>
          </p:cNvPr>
          <p:cNvSpPr txBox="1"/>
          <p:nvPr/>
        </p:nvSpPr>
        <p:spPr>
          <a:xfrm>
            <a:off x="4143950" y="4597675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2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7" name="pole tekstowe 176">
            <a:extLst>
              <a:ext uri="{FF2B5EF4-FFF2-40B4-BE49-F238E27FC236}">
                <a16:creationId xmlns:a16="http://schemas.microsoft.com/office/drawing/2014/main" id="{FCBDAD31-32D3-4E30-80E1-29455F17FB16}"/>
              </a:ext>
            </a:extLst>
          </p:cNvPr>
          <p:cNvSpPr txBox="1"/>
          <p:nvPr/>
        </p:nvSpPr>
        <p:spPr>
          <a:xfrm>
            <a:off x="4143950" y="4987352"/>
            <a:ext cx="2257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3</a:t>
            </a:r>
            <a:r>
              <a:rPr lang="pl-PL"/>
              <a:t>:          &gt;          &gt;        &gt;</a:t>
            </a:r>
            <a:endParaRPr lang="en-US"/>
          </a:p>
        </p:txBody>
      </p:sp>
      <p:sp>
        <p:nvSpPr>
          <p:cNvPr id="178" name="pole tekstowe 177">
            <a:extLst>
              <a:ext uri="{FF2B5EF4-FFF2-40B4-BE49-F238E27FC236}">
                <a16:creationId xmlns:a16="http://schemas.microsoft.com/office/drawing/2014/main" id="{88D44F1D-0728-4C19-B7B5-D9CFA31A802A}"/>
              </a:ext>
            </a:extLst>
          </p:cNvPr>
          <p:cNvSpPr txBox="1"/>
          <p:nvPr/>
        </p:nvSpPr>
        <p:spPr>
          <a:xfrm>
            <a:off x="4143950" y="5401758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4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179" name="pole tekstowe 178">
            <a:extLst>
              <a:ext uri="{FF2B5EF4-FFF2-40B4-BE49-F238E27FC236}">
                <a16:creationId xmlns:a16="http://schemas.microsoft.com/office/drawing/2014/main" id="{D1C67C98-7E87-4701-82E3-8582A2B61C09}"/>
              </a:ext>
            </a:extLst>
          </p:cNvPr>
          <p:cNvSpPr txBox="1"/>
          <p:nvPr/>
        </p:nvSpPr>
        <p:spPr>
          <a:xfrm>
            <a:off x="4143950" y="5794133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5</a:t>
            </a:r>
            <a:r>
              <a:rPr lang="pl-PL"/>
              <a:t>:          &gt;          &gt;</a:t>
            </a:r>
            <a:endParaRPr lang="en-US"/>
          </a:p>
        </p:txBody>
      </p:sp>
      <p:sp>
        <p:nvSpPr>
          <p:cNvPr id="180" name="pole tekstowe 179">
            <a:extLst>
              <a:ext uri="{FF2B5EF4-FFF2-40B4-BE49-F238E27FC236}">
                <a16:creationId xmlns:a16="http://schemas.microsoft.com/office/drawing/2014/main" id="{00A2AF2F-8155-4D34-A8FD-4240C136378F}"/>
              </a:ext>
            </a:extLst>
          </p:cNvPr>
          <p:cNvSpPr txBox="1"/>
          <p:nvPr/>
        </p:nvSpPr>
        <p:spPr>
          <a:xfrm>
            <a:off x="4156921" y="616985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/>
              <a:t>v</a:t>
            </a:r>
            <a:r>
              <a:rPr lang="pl-PL" baseline="-25000"/>
              <a:t>6</a:t>
            </a:r>
            <a:r>
              <a:rPr lang="pl-PL"/>
              <a:t>:          &gt;          &gt;</a:t>
            </a:r>
            <a:endParaRPr lang="en-US"/>
          </a:p>
        </p:txBody>
      </p:sp>
      <p:pic>
        <p:nvPicPr>
          <p:cNvPr id="183" name="Obraz 182">
            <a:extLst>
              <a:ext uri="{FF2B5EF4-FFF2-40B4-BE49-F238E27FC236}">
                <a16:creationId xmlns:a16="http://schemas.microsoft.com/office/drawing/2014/main" id="{33E8451A-DA17-470C-AE4A-9AF1E1163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869" y="4203037"/>
            <a:ext cx="169479" cy="324432"/>
          </a:xfrm>
          <a:prstGeom prst="rect">
            <a:avLst/>
          </a:prstGeom>
        </p:spPr>
      </p:pic>
      <p:pic>
        <p:nvPicPr>
          <p:cNvPr id="184" name="Obraz 183">
            <a:extLst>
              <a:ext uri="{FF2B5EF4-FFF2-40B4-BE49-F238E27FC236}">
                <a16:creationId xmlns:a16="http://schemas.microsoft.com/office/drawing/2014/main" id="{B278E846-3F72-46C6-AD83-798AAD0CC4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917" y="4145204"/>
            <a:ext cx="221883" cy="395229"/>
          </a:xfrm>
          <a:prstGeom prst="rect">
            <a:avLst/>
          </a:prstGeom>
        </p:spPr>
      </p:pic>
      <p:pic>
        <p:nvPicPr>
          <p:cNvPr id="186" name="Obraz 185">
            <a:extLst>
              <a:ext uri="{FF2B5EF4-FFF2-40B4-BE49-F238E27FC236}">
                <a16:creationId xmlns:a16="http://schemas.microsoft.com/office/drawing/2014/main" id="{0C75DDE5-5F61-416D-B29D-4015EAC4A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3359" y="4603578"/>
            <a:ext cx="169479" cy="324432"/>
          </a:xfrm>
          <a:prstGeom prst="rect">
            <a:avLst/>
          </a:prstGeom>
        </p:spPr>
      </p:pic>
      <p:pic>
        <p:nvPicPr>
          <p:cNvPr id="187" name="Obraz 186">
            <a:extLst>
              <a:ext uri="{FF2B5EF4-FFF2-40B4-BE49-F238E27FC236}">
                <a16:creationId xmlns:a16="http://schemas.microsoft.com/office/drawing/2014/main" id="{6CD62927-FC02-4D16-8584-4DBB5DB56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2117" y="4602334"/>
            <a:ext cx="221883" cy="395229"/>
          </a:xfrm>
          <a:prstGeom prst="rect">
            <a:avLst/>
          </a:prstGeom>
        </p:spPr>
      </p:pic>
      <p:pic>
        <p:nvPicPr>
          <p:cNvPr id="195" name="Obraz 194">
            <a:extLst>
              <a:ext uri="{FF2B5EF4-FFF2-40B4-BE49-F238E27FC236}">
                <a16:creationId xmlns:a16="http://schemas.microsoft.com/office/drawing/2014/main" id="{8A8362A4-C66E-4F8B-AA98-656F280F8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1110" y="5874099"/>
            <a:ext cx="169479" cy="324432"/>
          </a:xfrm>
          <a:prstGeom prst="rect">
            <a:avLst/>
          </a:prstGeom>
        </p:spPr>
      </p:pic>
      <p:pic>
        <p:nvPicPr>
          <p:cNvPr id="196" name="Obraz 195">
            <a:extLst>
              <a:ext uri="{FF2B5EF4-FFF2-40B4-BE49-F238E27FC236}">
                <a16:creationId xmlns:a16="http://schemas.microsoft.com/office/drawing/2014/main" id="{228E5CEF-4718-448B-BA2B-155C1E6962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7158" y="5816266"/>
            <a:ext cx="221883" cy="395229"/>
          </a:xfrm>
          <a:prstGeom prst="rect">
            <a:avLst/>
          </a:prstGeom>
        </p:spPr>
      </p:pic>
      <p:pic>
        <p:nvPicPr>
          <p:cNvPr id="198" name="Obraz 197">
            <a:extLst>
              <a:ext uri="{FF2B5EF4-FFF2-40B4-BE49-F238E27FC236}">
                <a16:creationId xmlns:a16="http://schemas.microsoft.com/office/drawing/2014/main" id="{224DB1CE-D08B-4F7B-874D-35A3A20B3C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6869" y="6244778"/>
            <a:ext cx="169479" cy="324432"/>
          </a:xfrm>
          <a:prstGeom prst="rect">
            <a:avLst/>
          </a:prstGeom>
        </p:spPr>
      </p:pic>
      <p:pic>
        <p:nvPicPr>
          <p:cNvPr id="199" name="Obraz 198">
            <a:extLst>
              <a:ext uri="{FF2B5EF4-FFF2-40B4-BE49-F238E27FC236}">
                <a16:creationId xmlns:a16="http://schemas.microsoft.com/office/drawing/2014/main" id="{0E1A8F4E-C6A6-4F0E-AD60-871D80990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2917" y="6186945"/>
            <a:ext cx="221883" cy="395229"/>
          </a:xfrm>
          <a:prstGeom prst="rect">
            <a:avLst/>
          </a:prstGeom>
        </p:spPr>
      </p:pic>
      <p:pic>
        <p:nvPicPr>
          <p:cNvPr id="205" name="Graphic 50" descr="Whale">
            <a:extLst>
              <a:ext uri="{FF2B5EF4-FFF2-40B4-BE49-F238E27FC236}">
                <a16:creationId xmlns:a16="http://schemas.microsoft.com/office/drawing/2014/main" id="{2F291597-63F1-4324-99CD-CB5268B71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3048" y="4151516"/>
            <a:ext cx="369332" cy="369332"/>
          </a:xfrm>
          <a:prstGeom prst="rect">
            <a:avLst/>
          </a:prstGeom>
        </p:spPr>
      </p:pic>
      <p:pic>
        <p:nvPicPr>
          <p:cNvPr id="206" name="Graphic 51" descr="Cat">
            <a:extLst>
              <a:ext uri="{FF2B5EF4-FFF2-40B4-BE49-F238E27FC236}">
                <a16:creationId xmlns:a16="http://schemas.microsoft.com/office/drawing/2014/main" id="{BC97EF77-9D57-417E-A554-FE80CD58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0897" y="4135786"/>
            <a:ext cx="369332" cy="369332"/>
          </a:xfrm>
          <a:prstGeom prst="rect">
            <a:avLst/>
          </a:prstGeom>
        </p:spPr>
      </p:pic>
      <p:pic>
        <p:nvPicPr>
          <p:cNvPr id="207" name="Graphic 50" descr="Whale">
            <a:extLst>
              <a:ext uri="{FF2B5EF4-FFF2-40B4-BE49-F238E27FC236}">
                <a16:creationId xmlns:a16="http://schemas.microsoft.com/office/drawing/2014/main" id="{1044C0CD-8103-4BCC-832C-E190DA1C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2466" y="4594690"/>
            <a:ext cx="369332" cy="369332"/>
          </a:xfrm>
          <a:prstGeom prst="rect">
            <a:avLst/>
          </a:prstGeom>
        </p:spPr>
      </p:pic>
      <p:pic>
        <p:nvPicPr>
          <p:cNvPr id="208" name="Graphic 51" descr="Cat">
            <a:extLst>
              <a:ext uri="{FF2B5EF4-FFF2-40B4-BE49-F238E27FC236}">
                <a16:creationId xmlns:a16="http://schemas.microsoft.com/office/drawing/2014/main" id="{E79C45C8-C906-4EDF-843A-55F622E6D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0315" y="4578960"/>
            <a:ext cx="369332" cy="369332"/>
          </a:xfrm>
          <a:prstGeom prst="rect">
            <a:avLst/>
          </a:prstGeom>
        </p:spPr>
      </p:pic>
      <p:pic>
        <p:nvPicPr>
          <p:cNvPr id="217" name="Graphic 50" descr="Whale">
            <a:extLst>
              <a:ext uri="{FF2B5EF4-FFF2-40B4-BE49-F238E27FC236}">
                <a16:creationId xmlns:a16="http://schemas.microsoft.com/office/drawing/2014/main" id="{97C85B42-F9BD-45B7-88D7-5FCB68FF4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83450" y="5822967"/>
            <a:ext cx="369332" cy="369332"/>
          </a:xfrm>
          <a:prstGeom prst="rect">
            <a:avLst/>
          </a:prstGeom>
        </p:spPr>
      </p:pic>
      <p:pic>
        <p:nvPicPr>
          <p:cNvPr id="218" name="Graphic 51" descr="Cat">
            <a:extLst>
              <a:ext uri="{FF2B5EF4-FFF2-40B4-BE49-F238E27FC236}">
                <a16:creationId xmlns:a16="http://schemas.microsoft.com/office/drawing/2014/main" id="{5D8BD223-608A-484D-8750-9ECE66CEB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1299" y="5807237"/>
            <a:ext cx="369332" cy="369332"/>
          </a:xfrm>
          <a:prstGeom prst="rect">
            <a:avLst/>
          </a:prstGeom>
        </p:spPr>
      </p:pic>
      <p:pic>
        <p:nvPicPr>
          <p:cNvPr id="219" name="Graphic 50" descr="Whale">
            <a:extLst>
              <a:ext uri="{FF2B5EF4-FFF2-40B4-BE49-F238E27FC236}">
                <a16:creationId xmlns:a16="http://schemas.microsoft.com/office/drawing/2014/main" id="{8DC1645F-FFEB-447C-91ED-AA600EA3A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1299" y="6231916"/>
            <a:ext cx="369332" cy="369332"/>
          </a:xfrm>
          <a:prstGeom prst="rect">
            <a:avLst/>
          </a:prstGeom>
        </p:spPr>
      </p:pic>
      <p:pic>
        <p:nvPicPr>
          <p:cNvPr id="220" name="Graphic 51" descr="Cat">
            <a:extLst>
              <a:ext uri="{FF2B5EF4-FFF2-40B4-BE49-F238E27FC236}">
                <a16:creationId xmlns:a16="http://schemas.microsoft.com/office/drawing/2014/main" id="{B09A57E4-6323-4851-BB43-B142981DC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4247" y="6201455"/>
            <a:ext cx="369332" cy="369332"/>
          </a:xfrm>
          <a:prstGeom prst="rect">
            <a:avLst/>
          </a:prstGeom>
        </p:spPr>
      </p:pic>
      <p:pic>
        <p:nvPicPr>
          <p:cNvPr id="224" name="Obraz 223">
            <a:extLst>
              <a:ext uri="{FF2B5EF4-FFF2-40B4-BE49-F238E27FC236}">
                <a16:creationId xmlns:a16="http://schemas.microsoft.com/office/drawing/2014/main" id="{1686DAC4-841C-4011-9E3C-B36D599D38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9217" y="5032922"/>
            <a:ext cx="169479" cy="324432"/>
          </a:xfrm>
          <a:prstGeom prst="rect">
            <a:avLst/>
          </a:prstGeom>
        </p:spPr>
      </p:pic>
      <p:pic>
        <p:nvPicPr>
          <p:cNvPr id="225" name="Obraz 224">
            <a:extLst>
              <a:ext uri="{FF2B5EF4-FFF2-40B4-BE49-F238E27FC236}">
                <a16:creationId xmlns:a16="http://schemas.microsoft.com/office/drawing/2014/main" id="{0FBA05DF-EA89-4DA1-977D-6AC07E8C70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5265" y="4975089"/>
            <a:ext cx="221883" cy="395229"/>
          </a:xfrm>
          <a:prstGeom prst="rect">
            <a:avLst/>
          </a:prstGeom>
        </p:spPr>
      </p:pic>
      <p:pic>
        <p:nvPicPr>
          <p:cNvPr id="226" name="Obraz 225">
            <a:extLst>
              <a:ext uri="{FF2B5EF4-FFF2-40B4-BE49-F238E27FC236}">
                <a16:creationId xmlns:a16="http://schemas.microsoft.com/office/drawing/2014/main" id="{BEB0D06E-CF4C-4764-BA12-8B73B1798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5707" y="5433463"/>
            <a:ext cx="169479" cy="324432"/>
          </a:xfrm>
          <a:prstGeom prst="rect">
            <a:avLst/>
          </a:prstGeom>
        </p:spPr>
      </p:pic>
      <p:pic>
        <p:nvPicPr>
          <p:cNvPr id="227" name="Obraz 226">
            <a:extLst>
              <a:ext uri="{FF2B5EF4-FFF2-40B4-BE49-F238E27FC236}">
                <a16:creationId xmlns:a16="http://schemas.microsoft.com/office/drawing/2014/main" id="{0929A70B-E418-407F-BCD6-0BDB00038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4465" y="5432219"/>
            <a:ext cx="221883" cy="395229"/>
          </a:xfrm>
          <a:prstGeom prst="rect">
            <a:avLst/>
          </a:prstGeom>
        </p:spPr>
      </p:pic>
      <p:pic>
        <p:nvPicPr>
          <p:cNvPr id="228" name="Graphic 50" descr="Whale">
            <a:extLst>
              <a:ext uri="{FF2B5EF4-FFF2-40B4-BE49-F238E27FC236}">
                <a16:creationId xmlns:a16="http://schemas.microsoft.com/office/drawing/2014/main" id="{E6A6E44D-BD17-4CB8-AD7A-4366196CD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0502" y="5022321"/>
            <a:ext cx="369332" cy="369332"/>
          </a:xfrm>
          <a:prstGeom prst="rect">
            <a:avLst/>
          </a:prstGeom>
        </p:spPr>
      </p:pic>
      <p:pic>
        <p:nvPicPr>
          <p:cNvPr id="229" name="Graphic 51" descr="Cat">
            <a:extLst>
              <a:ext uri="{FF2B5EF4-FFF2-40B4-BE49-F238E27FC236}">
                <a16:creationId xmlns:a16="http://schemas.microsoft.com/office/drawing/2014/main" id="{D595470C-B33D-42BE-84F8-61E73B6C6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83450" y="4991860"/>
            <a:ext cx="369332" cy="369332"/>
          </a:xfrm>
          <a:prstGeom prst="rect">
            <a:avLst/>
          </a:prstGeom>
        </p:spPr>
      </p:pic>
      <p:pic>
        <p:nvPicPr>
          <p:cNvPr id="230" name="Graphic 50" descr="Whale">
            <a:extLst>
              <a:ext uri="{FF2B5EF4-FFF2-40B4-BE49-F238E27FC236}">
                <a16:creationId xmlns:a16="http://schemas.microsoft.com/office/drawing/2014/main" id="{114D149A-2CE9-473E-949C-52A9EE4A6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91017" y="5431697"/>
            <a:ext cx="369332" cy="369332"/>
          </a:xfrm>
          <a:prstGeom prst="rect">
            <a:avLst/>
          </a:prstGeom>
        </p:spPr>
      </p:pic>
      <p:pic>
        <p:nvPicPr>
          <p:cNvPr id="231" name="Graphic 51" descr="Cat">
            <a:extLst>
              <a:ext uri="{FF2B5EF4-FFF2-40B4-BE49-F238E27FC236}">
                <a16:creationId xmlns:a16="http://schemas.microsoft.com/office/drawing/2014/main" id="{154319A5-B385-4586-8AB4-E82A101DD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3965" y="5401236"/>
            <a:ext cx="369332" cy="369332"/>
          </a:xfrm>
          <a:prstGeom prst="rect">
            <a:avLst/>
          </a:prstGeom>
        </p:spPr>
      </p:pic>
      <p:sp>
        <p:nvSpPr>
          <p:cNvPr id="232" name="Prostokąt 231">
            <a:extLst>
              <a:ext uri="{FF2B5EF4-FFF2-40B4-BE49-F238E27FC236}">
                <a16:creationId xmlns:a16="http://schemas.microsoft.com/office/drawing/2014/main" id="{DC6F5742-91A6-4EBE-8B84-73F644D2D06B}"/>
              </a:ext>
            </a:extLst>
          </p:cNvPr>
          <p:cNvSpPr/>
          <p:nvPr/>
        </p:nvSpPr>
        <p:spPr>
          <a:xfrm>
            <a:off x="4189449" y="5326759"/>
            <a:ext cx="2759157" cy="14328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Prostokąt 232">
            <a:extLst>
              <a:ext uri="{FF2B5EF4-FFF2-40B4-BE49-F238E27FC236}">
                <a16:creationId xmlns:a16="http://schemas.microsoft.com/office/drawing/2014/main" id="{5B5D9835-4F13-4C8C-A760-B2BD84977F7A}"/>
              </a:ext>
            </a:extLst>
          </p:cNvPr>
          <p:cNvSpPr/>
          <p:nvPr/>
        </p:nvSpPr>
        <p:spPr>
          <a:xfrm>
            <a:off x="4266315" y="5780697"/>
            <a:ext cx="3180399" cy="97892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Prostokąt 233">
            <a:extLst>
              <a:ext uri="{FF2B5EF4-FFF2-40B4-BE49-F238E27FC236}">
                <a16:creationId xmlns:a16="http://schemas.microsoft.com/office/drawing/2014/main" id="{6B6091BB-B6BA-42D5-BFC3-52A91266CE0B}"/>
              </a:ext>
            </a:extLst>
          </p:cNvPr>
          <p:cNvSpPr/>
          <p:nvPr/>
        </p:nvSpPr>
        <p:spPr>
          <a:xfrm>
            <a:off x="4175945" y="6186945"/>
            <a:ext cx="3180399" cy="45929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Obraz 151">
            <a:extLst>
              <a:ext uri="{FF2B5EF4-FFF2-40B4-BE49-F238E27FC236}">
                <a16:creationId xmlns:a16="http://schemas.microsoft.com/office/drawing/2014/main" id="{617BA324-F5E3-4C07-9918-AA047D9572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4981" y="2866928"/>
            <a:ext cx="933450" cy="933450"/>
          </a:xfrm>
          <a:prstGeom prst="rect">
            <a:avLst/>
          </a:prstGeom>
        </p:spPr>
      </p:pic>
      <p:pic>
        <p:nvPicPr>
          <p:cNvPr id="153" name="Obraz 152">
            <a:extLst>
              <a:ext uri="{FF2B5EF4-FFF2-40B4-BE49-F238E27FC236}">
                <a16:creationId xmlns:a16="http://schemas.microsoft.com/office/drawing/2014/main" id="{CF60961E-961F-4A7F-8B8D-8EE5D79673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3447" y="2816326"/>
            <a:ext cx="914400" cy="933450"/>
          </a:xfrm>
          <a:prstGeom prst="rect">
            <a:avLst/>
          </a:prstGeom>
        </p:spPr>
      </p:pic>
      <p:pic>
        <p:nvPicPr>
          <p:cNvPr id="154" name="Obraz 153">
            <a:extLst>
              <a:ext uri="{FF2B5EF4-FFF2-40B4-BE49-F238E27FC236}">
                <a16:creationId xmlns:a16="http://schemas.microsoft.com/office/drawing/2014/main" id="{7623209A-2913-4DBF-8E35-B3EC284AC2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67823" y="4981920"/>
            <a:ext cx="933450" cy="942975"/>
          </a:xfrm>
          <a:prstGeom prst="rect">
            <a:avLst/>
          </a:prstGeom>
        </p:spPr>
      </p:pic>
      <p:pic>
        <p:nvPicPr>
          <p:cNvPr id="172" name="Obraz 171">
            <a:extLst>
              <a:ext uri="{FF2B5EF4-FFF2-40B4-BE49-F238E27FC236}">
                <a16:creationId xmlns:a16="http://schemas.microsoft.com/office/drawing/2014/main" id="{883A8235-C446-4A1E-BD65-9E5A3FA839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54833" y="270829"/>
            <a:ext cx="923925" cy="923925"/>
          </a:xfrm>
          <a:prstGeom prst="rect">
            <a:avLst/>
          </a:prstGeom>
        </p:spPr>
      </p:pic>
      <p:grpSp>
        <p:nvGrpSpPr>
          <p:cNvPr id="42" name="Grupa 210">
            <a:extLst>
              <a:ext uri="{FF2B5EF4-FFF2-40B4-BE49-F238E27FC236}">
                <a16:creationId xmlns:a16="http://schemas.microsoft.com/office/drawing/2014/main" id="{6130D550-AC21-DCE1-1622-FF4DBD18D651}"/>
              </a:ext>
            </a:extLst>
          </p:cNvPr>
          <p:cNvGrpSpPr/>
          <p:nvPr/>
        </p:nvGrpSpPr>
        <p:grpSpPr>
          <a:xfrm>
            <a:off x="9504254" y="821990"/>
            <a:ext cx="1967401" cy="1846659"/>
            <a:chOff x="8867673" y="847493"/>
            <a:chExt cx="1795161" cy="1846659"/>
          </a:xfrm>
        </p:grpSpPr>
        <p:sp>
          <p:nvSpPr>
            <p:cNvPr id="43" name="pole tekstowe 211">
              <a:extLst>
                <a:ext uri="{FF2B5EF4-FFF2-40B4-BE49-F238E27FC236}">
                  <a16:creationId xmlns:a16="http://schemas.microsoft.com/office/drawing/2014/main" id="{50F7B956-2EB0-8E37-A334-F3B1D4B4B2FB}"/>
                </a:ext>
              </a:extLst>
            </p:cNvPr>
            <p:cNvSpPr txBox="1"/>
            <p:nvPr/>
          </p:nvSpPr>
          <p:spPr>
            <a:xfrm>
              <a:off x="8867673" y="847493"/>
              <a:ext cx="1795161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/>
                <a:t>1    1/3   2/3     0 </a:t>
              </a:r>
            </a:p>
            <a:p>
              <a:endParaRPr lang="pl-PL" sz="800" dirty="0"/>
            </a:p>
            <a:p>
              <a:r>
                <a:rPr lang="pl-PL" dirty="0"/>
                <a:t>2    1/3   1/3    1/3</a:t>
              </a:r>
            </a:p>
            <a:p>
              <a:endParaRPr lang="pl-PL" sz="800" dirty="0"/>
            </a:p>
            <a:p>
              <a:r>
                <a:rPr lang="pl-PL" dirty="0"/>
                <a:t>3    1/3     0      2/3</a:t>
              </a:r>
            </a:p>
            <a:p>
              <a:endParaRPr lang="pl-PL" sz="800" dirty="0"/>
            </a:p>
          </p:txBody>
        </p:sp>
        <p:grpSp>
          <p:nvGrpSpPr>
            <p:cNvPr id="44" name="Grupa 212">
              <a:extLst>
                <a:ext uri="{FF2B5EF4-FFF2-40B4-BE49-F238E27FC236}">
                  <a16:creationId xmlns:a16="http://schemas.microsoft.com/office/drawing/2014/main" id="{3A37197B-9391-F7EA-6E15-12566455D794}"/>
                </a:ext>
              </a:extLst>
            </p:cNvPr>
            <p:cNvGrpSpPr/>
            <p:nvPr/>
          </p:nvGrpSpPr>
          <p:grpSpPr>
            <a:xfrm>
              <a:off x="9139587" y="847493"/>
              <a:ext cx="1431175" cy="1151428"/>
              <a:chOff x="9139587" y="847493"/>
              <a:chExt cx="1431175" cy="1151428"/>
            </a:xfrm>
          </p:grpSpPr>
          <p:sp>
            <p:nvSpPr>
              <p:cNvPr id="46" name="Nawias otwierający 213">
                <a:extLst>
                  <a:ext uri="{FF2B5EF4-FFF2-40B4-BE49-F238E27FC236}">
                    <a16:creationId xmlns:a16="http://schemas.microsoft.com/office/drawing/2014/main" id="{EAF788D1-B5DF-E843-6DB9-7770EC30B920}"/>
                  </a:ext>
                </a:extLst>
              </p:cNvPr>
              <p:cNvSpPr/>
              <p:nvPr/>
            </p:nvSpPr>
            <p:spPr>
              <a:xfrm>
                <a:off x="9139587" y="847493"/>
                <a:ext cx="133931" cy="1151428"/>
              </a:xfrm>
              <a:prstGeom prst="leftBracke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Nawias otwierający 214">
                <a:extLst>
                  <a:ext uri="{FF2B5EF4-FFF2-40B4-BE49-F238E27FC236}">
                    <a16:creationId xmlns:a16="http://schemas.microsoft.com/office/drawing/2014/main" id="{D72E31C7-76E6-B8AB-B133-E0DF2130D04B}"/>
                  </a:ext>
                </a:extLst>
              </p:cNvPr>
              <p:cNvSpPr/>
              <p:nvPr/>
            </p:nvSpPr>
            <p:spPr>
              <a:xfrm rot="10800000">
                <a:off x="10436831" y="847493"/>
                <a:ext cx="133931" cy="1151428"/>
              </a:xfrm>
              <a:prstGeom prst="leftBracket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8" name="Graphic 50" descr="Whale">
            <a:extLst>
              <a:ext uri="{FF2B5EF4-FFF2-40B4-BE49-F238E27FC236}">
                <a16:creationId xmlns:a16="http://schemas.microsoft.com/office/drawing/2014/main" id="{1B1D211B-F1DA-1E63-2FF8-5F5369C0C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3133" y="481340"/>
            <a:ext cx="278400" cy="278400"/>
          </a:xfrm>
          <a:prstGeom prst="rect">
            <a:avLst/>
          </a:prstGeom>
        </p:spPr>
      </p:pic>
      <p:pic>
        <p:nvPicPr>
          <p:cNvPr id="50" name="Graphic 51" descr="Cat">
            <a:extLst>
              <a:ext uri="{FF2B5EF4-FFF2-40B4-BE49-F238E27FC236}">
                <a16:creationId xmlns:a16="http://schemas.microsoft.com/office/drawing/2014/main" id="{27670698-F9F1-B8B5-DEAD-A61EC5FE4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16990" y="462248"/>
            <a:ext cx="278400" cy="278400"/>
          </a:xfrm>
          <a:prstGeom prst="rect">
            <a:avLst/>
          </a:prstGeom>
        </p:spPr>
      </p:pic>
      <p:pic>
        <p:nvPicPr>
          <p:cNvPr id="51" name="Graphic 7" descr="Snake">
            <a:extLst>
              <a:ext uri="{FF2B5EF4-FFF2-40B4-BE49-F238E27FC236}">
                <a16:creationId xmlns:a16="http://schemas.microsoft.com/office/drawing/2014/main" id="{AD6EA6ED-A02C-89AC-92E1-D628AB652B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90847" y="462248"/>
            <a:ext cx="240217" cy="240217"/>
          </a:xfrm>
          <a:prstGeom prst="rect">
            <a:avLst/>
          </a:prstGeom>
        </p:spPr>
      </p:pic>
      <p:sp>
        <p:nvSpPr>
          <p:cNvPr id="52" name="pole tekstowe 244">
            <a:extLst>
              <a:ext uri="{FF2B5EF4-FFF2-40B4-BE49-F238E27FC236}">
                <a16:creationId xmlns:a16="http://schemas.microsoft.com/office/drawing/2014/main" id="{2A33C537-686A-D7E4-0316-896F66709697}"/>
              </a:ext>
            </a:extLst>
          </p:cNvPr>
          <p:cNvSpPr txBox="1"/>
          <p:nvPr/>
        </p:nvSpPr>
        <p:spPr>
          <a:xfrm>
            <a:off x="9637820" y="-42165"/>
            <a:ext cx="183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accent1">
                    <a:lumMod val="75000"/>
                  </a:schemeClr>
                </a:solidFill>
              </a:rPr>
              <a:t>Frequency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 Matrix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4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4CA86B4-0860-41CA-BB9A-ECFDF72521A1}"/>
              </a:ext>
            </a:extLst>
          </p:cNvPr>
          <p:cNvSpPr txBox="1"/>
          <p:nvPr/>
        </p:nvSpPr>
        <p:spPr>
          <a:xfrm>
            <a:off x="4383763" y="274252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2" name="Obraz 151">
            <a:extLst>
              <a:ext uri="{FF2B5EF4-FFF2-40B4-BE49-F238E27FC236}">
                <a16:creationId xmlns:a16="http://schemas.microsoft.com/office/drawing/2014/main" id="{617BA324-F5E3-4C07-9918-AA047D95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614" y="3005102"/>
            <a:ext cx="933450" cy="933450"/>
          </a:xfrm>
          <a:prstGeom prst="rect">
            <a:avLst/>
          </a:prstGeom>
        </p:spPr>
      </p:pic>
      <p:pic>
        <p:nvPicPr>
          <p:cNvPr id="153" name="Obraz 152">
            <a:extLst>
              <a:ext uri="{FF2B5EF4-FFF2-40B4-BE49-F238E27FC236}">
                <a16:creationId xmlns:a16="http://schemas.microsoft.com/office/drawing/2014/main" id="{CF60961E-961F-4A7F-8B8D-8EE5D796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952" y="2962275"/>
            <a:ext cx="914400" cy="933450"/>
          </a:xfrm>
          <a:prstGeom prst="rect">
            <a:avLst/>
          </a:prstGeom>
        </p:spPr>
      </p:pic>
      <p:pic>
        <p:nvPicPr>
          <p:cNvPr id="154" name="Obraz 153">
            <a:extLst>
              <a:ext uri="{FF2B5EF4-FFF2-40B4-BE49-F238E27FC236}">
                <a16:creationId xmlns:a16="http://schemas.microsoft.com/office/drawing/2014/main" id="{7623209A-2913-4DBF-8E35-B3EC284A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390" y="5666539"/>
            <a:ext cx="933450" cy="942975"/>
          </a:xfrm>
          <a:prstGeom prst="rect">
            <a:avLst/>
          </a:prstGeom>
        </p:spPr>
      </p:pic>
      <p:pic>
        <p:nvPicPr>
          <p:cNvPr id="147" name="Obraz 146">
            <a:extLst>
              <a:ext uri="{FF2B5EF4-FFF2-40B4-BE49-F238E27FC236}">
                <a16:creationId xmlns:a16="http://schemas.microsoft.com/office/drawing/2014/main" id="{7BB1B18D-C7EC-43CD-869D-79156838D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691" y="267537"/>
            <a:ext cx="923925" cy="923925"/>
          </a:xfrm>
          <a:prstGeom prst="rect">
            <a:avLst/>
          </a:prstGeom>
        </p:spPr>
      </p:pic>
      <p:cxnSp>
        <p:nvCxnSpPr>
          <p:cNvPr id="236" name="Łącznik prosty 235">
            <a:extLst>
              <a:ext uri="{FF2B5EF4-FFF2-40B4-BE49-F238E27FC236}">
                <a16:creationId xmlns:a16="http://schemas.microsoft.com/office/drawing/2014/main" id="{2F50BB4A-4D8A-478B-AD8A-FF2A9D8A29C2}"/>
              </a:ext>
            </a:extLst>
          </p:cNvPr>
          <p:cNvCxnSpPr>
            <a:stCxn id="152" idx="3"/>
            <a:endCxn id="153" idx="1"/>
          </p:cNvCxnSpPr>
          <p:nvPr/>
        </p:nvCxnSpPr>
        <p:spPr>
          <a:xfrm flipV="1">
            <a:off x="2439064" y="3429000"/>
            <a:ext cx="7689888" cy="42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Łącznik prosty 150">
            <a:extLst>
              <a:ext uri="{FF2B5EF4-FFF2-40B4-BE49-F238E27FC236}">
                <a16:creationId xmlns:a16="http://schemas.microsoft.com/office/drawing/2014/main" id="{9EC45125-2148-48FB-AF8B-57C81323905E}"/>
              </a:ext>
            </a:extLst>
          </p:cNvPr>
          <p:cNvCxnSpPr>
            <a:cxnSpLocks/>
            <a:stCxn id="152" idx="0"/>
            <a:endCxn id="147" idx="1"/>
          </p:cNvCxnSpPr>
          <p:nvPr/>
        </p:nvCxnSpPr>
        <p:spPr>
          <a:xfrm flipV="1">
            <a:off x="1972339" y="729500"/>
            <a:ext cx="2849352" cy="22756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Łącznik prosty 165">
            <a:extLst>
              <a:ext uri="{FF2B5EF4-FFF2-40B4-BE49-F238E27FC236}">
                <a16:creationId xmlns:a16="http://schemas.microsoft.com/office/drawing/2014/main" id="{F44407DA-BAFA-46AC-AADE-B3E5E79E5E98}"/>
              </a:ext>
            </a:extLst>
          </p:cNvPr>
          <p:cNvCxnSpPr>
            <a:cxnSpLocks/>
            <a:stCxn id="147" idx="3"/>
            <a:endCxn id="153" idx="0"/>
          </p:cNvCxnSpPr>
          <p:nvPr/>
        </p:nvCxnSpPr>
        <p:spPr>
          <a:xfrm>
            <a:off x="5745616" y="729500"/>
            <a:ext cx="4840536" cy="2232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Łącznik prosty 166">
            <a:extLst>
              <a:ext uri="{FF2B5EF4-FFF2-40B4-BE49-F238E27FC236}">
                <a16:creationId xmlns:a16="http://schemas.microsoft.com/office/drawing/2014/main" id="{23C7D20B-FAA8-47C4-AE33-C0810DA0E3E4}"/>
              </a:ext>
            </a:extLst>
          </p:cNvPr>
          <p:cNvCxnSpPr>
            <a:cxnSpLocks/>
            <a:stCxn id="154" idx="3"/>
            <a:endCxn id="153" idx="2"/>
          </p:cNvCxnSpPr>
          <p:nvPr/>
        </p:nvCxnSpPr>
        <p:spPr>
          <a:xfrm flipV="1">
            <a:off x="7591840" y="3895725"/>
            <a:ext cx="2994312" cy="22423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Łącznik prosty 167">
            <a:extLst>
              <a:ext uri="{FF2B5EF4-FFF2-40B4-BE49-F238E27FC236}">
                <a16:creationId xmlns:a16="http://schemas.microsoft.com/office/drawing/2014/main" id="{A424482D-8EFD-43D0-9353-E314DBC49765}"/>
              </a:ext>
            </a:extLst>
          </p:cNvPr>
          <p:cNvCxnSpPr>
            <a:cxnSpLocks/>
            <a:stCxn id="152" idx="2"/>
            <a:endCxn id="154" idx="1"/>
          </p:cNvCxnSpPr>
          <p:nvPr/>
        </p:nvCxnSpPr>
        <p:spPr>
          <a:xfrm>
            <a:off x="1972339" y="3938552"/>
            <a:ext cx="4686051" cy="2199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Łącznik prosty 172">
            <a:extLst>
              <a:ext uri="{FF2B5EF4-FFF2-40B4-BE49-F238E27FC236}">
                <a16:creationId xmlns:a16="http://schemas.microsoft.com/office/drawing/2014/main" id="{6FB76B5A-4C87-4662-8F63-7DBE56E664CC}"/>
              </a:ext>
            </a:extLst>
          </p:cNvPr>
          <p:cNvCxnSpPr>
            <a:cxnSpLocks/>
            <a:stCxn id="147" idx="2"/>
            <a:endCxn id="154" idx="0"/>
          </p:cNvCxnSpPr>
          <p:nvPr/>
        </p:nvCxnSpPr>
        <p:spPr>
          <a:xfrm>
            <a:off x="5283654" y="1191462"/>
            <a:ext cx="1841461" cy="4475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pole tekstowe 180">
            <a:extLst>
              <a:ext uri="{FF2B5EF4-FFF2-40B4-BE49-F238E27FC236}">
                <a16:creationId xmlns:a16="http://schemas.microsoft.com/office/drawing/2014/main" id="{9D226AAC-EFAF-4F48-9994-A9A93531E83D}"/>
              </a:ext>
            </a:extLst>
          </p:cNvPr>
          <p:cNvSpPr txBox="1"/>
          <p:nvPr/>
        </p:nvSpPr>
        <p:spPr>
          <a:xfrm>
            <a:off x="2983269" y="1138001"/>
            <a:ext cx="64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½ 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2" name="pole tekstowe 181">
            <a:extLst>
              <a:ext uri="{FF2B5EF4-FFF2-40B4-BE49-F238E27FC236}">
                <a16:creationId xmlns:a16="http://schemas.microsoft.com/office/drawing/2014/main" id="{AFB8438E-EAAD-4DF0-BE7E-95FAF27A517F}"/>
              </a:ext>
            </a:extLst>
          </p:cNvPr>
          <p:cNvSpPr txBox="1"/>
          <p:nvPr/>
        </p:nvSpPr>
        <p:spPr>
          <a:xfrm>
            <a:off x="9133534" y="4958653"/>
            <a:ext cx="64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½ 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5" name="pole tekstowe 184">
            <a:extLst>
              <a:ext uri="{FF2B5EF4-FFF2-40B4-BE49-F238E27FC236}">
                <a16:creationId xmlns:a16="http://schemas.microsoft.com/office/drawing/2014/main" id="{CB2B1A27-4EC3-4209-968D-3E157E1ECF4C}"/>
              </a:ext>
            </a:extLst>
          </p:cNvPr>
          <p:cNvSpPr txBox="1"/>
          <p:nvPr/>
        </p:nvSpPr>
        <p:spPr>
          <a:xfrm>
            <a:off x="3793388" y="5109497"/>
            <a:ext cx="761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¾  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8" name="pole tekstowe 187">
            <a:extLst>
              <a:ext uri="{FF2B5EF4-FFF2-40B4-BE49-F238E27FC236}">
                <a16:creationId xmlns:a16="http://schemas.microsoft.com/office/drawing/2014/main" id="{A1EA56F6-1F81-4A87-BAB8-E3D13801EF92}"/>
              </a:ext>
            </a:extLst>
          </p:cNvPr>
          <p:cNvSpPr txBox="1"/>
          <p:nvPr/>
        </p:nvSpPr>
        <p:spPr>
          <a:xfrm>
            <a:off x="7865286" y="1011172"/>
            <a:ext cx="761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¾  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9" name="pole tekstowe 188">
            <a:extLst>
              <a:ext uri="{FF2B5EF4-FFF2-40B4-BE49-F238E27FC236}">
                <a16:creationId xmlns:a16="http://schemas.microsoft.com/office/drawing/2014/main" id="{760A978D-617B-4B70-870D-178AFEA6D122}"/>
              </a:ext>
            </a:extLst>
          </p:cNvPr>
          <p:cNvSpPr txBox="1"/>
          <p:nvPr/>
        </p:nvSpPr>
        <p:spPr>
          <a:xfrm>
            <a:off x="5634987" y="1719058"/>
            <a:ext cx="1447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baseline="30000">
                <a:solidFill>
                  <a:schemeClr val="accent1">
                    <a:lumMod val="75000"/>
                  </a:schemeClr>
                </a:solidFill>
              </a:rPr>
              <a:t>13</a:t>
            </a:r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pl-PL" sz="4800" baseline="-2500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pl-PL" sz="400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en-US" sz="4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B8D03F-B4FB-761A-1AC9-97A4C76FCF61}"/>
              </a:ext>
            </a:extLst>
          </p:cNvPr>
          <p:cNvSpPr txBox="1"/>
          <p:nvPr/>
        </p:nvSpPr>
        <p:spPr>
          <a:xfrm>
            <a:off x="18633" y="6573827"/>
            <a:ext cx="96061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>
                <a:solidFill>
                  <a:schemeClr val="tx1"/>
                </a:solidFill>
              </a:rPr>
              <a:t>N. </a:t>
            </a:r>
            <a:r>
              <a:rPr lang="pl-PL" sz="1200" err="1">
                <a:solidFill>
                  <a:schemeClr val="tx1"/>
                </a:solidFill>
              </a:rPr>
              <a:t>Boehmer</a:t>
            </a:r>
            <a:r>
              <a:rPr lang="pl-PL" sz="1200">
                <a:solidFill>
                  <a:schemeClr val="tx1"/>
                </a:solidFill>
              </a:rPr>
              <a:t>, R. </a:t>
            </a:r>
            <a:r>
              <a:rPr lang="pl-PL" sz="1200" err="1">
                <a:solidFill>
                  <a:schemeClr val="tx1"/>
                </a:solidFill>
              </a:rPr>
              <a:t>Bredereck</a:t>
            </a:r>
            <a:r>
              <a:rPr lang="pl-PL" sz="1200">
                <a:solidFill>
                  <a:schemeClr val="tx1"/>
                </a:solidFill>
              </a:rPr>
              <a:t>, P. Faliszewski, </a:t>
            </a:r>
            <a:r>
              <a:rPr lang="pl-PL" sz="1200"/>
              <a:t>R. </a:t>
            </a:r>
            <a:r>
              <a:rPr lang="pl-PL" sz="1200" err="1"/>
              <a:t>Niedermeier</a:t>
            </a:r>
            <a:r>
              <a:rPr lang="pl-PL" sz="1200"/>
              <a:t>, S. </a:t>
            </a:r>
            <a:r>
              <a:rPr lang="pl-PL" sz="1200" err="1"/>
              <a:t>Szufa</a:t>
            </a:r>
            <a:r>
              <a:rPr lang="pl-PL" sz="1200">
                <a:solidFill>
                  <a:schemeClr val="tx1"/>
                </a:solidFill>
              </a:rPr>
              <a:t>: </a:t>
            </a:r>
            <a:r>
              <a:rPr lang="pl-PL" sz="1200" err="1">
                <a:solidFill>
                  <a:schemeClr val="tx1"/>
                </a:solidFill>
              </a:rPr>
              <a:t>Putting</a:t>
            </a:r>
            <a:r>
              <a:rPr lang="pl-PL" sz="1200">
                <a:solidFill>
                  <a:schemeClr val="tx1"/>
                </a:solidFill>
              </a:rPr>
              <a:t> a </a:t>
            </a:r>
            <a:r>
              <a:rPr lang="pl-PL" sz="1200" err="1">
                <a:solidFill>
                  <a:schemeClr val="tx1"/>
                </a:solidFill>
              </a:rPr>
              <a:t>Compass</a:t>
            </a:r>
            <a:r>
              <a:rPr lang="pl-PL" sz="1200">
                <a:solidFill>
                  <a:schemeClr val="tx1"/>
                </a:solidFill>
              </a:rPr>
              <a:t> on the Map of </a:t>
            </a:r>
            <a:r>
              <a:rPr lang="pl-PL" sz="1200" err="1">
                <a:solidFill>
                  <a:schemeClr val="tx1"/>
                </a:solidFill>
              </a:rPr>
              <a:t>Elections</a:t>
            </a:r>
            <a:r>
              <a:rPr lang="pl-PL" sz="1200">
                <a:solidFill>
                  <a:schemeClr val="tx1"/>
                </a:solidFill>
              </a:rPr>
              <a:t>, IJCAI 2021</a:t>
            </a:r>
          </a:p>
        </p:txBody>
      </p:sp>
    </p:spTree>
    <p:extLst>
      <p:ext uri="{BB962C8B-B14F-4D97-AF65-F5344CB8AC3E}">
        <p14:creationId xmlns:p14="http://schemas.microsoft.com/office/powerpoint/2010/main" val="21104470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1650A64-A9BE-08E8-6A74-5D37B77DE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033488"/>
              </p:ext>
            </p:extLst>
          </p:nvPr>
        </p:nvGraphicFramePr>
        <p:xfrm>
          <a:off x="1605053" y="-127029"/>
          <a:ext cx="8981893" cy="7112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686720" imgH="6086520" progId="PBrush">
                  <p:embed/>
                </p:oleObj>
              </mc:Choice>
              <mc:Fallback>
                <p:oleObj name="Bitmap Image" r:id="rId2" imgW="7686720" imgH="6086520" progId="PBrus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1650A64-A9BE-08E8-6A74-5D37B77DE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05053" y="-127029"/>
                        <a:ext cx="8981893" cy="7112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6810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2494869-5FED-C57D-1EAC-509908AA8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097028"/>
              </p:ext>
            </p:extLst>
          </p:nvPr>
        </p:nvGraphicFramePr>
        <p:xfrm>
          <a:off x="0" y="1343025"/>
          <a:ext cx="12192000" cy="4915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580240" imgH="3459600" progId="PBrush">
                  <p:embed/>
                </p:oleObj>
              </mc:Choice>
              <mc:Fallback>
                <p:oleObj name="Bitmap Image" r:id="rId2" imgW="8580240" imgH="3459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343025"/>
                        <a:ext cx="12192000" cy="4915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722FA93-BF2F-8AD7-097C-7A94F885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454" y="241083"/>
            <a:ext cx="11596321" cy="652535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Normalized</a:t>
            </a:r>
            <a:r>
              <a:rPr lang="pl-PL" dirty="0"/>
              <a:t> Urn Model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Normalized</a:t>
            </a:r>
            <a:endParaRPr lang="pl-P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6DE89A-3838-B8E9-D127-12AFE2AF9199}"/>
              </a:ext>
            </a:extLst>
          </p:cNvPr>
          <p:cNvGrpSpPr/>
          <p:nvPr/>
        </p:nvGrpSpPr>
        <p:grpSpPr>
          <a:xfrm>
            <a:off x="8515350" y="56417"/>
            <a:ext cx="3400425" cy="2610583"/>
            <a:chOff x="8515350" y="56417"/>
            <a:chExt cx="3400425" cy="261058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A73C8A-3AC8-C1F2-3EC6-CDEDB35865E9}"/>
                </a:ext>
              </a:extLst>
            </p:cNvPr>
            <p:cNvSpPr/>
            <p:nvPr/>
          </p:nvSpPr>
          <p:spPr>
            <a:xfrm>
              <a:off x="8515350" y="56417"/>
              <a:ext cx="3400425" cy="26105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45DCEF-FBAB-4C97-BD1F-4449B805BCCC}"/>
                </a:ext>
              </a:extLst>
            </p:cNvPr>
            <p:cNvSpPr txBox="1"/>
            <p:nvPr/>
          </p:nvSpPr>
          <p:spPr>
            <a:xfrm>
              <a:off x="9486900" y="56417"/>
              <a:ext cx="219075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Gamma(0.8,1)</a:t>
              </a:r>
            </a:p>
            <a:p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pl-PL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pl-PL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density</a:t>
              </a:r>
              <a:r>
                <a:rPr lang="pl-PL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l-PL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function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EDFE15-3284-CF82-D0D3-AF7A034A6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7195" y="425749"/>
              <a:ext cx="2530059" cy="1851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35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32BE-445E-573B-C81D-D047DCF9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2535"/>
          </a:xfrm>
        </p:spPr>
        <p:txBody>
          <a:bodyPr>
            <a:noAutofit/>
          </a:bodyPr>
          <a:lstStyle/>
          <a:p>
            <a:pPr algn="ctr"/>
            <a:r>
              <a:rPr lang="pl-PL" sz="3200" dirty="0" err="1"/>
              <a:t>Mallows</a:t>
            </a:r>
            <a:r>
              <a:rPr lang="pl-PL" sz="3200" dirty="0"/>
              <a:t> Model: Standard </a:t>
            </a:r>
            <a:r>
              <a:rPr lang="pl-PL" sz="3200" dirty="0" err="1"/>
              <a:t>dispersion</a:t>
            </a:r>
            <a:r>
              <a:rPr lang="pl-PL" sz="3200" dirty="0"/>
              <a:t> </a:t>
            </a:r>
            <a:r>
              <a:rPr lang="pl-PL" sz="3200" dirty="0" err="1"/>
              <a:t>parameter</a:t>
            </a:r>
            <a:r>
              <a:rPr lang="pl-PL" sz="3200" dirty="0"/>
              <a:t> </a:t>
            </a:r>
            <a:r>
              <a:rPr lang="el-GR" sz="3200" dirty="0"/>
              <a:t>Φ</a:t>
            </a:r>
            <a:r>
              <a:rPr lang="pl-PL" sz="3200" dirty="0"/>
              <a:t> versus norm-</a:t>
            </a:r>
            <a:r>
              <a:rPr lang="el-GR" sz="3200" dirty="0"/>
              <a:t>Φ</a:t>
            </a:r>
            <a:endParaRPr lang="pl-PL" sz="3200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DFB2AC2-52D7-EB7B-598D-6073726970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539705"/>
              </p:ext>
            </p:extLst>
          </p:nvPr>
        </p:nvGraphicFramePr>
        <p:xfrm>
          <a:off x="266699" y="1117600"/>
          <a:ext cx="11812605" cy="549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702600" imgH="5928480" progId="PBrush">
                  <p:embed/>
                </p:oleObj>
              </mc:Choice>
              <mc:Fallback>
                <p:oleObj name="Bitmap Image" r:id="rId2" imgW="12702600" imgH="59284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6699" y="1117600"/>
                        <a:ext cx="11812605" cy="549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DF85A31-6510-3DC7-667A-AE94065C5A3D}"/>
              </a:ext>
            </a:extLst>
          </p:cNvPr>
          <p:cNvSpPr/>
          <p:nvPr/>
        </p:nvSpPr>
        <p:spPr>
          <a:xfrm>
            <a:off x="541176" y="905069"/>
            <a:ext cx="11271379" cy="250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0E73B0-CCDA-A9BA-8E98-955544F7747A}"/>
              </a:ext>
            </a:extLst>
          </p:cNvPr>
          <p:cNvSpPr txBox="1"/>
          <p:nvPr/>
        </p:nvSpPr>
        <p:spPr>
          <a:xfrm>
            <a:off x="8535725" y="1878509"/>
            <a:ext cx="35435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err="1">
                <a:solidFill>
                  <a:srgbClr val="FF0000"/>
                </a:solidFill>
              </a:rPr>
              <a:t>Consider</a:t>
            </a:r>
            <a:r>
              <a:rPr lang="pl-PL" sz="4400" dirty="0">
                <a:solidFill>
                  <a:srgbClr val="FF0000"/>
                </a:solidFill>
              </a:rPr>
              <a:t> </a:t>
            </a:r>
            <a:r>
              <a:rPr lang="pl-PL" sz="4400" dirty="0" err="1">
                <a:solidFill>
                  <a:srgbClr val="FF0000"/>
                </a:solidFill>
              </a:rPr>
              <a:t>normalization</a:t>
            </a:r>
            <a:r>
              <a:rPr lang="pl-PL" sz="4400" dirty="0">
                <a:solidFill>
                  <a:srgbClr val="FF0000"/>
                </a:solidFill>
              </a:rPr>
              <a:t> for </a:t>
            </a:r>
            <a:r>
              <a:rPr lang="pl-PL" sz="4400" dirty="0" err="1">
                <a:solidFill>
                  <a:srgbClr val="FF0000"/>
                </a:solidFill>
              </a:rPr>
              <a:t>Mallows</a:t>
            </a:r>
            <a:r>
              <a:rPr lang="pl-PL" sz="4400" dirty="0">
                <a:solidFill>
                  <a:srgbClr val="FF0000"/>
                </a:solidFill>
              </a:rPr>
              <a:t>!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DE0CEF70-6536-910F-0E70-8EA2FC48A410}"/>
              </a:ext>
            </a:extLst>
          </p:cNvPr>
          <p:cNvSpPr/>
          <p:nvPr/>
        </p:nvSpPr>
        <p:spPr>
          <a:xfrm>
            <a:off x="4391886" y="403200"/>
            <a:ext cx="6441372" cy="174584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800"/>
              <a:t>We want </a:t>
            </a:r>
            <a:r>
              <a:rPr lang="pl-PL" sz="4800" err="1"/>
              <a:t>more</a:t>
            </a:r>
            <a:r>
              <a:rPr lang="pl-PL" sz="4800"/>
              <a:t> </a:t>
            </a:r>
            <a:r>
              <a:rPr lang="pl-PL" sz="4800" err="1"/>
              <a:t>experiments</a:t>
            </a:r>
            <a:r>
              <a:rPr lang="pl-PL" sz="4800"/>
              <a:t>!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B8732DE-1D0C-64D5-00BE-977AFEAFE35F}"/>
              </a:ext>
            </a:extLst>
          </p:cNvPr>
          <p:cNvSpPr/>
          <p:nvPr/>
        </p:nvSpPr>
        <p:spPr>
          <a:xfrm>
            <a:off x="5750560" y="2411859"/>
            <a:ext cx="2479040" cy="18999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>
                <a:solidFill>
                  <a:schemeClr val="tx1"/>
                </a:solidFill>
              </a:rPr>
              <a:t>Real-Life Data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4A191AFC-8898-D484-CD11-2CF39D1D0AC1}"/>
              </a:ext>
            </a:extLst>
          </p:cNvPr>
          <p:cNvSpPr/>
          <p:nvPr/>
        </p:nvSpPr>
        <p:spPr>
          <a:xfrm>
            <a:off x="5750560" y="4754881"/>
            <a:ext cx="2479040" cy="18999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>
                <a:solidFill>
                  <a:schemeClr val="tx1"/>
                </a:solidFill>
              </a:rPr>
              <a:t>Synthetic</a:t>
            </a:r>
            <a:r>
              <a:rPr lang="pl-PL" sz="2400">
                <a:solidFill>
                  <a:schemeClr val="tx1"/>
                </a:solidFill>
              </a:rPr>
              <a:t> Data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B53C1B4-6F56-4417-7DBB-182ABC8694D5}"/>
              </a:ext>
            </a:extLst>
          </p:cNvPr>
          <p:cNvSpPr/>
          <p:nvPr/>
        </p:nvSpPr>
        <p:spPr>
          <a:xfrm>
            <a:off x="8656576" y="2411859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/>
              <a:t>Preflib</a:t>
            </a:r>
            <a:endParaRPr lang="pl-PL" sz="480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403EE43-FFB0-A434-430B-A05148A7CF36}"/>
              </a:ext>
            </a:extLst>
          </p:cNvPr>
          <p:cNvSpPr/>
          <p:nvPr/>
        </p:nvSpPr>
        <p:spPr>
          <a:xfrm>
            <a:off x="8656576" y="3089934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/>
              <a:t>Pabulib</a:t>
            </a:r>
            <a:endParaRPr lang="pl-PL" sz="480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9C7B5FC5-6E0C-CCCF-1B6F-7F7E34F51A89}"/>
              </a:ext>
            </a:extLst>
          </p:cNvPr>
          <p:cNvSpPr/>
          <p:nvPr/>
        </p:nvSpPr>
        <p:spPr>
          <a:xfrm>
            <a:off x="8656576" y="3768010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/>
              <a:t>Others</a:t>
            </a:r>
            <a:r>
              <a:rPr lang="pl-PL" sz="2400"/>
              <a:t>…</a:t>
            </a:r>
            <a:endParaRPr lang="pl-PL" sz="4800"/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78A161C8-E5C5-BE13-5E78-C5C254B89710}"/>
              </a:ext>
            </a:extLst>
          </p:cNvPr>
          <p:cNvSpPr/>
          <p:nvPr/>
        </p:nvSpPr>
        <p:spPr>
          <a:xfrm rot="10800000">
            <a:off x="5323583" y="2893164"/>
            <a:ext cx="457457" cy="107167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8367BCAD-D05D-D21D-80BB-0C10AE9E3640}"/>
              </a:ext>
            </a:extLst>
          </p:cNvPr>
          <p:cNvSpPr/>
          <p:nvPr/>
        </p:nvSpPr>
        <p:spPr>
          <a:xfrm>
            <a:off x="8656576" y="4754881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err="1"/>
              <a:t>I</a:t>
            </a:r>
            <a:r>
              <a:rPr lang="pl-PL" sz="2000" err="1"/>
              <a:t>mpartial</a:t>
            </a:r>
            <a:r>
              <a:rPr lang="pl-PL" sz="2000"/>
              <a:t> </a:t>
            </a:r>
            <a:r>
              <a:rPr lang="pl-PL" sz="2000" err="1"/>
              <a:t>Culture</a:t>
            </a:r>
            <a:endParaRPr lang="pl-PL" sz="480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A991867-85BB-C500-058A-8EEB54DD68B6}"/>
              </a:ext>
            </a:extLst>
          </p:cNvPr>
          <p:cNvSpPr/>
          <p:nvPr/>
        </p:nvSpPr>
        <p:spPr>
          <a:xfrm>
            <a:off x="8656576" y="5432956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/>
              <a:t>Urn, </a:t>
            </a:r>
            <a:r>
              <a:rPr lang="pl-PL" sz="2400" err="1"/>
              <a:t>Mallows</a:t>
            </a:r>
            <a:endParaRPr lang="pl-PL" sz="480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8CFEE55E-07B6-8479-B9F4-15494259BF91}"/>
              </a:ext>
            </a:extLst>
          </p:cNvPr>
          <p:cNvSpPr/>
          <p:nvPr/>
        </p:nvSpPr>
        <p:spPr>
          <a:xfrm>
            <a:off x="8656576" y="6111032"/>
            <a:ext cx="2176682" cy="543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err="1"/>
              <a:t>Euclidean</a:t>
            </a:r>
            <a:r>
              <a:rPr lang="pl-PL"/>
              <a:t>, and </a:t>
            </a:r>
            <a:r>
              <a:rPr lang="pl-PL" err="1"/>
              <a:t>more</a:t>
            </a:r>
            <a:endParaRPr lang="pl-PL" sz="4000"/>
          </a:p>
        </p:txBody>
      </p:sp>
      <p:sp>
        <p:nvSpPr>
          <p:cNvPr id="21" name="Strzałka: w prawo 20">
            <a:extLst>
              <a:ext uri="{FF2B5EF4-FFF2-40B4-BE49-F238E27FC236}">
                <a16:creationId xmlns:a16="http://schemas.microsoft.com/office/drawing/2014/main" id="{48336071-409B-1568-87A3-908144EE9C20}"/>
              </a:ext>
            </a:extLst>
          </p:cNvPr>
          <p:cNvSpPr/>
          <p:nvPr/>
        </p:nvSpPr>
        <p:spPr>
          <a:xfrm>
            <a:off x="8206738" y="2452074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trzałka: w prawo 21">
            <a:extLst>
              <a:ext uri="{FF2B5EF4-FFF2-40B4-BE49-F238E27FC236}">
                <a16:creationId xmlns:a16="http://schemas.microsoft.com/office/drawing/2014/main" id="{3107E49C-C13F-9F07-F83D-E87BD2C1B31F}"/>
              </a:ext>
            </a:extLst>
          </p:cNvPr>
          <p:cNvSpPr/>
          <p:nvPr/>
        </p:nvSpPr>
        <p:spPr>
          <a:xfrm>
            <a:off x="8199118" y="3170365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2B118F8F-C72D-A789-4C25-D999B1905724}"/>
              </a:ext>
            </a:extLst>
          </p:cNvPr>
          <p:cNvSpPr/>
          <p:nvPr/>
        </p:nvSpPr>
        <p:spPr>
          <a:xfrm>
            <a:off x="8206739" y="3820397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: w prawo 24">
            <a:extLst>
              <a:ext uri="{FF2B5EF4-FFF2-40B4-BE49-F238E27FC236}">
                <a16:creationId xmlns:a16="http://schemas.microsoft.com/office/drawing/2014/main" id="{C10FB8CF-7A0B-1A33-93FB-BFBBFD48DDD2}"/>
              </a:ext>
            </a:extLst>
          </p:cNvPr>
          <p:cNvSpPr/>
          <p:nvPr/>
        </p:nvSpPr>
        <p:spPr>
          <a:xfrm>
            <a:off x="8199118" y="4835819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: w prawo 25">
            <a:extLst>
              <a:ext uri="{FF2B5EF4-FFF2-40B4-BE49-F238E27FC236}">
                <a16:creationId xmlns:a16="http://schemas.microsoft.com/office/drawing/2014/main" id="{9BA2E386-F00E-19A0-95F4-A16D4BE4BFB0}"/>
              </a:ext>
            </a:extLst>
          </p:cNvPr>
          <p:cNvSpPr/>
          <p:nvPr/>
        </p:nvSpPr>
        <p:spPr>
          <a:xfrm>
            <a:off x="8209404" y="5540325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Strzałka: w prawo 26">
            <a:extLst>
              <a:ext uri="{FF2B5EF4-FFF2-40B4-BE49-F238E27FC236}">
                <a16:creationId xmlns:a16="http://schemas.microsoft.com/office/drawing/2014/main" id="{BAC4D72C-B16E-8E52-3224-18240D9CE087}"/>
              </a:ext>
            </a:extLst>
          </p:cNvPr>
          <p:cNvSpPr/>
          <p:nvPr/>
        </p:nvSpPr>
        <p:spPr>
          <a:xfrm>
            <a:off x="8199118" y="6191463"/>
            <a:ext cx="457457" cy="46333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A2BB9E29-8E46-D67A-0103-48F52BF1D743}"/>
              </a:ext>
            </a:extLst>
          </p:cNvPr>
          <p:cNvSpPr/>
          <p:nvPr/>
        </p:nvSpPr>
        <p:spPr>
          <a:xfrm rot="10800000">
            <a:off x="5293102" y="5169004"/>
            <a:ext cx="457457" cy="107167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A460703-7CEE-6B68-1DC4-B6DF10EC8AD9}"/>
              </a:ext>
            </a:extLst>
          </p:cNvPr>
          <p:cNvSpPr txBox="1"/>
          <p:nvPr/>
        </p:nvSpPr>
        <p:spPr>
          <a:xfrm>
            <a:off x="3718560" y="3217368"/>
            <a:ext cx="227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Real data </a:t>
            </a:r>
            <a:r>
              <a:rPr lang="pl-PL" err="1"/>
              <a:t>is</a:t>
            </a:r>
            <a:r>
              <a:rPr lang="pl-PL"/>
              <a:t> real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16D7639E-1280-5496-90E6-836082E6A605}"/>
              </a:ext>
            </a:extLst>
          </p:cNvPr>
          <p:cNvCxnSpPr>
            <a:cxnSpLocks/>
          </p:cNvCxnSpPr>
          <p:nvPr/>
        </p:nvCxnSpPr>
        <p:spPr>
          <a:xfrm flipH="1" flipV="1">
            <a:off x="3015033" y="2098468"/>
            <a:ext cx="800803" cy="1143517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C5A47C44-70FD-7B18-5818-6D2B098655D9}"/>
              </a:ext>
            </a:extLst>
          </p:cNvPr>
          <p:cNvSpPr txBox="1"/>
          <p:nvPr/>
        </p:nvSpPr>
        <p:spPr>
          <a:xfrm>
            <a:off x="835584" y="1635064"/>
            <a:ext cx="298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Fixed</a:t>
            </a:r>
            <a:r>
              <a:rPr lang="pl-PL"/>
              <a:t>, hard to </a:t>
            </a:r>
            <a:r>
              <a:rPr lang="pl-PL" err="1"/>
              <a:t>control</a:t>
            </a:r>
            <a:r>
              <a:rPr lang="pl-PL"/>
              <a:t> </a:t>
            </a:r>
            <a:r>
              <a:rPr lang="pl-PL" err="1"/>
              <a:t>number</a:t>
            </a:r>
            <a:r>
              <a:rPr lang="pl-PL"/>
              <a:t> of </a:t>
            </a:r>
            <a:r>
              <a:rPr lang="pl-PL" err="1"/>
              <a:t>candidates</a:t>
            </a:r>
            <a:r>
              <a:rPr lang="pl-PL"/>
              <a:t>/</a:t>
            </a:r>
            <a:r>
              <a:rPr lang="pl-PL" err="1"/>
              <a:t>voters</a:t>
            </a:r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EB3B25A3-CF69-6B0E-A5DF-B4CD2ECDF61F}"/>
              </a:ext>
            </a:extLst>
          </p:cNvPr>
          <p:cNvSpPr txBox="1"/>
          <p:nvPr/>
        </p:nvSpPr>
        <p:spPr>
          <a:xfrm>
            <a:off x="369367" y="2399770"/>
            <a:ext cx="227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Collected</a:t>
            </a:r>
            <a:r>
              <a:rPr lang="pl-PL"/>
              <a:t> </a:t>
            </a:r>
            <a:r>
              <a:rPr lang="pl-PL" err="1"/>
              <a:t>under</a:t>
            </a:r>
            <a:r>
              <a:rPr lang="pl-PL"/>
              <a:t> </a:t>
            </a:r>
            <a:r>
              <a:rPr lang="pl-PL" err="1"/>
              <a:t>specific</a:t>
            </a:r>
            <a:r>
              <a:rPr lang="pl-PL"/>
              <a:t> </a:t>
            </a:r>
            <a:r>
              <a:rPr lang="pl-PL" err="1"/>
              <a:t>circumstances</a:t>
            </a:r>
            <a:endParaRPr lang="pl-PL"/>
          </a:p>
        </p:txBody>
      </p: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98D38763-6625-A97D-1A7B-445BEAB15394}"/>
              </a:ext>
            </a:extLst>
          </p:cNvPr>
          <p:cNvCxnSpPr>
            <a:cxnSpLocks/>
          </p:cNvCxnSpPr>
          <p:nvPr/>
        </p:nvCxnSpPr>
        <p:spPr>
          <a:xfrm flipH="1" flipV="1">
            <a:off x="2645207" y="2903743"/>
            <a:ext cx="1068634" cy="486208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FB25C8C8-4402-F4BE-73C6-69123BFB2854}"/>
              </a:ext>
            </a:extLst>
          </p:cNvPr>
          <p:cNvSpPr txBox="1"/>
          <p:nvPr/>
        </p:nvSpPr>
        <p:spPr>
          <a:xfrm>
            <a:off x="903684" y="3360360"/>
            <a:ext cx="227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Often</a:t>
            </a:r>
            <a:r>
              <a:rPr lang="pl-PL"/>
              <a:t> </a:t>
            </a:r>
            <a:r>
              <a:rPr lang="pl-PL" err="1"/>
              <a:t>incomplete</a:t>
            </a:r>
            <a:endParaRPr lang="pl-PL"/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EF54F34-7AFD-3A4C-F739-1DF0BD08E6C5}"/>
              </a:ext>
            </a:extLst>
          </p:cNvPr>
          <p:cNvCxnSpPr>
            <a:cxnSpLocks/>
          </p:cNvCxnSpPr>
          <p:nvPr/>
        </p:nvCxnSpPr>
        <p:spPr>
          <a:xfrm flipH="1">
            <a:off x="2717629" y="3545026"/>
            <a:ext cx="1003129" cy="57794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548ABBBE-F608-2300-33A7-3625AEE25562}"/>
              </a:ext>
            </a:extLst>
          </p:cNvPr>
          <p:cNvSpPr txBox="1"/>
          <p:nvPr/>
        </p:nvSpPr>
        <p:spPr>
          <a:xfrm>
            <a:off x="1535014" y="3890855"/>
            <a:ext cx="227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But </a:t>
            </a:r>
            <a:r>
              <a:rPr lang="pl-PL" err="1"/>
              <a:t>it’s</a:t>
            </a:r>
            <a:r>
              <a:rPr lang="pl-PL"/>
              <a:t> real!</a:t>
            </a:r>
          </a:p>
        </p:txBody>
      </p:sp>
      <p:cxnSp>
        <p:nvCxnSpPr>
          <p:cNvPr id="40" name="Łącznik prosty ze strzałką 39">
            <a:extLst>
              <a:ext uri="{FF2B5EF4-FFF2-40B4-BE49-F238E27FC236}">
                <a16:creationId xmlns:a16="http://schemas.microsoft.com/office/drawing/2014/main" id="{121AC3EE-E734-242B-E33A-C66A012E9AAC}"/>
              </a:ext>
            </a:extLst>
          </p:cNvPr>
          <p:cNvCxnSpPr>
            <a:cxnSpLocks/>
          </p:cNvCxnSpPr>
          <p:nvPr/>
        </p:nvCxnSpPr>
        <p:spPr>
          <a:xfrm flipH="1">
            <a:off x="2817329" y="3633703"/>
            <a:ext cx="896512" cy="393840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04BBF267-F54E-B570-B20A-E8F63D89D0A2}"/>
              </a:ext>
            </a:extLst>
          </p:cNvPr>
          <p:cNvSpPr txBox="1"/>
          <p:nvPr/>
        </p:nvSpPr>
        <p:spPr>
          <a:xfrm>
            <a:off x="3713841" y="5515946"/>
            <a:ext cx="227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Easy</a:t>
            </a:r>
            <a:r>
              <a:rPr lang="pl-PL"/>
              <a:t> to </a:t>
            </a:r>
            <a:r>
              <a:rPr lang="pl-PL" err="1"/>
              <a:t>control</a:t>
            </a:r>
            <a:r>
              <a:rPr lang="pl-PL"/>
              <a:t>!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BFB1DD1C-CBD0-97B8-64DE-0578D7C60D2B}"/>
              </a:ext>
            </a:extLst>
          </p:cNvPr>
          <p:cNvSpPr txBox="1"/>
          <p:nvPr/>
        </p:nvSpPr>
        <p:spPr>
          <a:xfrm>
            <a:off x="2003973" y="4630497"/>
            <a:ext cx="149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Arbitrary</a:t>
            </a:r>
            <a:r>
              <a:rPr lang="pl-PL"/>
              <a:t> </a:t>
            </a:r>
            <a:r>
              <a:rPr lang="pl-PL" err="1"/>
              <a:t>size</a:t>
            </a:r>
            <a:endParaRPr lang="pl-PL"/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9113D41A-2CA4-32F8-959F-F8F80CF0FF2E}"/>
              </a:ext>
            </a:extLst>
          </p:cNvPr>
          <p:cNvSpPr txBox="1"/>
          <p:nvPr/>
        </p:nvSpPr>
        <p:spPr>
          <a:xfrm>
            <a:off x="784228" y="5109790"/>
            <a:ext cx="2022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/>
              <a:t>Perfect </a:t>
            </a:r>
            <a:br>
              <a:rPr lang="pl-PL"/>
            </a:br>
            <a:r>
              <a:rPr lang="pl-PL" err="1"/>
              <a:t>information</a:t>
            </a:r>
            <a:endParaRPr lang="pl-PL"/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8080E7F2-D5A9-20AB-31B7-6FA5085E0F67}"/>
              </a:ext>
            </a:extLst>
          </p:cNvPr>
          <p:cNvSpPr txBox="1"/>
          <p:nvPr/>
        </p:nvSpPr>
        <p:spPr>
          <a:xfrm>
            <a:off x="1795260" y="5965479"/>
            <a:ext cx="24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Unrealistic</a:t>
            </a:r>
            <a:r>
              <a:rPr lang="pl-PL"/>
              <a:t>…</a:t>
            </a: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7FA42EA4-0968-FA75-6CE7-6D8858814D49}"/>
              </a:ext>
            </a:extLst>
          </p:cNvPr>
          <p:cNvSpPr txBox="1"/>
          <p:nvPr/>
        </p:nvSpPr>
        <p:spPr>
          <a:xfrm>
            <a:off x="2059135" y="6423132"/>
            <a:ext cx="24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Hard to </a:t>
            </a:r>
            <a:r>
              <a:rPr lang="pl-PL" err="1"/>
              <a:t>choose</a:t>
            </a:r>
            <a:r>
              <a:rPr lang="pl-PL"/>
              <a:t> a model</a:t>
            </a: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EA61E1A6-2900-8DF6-EAEE-F2C2485DC775}"/>
              </a:ext>
            </a:extLst>
          </p:cNvPr>
          <p:cNvCxnSpPr>
            <a:cxnSpLocks/>
          </p:cNvCxnSpPr>
          <p:nvPr/>
        </p:nvCxnSpPr>
        <p:spPr>
          <a:xfrm flipH="1" flipV="1">
            <a:off x="3364437" y="4937133"/>
            <a:ext cx="390163" cy="533846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>
            <a:extLst>
              <a:ext uri="{FF2B5EF4-FFF2-40B4-BE49-F238E27FC236}">
                <a16:creationId xmlns:a16="http://schemas.microsoft.com/office/drawing/2014/main" id="{B4D66ABD-38A2-3B88-835F-9FA789ED0F65}"/>
              </a:ext>
            </a:extLst>
          </p:cNvPr>
          <p:cNvCxnSpPr>
            <a:cxnSpLocks/>
            <a:stCxn id="42" idx="1"/>
          </p:cNvCxnSpPr>
          <p:nvPr/>
        </p:nvCxnSpPr>
        <p:spPr>
          <a:xfrm flipH="1" flipV="1">
            <a:off x="2847052" y="5277387"/>
            <a:ext cx="866789" cy="423225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80134469-CC0E-B279-BA6B-A16BF8F5C003}"/>
              </a:ext>
            </a:extLst>
          </p:cNvPr>
          <p:cNvCxnSpPr>
            <a:cxnSpLocks/>
          </p:cNvCxnSpPr>
          <p:nvPr/>
        </p:nvCxnSpPr>
        <p:spPr>
          <a:xfrm flipH="1">
            <a:off x="3015033" y="5909970"/>
            <a:ext cx="698808" cy="240175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>
            <a:extLst>
              <a:ext uri="{FF2B5EF4-FFF2-40B4-BE49-F238E27FC236}">
                <a16:creationId xmlns:a16="http://schemas.microsoft.com/office/drawing/2014/main" id="{C1F67C86-CC3F-9E1B-B377-03913493D79E}"/>
              </a:ext>
            </a:extLst>
          </p:cNvPr>
          <p:cNvCxnSpPr>
            <a:cxnSpLocks/>
          </p:cNvCxnSpPr>
          <p:nvPr/>
        </p:nvCxnSpPr>
        <p:spPr>
          <a:xfrm flipH="1">
            <a:off x="3601092" y="5985697"/>
            <a:ext cx="282078" cy="562000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>
            <a:extLst>
              <a:ext uri="{FF2B5EF4-FFF2-40B4-BE49-F238E27FC236}">
                <a16:creationId xmlns:a16="http://schemas.microsoft.com/office/drawing/2014/main" id="{DF39AC9C-1004-A6DB-3BB0-C29CE3513513}"/>
              </a:ext>
            </a:extLst>
          </p:cNvPr>
          <p:cNvCxnSpPr>
            <a:cxnSpLocks/>
          </p:cNvCxnSpPr>
          <p:nvPr/>
        </p:nvCxnSpPr>
        <p:spPr>
          <a:xfrm flipH="1" flipV="1">
            <a:off x="1147643" y="5985697"/>
            <a:ext cx="616547" cy="157044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ole tekstowe 57">
            <a:extLst>
              <a:ext uri="{FF2B5EF4-FFF2-40B4-BE49-F238E27FC236}">
                <a16:creationId xmlns:a16="http://schemas.microsoft.com/office/drawing/2014/main" id="{849B040C-1EE7-F83C-0C16-D355F820558A}"/>
              </a:ext>
            </a:extLst>
          </p:cNvPr>
          <p:cNvSpPr txBox="1"/>
          <p:nvPr/>
        </p:nvSpPr>
        <p:spPr>
          <a:xfrm>
            <a:off x="47082" y="5469779"/>
            <a:ext cx="1205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err="1"/>
              <a:t>All</a:t>
            </a:r>
            <a:r>
              <a:rPr lang="pl-PL" sz="1200"/>
              <a:t> </a:t>
            </a:r>
            <a:r>
              <a:rPr lang="pl-PL" sz="1200" err="1"/>
              <a:t>models</a:t>
            </a:r>
            <a:r>
              <a:rPr lang="pl-PL" sz="1200"/>
              <a:t> </a:t>
            </a:r>
            <a:r>
              <a:rPr lang="pl-PL" sz="1200" err="1"/>
              <a:t>are</a:t>
            </a:r>
            <a:r>
              <a:rPr lang="pl-PL" sz="1200"/>
              <a:t> </a:t>
            </a:r>
            <a:r>
              <a:rPr lang="pl-PL" sz="1200" err="1"/>
              <a:t>wrong</a:t>
            </a:r>
            <a:r>
              <a:rPr lang="pl-PL" sz="1200"/>
              <a:t> but </a:t>
            </a:r>
            <a:r>
              <a:rPr lang="pl-PL" sz="1200" err="1"/>
              <a:t>some</a:t>
            </a:r>
            <a:r>
              <a:rPr lang="pl-PL" sz="1200"/>
              <a:t> </a:t>
            </a:r>
            <a:r>
              <a:rPr lang="pl-PL" sz="1200" err="1"/>
              <a:t>are</a:t>
            </a:r>
            <a:r>
              <a:rPr lang="pl-PL" sz="1200"/>
              <a:t> </a:t>
            </a:r>
            <a:r>
              <a:rPr lang="pl-PL" sz="1200" err="1"/>
              <a:t>wronger</a:t>
            </a:r>
            <a:r>
              <a:rPr lang="pl-PL" sz="1200"/>
              <a:t> </a:t>
            </a:r>
            <a:r>
              <a:rPr lang="pl-PL" sz="1200" err="1"/>
              <a:t>than</a:t>
            </a:r>
            <a:r>
              <a:rPr lang="pl-PL" sz="1200"/>
              <a:t> </a:t>
            </a:r>
            <a:r>
              <a:rPr lang="pl-PL" sz="1200" err="1"/>
              <a:t>others</a:t>
            </a:r>
            <a:r>
              <a:rPr lang="pl-PL" sz="1200"/>
              <a:t> ;) 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34CF08A-7A5E-9C02-79E1-0237F0C47BA4}"/>
              </a:ext>
            </a:extLst>
          </p:cNvPr>
          <p:cNvSpPr txBox="1"/>
          <p:nvPr/>
        </p:nvSpPr>
        <p:spPr>
          <a:xfrm>
            <a:off x="4385164" y="40497"/>
            <a:ext cx="76279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/>
              <a:t>N. </a:t>
            </a:r>
            <a:r>
              <a:rPr lang="pl-PL" sz="1200" err="1"/>
              <a:t>Mattei</a:t>
            </a:r>
            <a:r>
              <a:rPr lang="pl-PL" sz="1200"/>
              <a:t>, T. </a:t>
            </a:r>
            <a:r>
              <a:rPr lang="pl-PL" sz="1200" err="1"/>
              <a:t>Walsh</a:t>
            </a:r>
            <a:r>
              <a:rPr lang="pl-PL" sz="1200"/>
              <a:t>, </a:t>
            </a:r>
            <a:r>
              <a:rPr lang="pl-PL" sz="1200" err="1"/>
              <a:t>PrefLib</a:t>
            </a:r>
            <a:r>
              <a:rPr lang="pl-PL" sz="1200"/>
              <a:t>: A Library For </a:t>
            </a:r>
            <a:r>
              <a:rPr lang="pl-PL" sz="1200" err="1"/>
              <a:t>Preferences</a:t>
            </a:r>
            <a:r>
              <a:rPr lang="pl-PL" sz="1200"/>
              <a:t>, ADT 2013</a:t>
            </a:r>
            <a:endParaRPr lang="pl-PL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3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3" grpId="0"/>
      <p:bldP spid="24" grpId="0"/>
      <p:bldP spid="28" grpId="0"/>
      <p:bldP spid="34" grpId="0"/>
      <p:bldP spid="39" grpId="0"/>
      <p:bldP spid="42" grpId="0"/>
      <p:bldP spid="43" grpId="0"/>
      <p:bldP spid="44" grpId="0"/>
      <p:bldP spid="45" grpId="0"/>
      <p:bldP spid="46" grpId="0"/>
      <p:bldP spid="5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1650A64-A9BE-08E8-6A74-5D37B77DEF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497115"/>
              </p:ext>
            </p:extLst>
          </p:nvPr>
        </p:nvGraphicFramePr>
        <p:xfrm>
          <a:off x="1284991" y="-214416"/>
          <a:ext cx="9202617" cy="7286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686720" imgH="6086520" progId="PBrush">
                  <p:embed/>
                </p:oleObj>
              </mc:Choice>
              <mc:Fallback>
                <p:oleObj name="Bitmap Image" r:id="rId2" imgW="7686720" imgH="6086520" progId="PBrus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1650A64-A9BE-08E8-6A74-5D37B77DE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4991" y="-214416"/>
                        <a:ext cx="9202617" cy="7286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6377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047CCD1-A501-91B4-3667-36307EE958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331165"/>
              </p:ext>
            </p:extLst>
          </p:nvPr>
        </p:nvGraphicFramePr>
        <p:xfrm>
          <a:off x="311499" y="171415"/>
          <a:ext cx="6967974" cy="361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3039560" imgH="6772320" progId="PBrush">
                  <p:embed/>
                </p:oleObj>
              </mc:Choice>
              <mc:Fallback>
                <p:oleObj name="Bitmap Image" r:id="rId2" imgW="13039560" imgH="6772320" progId="PBrus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047CCD1-A501-91B4-3667-36307EE958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1499" y="171415"/>
                        <a:ext cx="6967974" cy="3610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032801E-82D7-2852-8951-FB0938A2CA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726541"/>
              </p:ext>
            </p:extLst>
          </p:nvPr>
        </p:nvGraphicFramePr>
        <p:xfrm>
          <a:off x="6903343" y="1335163"/>
          <a:ext cx="5288657" cy="4187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686720" imgH="6086520" progId="PBrush">
                  <p:embed/>
                </p:oleObj>
              </mc:Choice>
              <mc:Fallback>
                <p:oleObj name="Bitmap Image" r:id="rId4" imgW="7686720" imgH="608652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032801E-82D7-2852-8951-FB0938A2CA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03343" y="1335163"/>
                        <a:ext cx="5288657" cy="4187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C35C9DB-3F1A-FFC9-A84D-510B849257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884088"/>
              </p:ext>
            </p:extLst>
          </p:nvPr>
        </p:nvGraphicFramePr>
        <p:xfrm>
          <a:off x="561595" y="3782000"/>
          <a:ext cx="3047909" cy="307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6200640" imgH="6257880" progId="PBrush">
                  <p:embed/>
                </p:oleObj>
              </mc:Choice>
              <mc:Fallback>
                <p:oleObj name="Bitmap Image" r:id="rId6" imgW="6200640" imgH="6257880" progId="PBrus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3C35C9DB-3F1A-FFC9-A84D-510B849257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1595" y="3782000"/>
                        <a:ext cx="3047909" cy="307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5C82FF8-795B-94E0-D3F0-4216807D10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687017"/>
              </p:ext>
            </p:extLst>
          </p:nvPr>
        </p:nvGraphicFramePr>
        <p:xfrm>
          <a:off x="4230355" y="3739483"/>
          <a:ext cx="3047909" cy="309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6124680" imgH="6219720" progId="PBrush">
                  <p:embed/>
                </p:oleObj>
              </mc:Choice>
              <mc:Fallback>
                <p:oleObj name="Bitmap Image" r:id="rId8" imgW="6124680" imgH="6219720" progId="PBrus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5C82FF8-795B-94E0-D3F0-4216807D1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30355" y="3739483"/>
                        <a:ext cx="3047909" cy="3095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52D5871-9232-782F-CB1A-B3DBF42BA064}"/>
              </a:ext>
            </a:extLst>
          </p:cNvPr>
          <p:cNvSpPr txBox="1"/>
          <p:nvPr/>
        </p:nvSpPr>
        <p:spPr>
          <a:xfrm>
            <a:off x="7458075" y="171415"/>
            <a:ext cx="4471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 err="1"/>
              <a:t>Candidate</a:t>
            </a:r>
            <a:r>
              <a:rPr lang="pl-PL" sz="4800" dirty="0"/>
              <a:t> </a:t>
            </a:r>
            <a:r>
              <a:rPr lang="pl-PL" sz="4800" dirty="0" err="1"/>
              <a:t>Scores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24786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032801E-82D7-2852-8951-FB0938A2CA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3343" y="1335163"/>
          <a:ext cx="5288657" cy="4187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686720" imgH="6086520" progId="PBrush">
                  <p:embed/>
                </p:oleObj>
              </mc:Choice>
              <mc:Fallback>
                <p:oleObj name="Bitmap Image" r:id="rId2" imgW="7686720" imgH="608652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032801E-82D7-2852-8951-FB0938A2CA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03343" y="1335163"/>
                        <a:ext cx="5288657" cy="4187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C7248C6-B1B3-0D51-0C95-463B44423564}"/>
              </a:ext>
            </a:extLst>
          </p:cNvPr>
          <p:cNvSpPr txBox="1"/>
          <p:nvPr/>
        </p:nvSpPr>
        <p:spPr>
          <a:xfrm>
            <a:off x="7458075" y="171415"/>
            <a:ext cx="4735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ILP </a:t>
            </a:r>
            <a:r>
              <a:rPr lang="pl-PL" sz="4800" dirty="0" err="1"/>
              <a:t>Running</a:t>
            </a:r>
            <a:r>
              <a:rPr lang="pl-PL" sz="4800" dirty="0"/>
              <a:t> 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1F0643-8D0B-63B5-8A9C-20A5610CD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67" y="110765"/>
            <a:ext cx="6780776" cy="66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88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3950A-7FF2-63EA-D2FB-2E218C6D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04775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900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4A68EC44-73B4-754F-02F8-15AF69590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933" y="1737914"/>
            <a:ext cx="5168092" cy="3947438"/>
          </a:xfrm>
          <a:prstGeom prst="rect">
            <a:avLst/>
          </a:prstGeom>
        </p:spPr>
      </p:pic>
      <p:pic>
        <p:nvPicPr>
          <p:cNvPr id="7" name="Picture 6" descr="A picture containing screenshot, text, diagram, circle&#10;&#10;Description automatically generated">
            <a:extLst>
              <a:ext uri="{FF2B5EF4-FFF2-40B4-BE49-F238E27FC236}">
                <a16:creationId xmlns:a16="http://schemas.microsoft.com/office/drawing/2014/main" id="{5CE4394B-104C-347D-3780-B02B2ED4E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90" y="1737914"/>
            <a:ext cx="5168092" cy="39474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FA143D-7DD7-4BEE-443E-1E20D15C3EA8}"/>
              </a:ext>
            </a:extLst>
          </p:cNvPr>
          <p:cNvSpPr txBox="1">
            <a:spLocks/>
          </p:cNvSpPr>
          <p:nvPr/>
        </p:nvSpPr>
        <p:spPr>
          <a:xfrm>
            <a:off x="0" y="5685352"/>
            <a:ext cx="6539593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ea typeface="+mj-lt"/>
                <a:cs typeface="+mj-lt"/>
              </a:rPr>
              <a:t>Sequential</a:t>
            </a:r>
            <a:r>
              <a:rPr lang="en-US" sz="2800" dirty="0"/>
              <a:t> </a:t>
            </a:r>
            <a:r>
              <a:rPr lang="en-PL" sz="2800"/>
              <a:t>CC Approx. Ratio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7339C3-45D2-1EAA-3CCA-15A84F4072F7}"/>
              </a:ext>
            </a:extLst>
          </p:cNvPr>
          <p:cNvSpPr txBox="1">
            <a:spLocks/>
          </p:cNvSpPr>
          <p:nvPr/>
        </p:nvSpPr>
        <p:spPr>
          <a:xfrm>
            <a:off x="5749584" y="5685351"/>
            <a:ext cx="6935637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L" sz="2800"/>
              <a:t>Removal CC Approx. Ratio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54B0C-267D-89B3-DA57-DB322DC2DFFA}"/>
              </a:ext>
            </a:extLst>
          </p:cNvPr>
          <p:cNvSpPr txBox="1"/>
          <p:nvPr/>
        </p:nvSpPr>
        <p:spPr>
          <a:xfrm>
            <a:off x="759412" y="849482"/>
            <a:ext cx="453944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In each step, add the candidate </a:t>
            </a:r>
          </a:p>
          <a:p>
            <a:r>
              <a:rPr lang="en-GB"/>
              <a:t>who increases the committee's score the most</a:t>
            </a:r>
            <a:endParaRPr lang="en-P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CF0DB6-D159-6901-92E2-4B9651CD4CC6}"/>
              </a:ext>
            </a:extLst>
          </p:cNvPr>
          <p:cNvSpPr txBox="1"/>
          <p:nvPr/>
        </p:nvSpPr>
        <p:spPr>
          <a:xfrm>
            <a:off x="6857874" y="849482"/>
            <a:ext cx="457471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/>
              <a:t>In each step,  remove the candidate </a:t>
            </a:r>
          </a:p>
          <a:p>
            <a:r>
              <a:rPr lang="en-GB"/>
              <a:t>who decreases the committee's score the least</a:t>
            </a:r>
            <a:endParaRPr lang="en-P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4CB0E-035E-3FBF-FFA4-56064CE190FD}"/>
              </a:ext>
            </a:extLst>
          </p:cNvPr>
          <p:cNvSpPr txBox="1"/>
          <p:nvPr/>
        </p:nvSpPr>
        <p:spPr>
          <a:xfrm>
            <a:off x="5870333" y="0"/>
            <a:ext cx="6321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CC </a:t>
            </a:r>
            <a:r>
              <a:rPr lang="pl-PL" sz="4000" dirty="0" err="1"/>
              <a:t>Approximation</a:t>
            </a:r>
            <a:r>
              <a:rPr lang="pl-PL" sz="4000" dirty="0"/>
              <a:t> </a:t>
            </a:r>
            <a:r>
              <a:rPr lang="pl-PL" sz="4000" dirty="0" err="1"/>
              <a:t>Algorithms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07755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92C46DD0-8071-ACA1-32AA-7C5C08424248}"/>
              </a:ext>
            </a:extLst>
          </p:cNvPr>
          <p:cNvSpPr/>
          <p:nvPr/>
        </p:nvSpPr>
        <p:spPr>
          <a:xfrm>
            <a:off x="2491797" y="-169817"/>
            <a:ext cx="7827859" cy="6283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/>
              <a:t>greedy_approx_hb_score_normalized_dissat_vs_removal_approx_hb_score_normalized_dissat</a:t>
            </a:r>
            <a:endParaRPr lang="en-PL"/>
          </a:p>
        </p:txBody>
      </p:sp>
      <p:pic>
        <p:nvPicPr>
          <p:cNvPr id="50" name="Picture 49" descr="Chart, scatter chart&#10;&#10;Description automatically generated">
            <a:extLst>
              <a:ext uri="{FF2B5EF4-FFF2-40B4-BE49-F238E27FC236}">
                <a16:creationId xmlns:a16="http://schemas.microsoft.com/office/drawing/2014/main" id="{D8F0C5F2-08EE-3F68-0C91-4054BC975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144" y="-14393"/>
            <a:ext cx="5854700" cy="6019800"/>
          </a:xfrm>
          <a:prstGeom prst="rect">
            <a:avLst/>
          </a:prstGeom>
        </p:spPr>
      </p:pic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80EDD7C-2EB0-C22E-BB26-B1C9BC23D357}"/>
              </a:ext>
            </a:extLst>
          </p:cNvPr>
          <p:cNvSpPr/>
          <p:nvPr/>
        </p:nvSpPr>
        <p:spPr>
          <a:xfrm>
            <a:off x="3794799" y="1328029"/>
            <a:ext cx="882660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GS (cat) 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7FE1F29-7332-7DC3-28E2-EFB5E6056A0E}"/>
              </a:ext>
            </a:extLst>
          </p:cNvPr>
          <p:cNvSpPr/>
          <p:nvPr/>
        </p:nvSpPr>
        <p:spPr>
          <a:xfrm>
            <a:off x="7630015" y="3869010"/>
            <a:ext cx="882660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SP (Wal) 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9D5D5B8D-1FB4-DD6E-4603-227CD7DDCB4F}"/>
              </a:ext>
            </a:extLst>
          </p:cNvPr>
          <p:cNvSpPr/>
          <p:nvPr/>
        </p:nvSpPr>
        <p:spPr>
          <a:xfrm>
            <a:off x="7069595" y="4293887"/>
            <a:ext cx="540864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SC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79D2502-7437-973D-1D6C-186183FD2760}"/>
              </a:ext>
            </a:extLst>
          </p:cNvPr>
          <p:cNvSpPr/>
          <p:nvPr/>
        </p:nvSpPr>
        <p:spPr>
          <a:xfrm>
            <a:off x="3647949" y="3386388"/>
            <a:ext cx="443528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IC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19213B65-A396-B8EB-F309-7A6AFC76753F}"/>
              </a:ext>
            </a:extLst>
          </p:cNvPr>
          <p:cNvSpPr/>
          <p:nvPr/>
        </p:nvSpPr>
        <p:spPr>
          <a:xfrm>
            <a:off x="4318652" y="4192808"/>
            <a:ext cx="479781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2D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95259F8-DB24-C208-657B-3974B55F2CFC}"/>
              </a:ext>
            </a:extLst>
          </p:cNvPr>
          <p:cNvSpPr/>
          <p:nvPr/>
        </p:nvSpPr>
        <p:spPr>
          <a:xfrm>
            <a:off x="4491639" y="4546501"/>
            <a:ext cx="479781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3D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D3AF904-1C34-4FD0-FCE8-042F53A7A0E9}"/>
              </a:ext>
            </a:extLst>
          </p:cNvPr>
          <p:cNvCxnSpPr>
            <a:cxnSpLocks/>
            <a:stCxn id="76" idx="2"/>
          </p:cNvCxnSpPr>
          <p:nvPr/>
        </p:nvCxnSpPr>
        <p:spPr>
          <a:xfrm>
            <a:off x="3967952" y="2038755"/>
            <a:ext cx="336010" cy="47630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9CF61FE-A651-7C96-F60B-9ADC284D0F41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4677459" y="1458389"/>
            <a:ext cx="343195" cy="117559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B44A6C6-620E-173C-8E49-313AAA0BDC1C}"/>
              </a:ext>
            </a:extLst>
          </p:cNvPr>
          <p:cNvCxnSpPr>
            <a:cxnSpLocks/>
          </p:cNvCxnSpPr>
          <p:nvPr/>
        </p:nvCxnSpPr>
        <p:spPr>
          <a:xfrm flipH="1">
            <a:off x="5725099" y="1559942"/>
            <a:ext cx="655801" cy="812356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B787DDF-1233-8FD2-7BE7-AA204BD7F4AF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4558543" y="3545476"/>
            <a:ext cx="418076" cy="647332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31E7549-86A8-8718-6BFD-903EA5992514}"/>
              </a:ext>
            </a:extLst>
          </p:cNvPr>
          <p:cNvCxnSpPr>
            <a:cxnSpLocks/>
          </p:cNvCxnSpPr>
          <p:nvPr/>
        </p:nvCxnSpPr>
        <p:spPr>
          <a:xfrm flipV="1">
            <a:off x="4871238" y="3644437"/>
            <a:ext cx="243927" cy="906313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E7FE875-D9B2-231A-9ECE-16A5C6A2E4AF}"/>
              </a:ext>
            </a:extLst>
          </p:cNvPr>
          <p:cNvCxnSpPr>
            <a:cxnSpLocks/>
          </p:cNvCxnSpPr>
          <p:nvPr/>
        </p:nvCxnSpPr>
        <p:spPr>
          <a:xfrm flipH="1" flipV="1">
            <a:off x="6492702" y="3616728"/>
            <a:ext cx="847325" cy="68284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AA883A2-1B7A-2386-DF0F-EB09755D306A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7798453" y="3651883"/>
            <a:ext cx="272892" cy="217127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E67CE2E-A6D0-75F0-562D-179FE4D9DE57}"/>
              </a:ext>
            </a:extLst>
          </p:cNvPr>
          <p:cNvSpPr txBox="1"/>
          <p:nvPr/>
        </p:nvSpPr>
        <p:spPr>
          <a:xfrm>
            <a:off x="6503143" y="3184816"/>
            <a:ext cx="88415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PL" sz="1600"/>
              <a:t>Mallows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5845128-0E3A-34AD-398C-12FEEA9BF656}"/>
              </a:ext>
            </a:extLst>
          </p:cNvPr>
          <p:cNvSpPr txBox="1"/>
          <p:nvPr/>
        </p:nvSpPr>
        <p:spPr>
          <a:xfrm>
            <a:off x="6589634" y="2238678"/>
            <a:ext cx="49564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PL" sz="1600"/>
              <a:t>Urn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A90DE3FB-2599-190E-B2DB-D8B4A19817E8}"/>
              </a:ext>
            </a:extLst>
          </p:cNvPr>
          <p:cNvSpPr/>
          <p:nvPr/>
        </p:nvSpPr>
        <p:spPr>
          <a:xfrm>
            <a:off x="4042761" y="3697706"/>
            <a:ext cx="562279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SPOC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E0E8108-E252-E6EF-BA07-F7A5714642ED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4001635" y="2315699"/>
            <a:ext cx="139218" cy="490982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CA43B3E-3190-CDE1-0CD0-386ACEF4E7FB}"/>
              </a:ext>
            </a:extLst>
          </p:cNvPr>
          <p:cNvCxnSpPr>
            <a:cxnSpLocks/>
            <a:endCxn id="66" idx="0"/>
          </p:cNvCxnSpPr>
          <p:nvPr/>
        </p:nvCxnSpPr>
        <p:spPr>
          <a:xfrm flipH="1">
            <a:off x="4323901" y="3414633"/>
            <a:ext cx="54202" cy="283073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3F0CFD0-0A01-C4BC-C700-CCFF3E6EA22C}"/>
              </a:ext>
            </a:extLst>
          </p:cNvPr>
          <p:cNvCxnSpPr>
            <a:cxnSpLocks/>
          </p:cNvCxnSpPr>
          <p:nvPr/>
        </p:nvCxnSpPr>
        <p:spPr>
          <a:xfrm flipV="1">
            <a:off x="4091426" y="3340493"/>
            <a:ext cx="88969" cy="59312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490AFF36-A6E3-F113-FE89-CBD27449F2C0}"/>
              </a:ext>
            </a:extLst>
          </p:cNvPr>
          <p:cNvSpPr/>
          <p:nvPr/>
        </p:nvSpPr>
        <p:spPr>
          <a:xfrm>
            <a:off x="6363050" y="1296453"/>
            <a:ext cx="788971" cy="27080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SP(Con) 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DF77044-8760-0EDB-3B55-914BBCF488FA}"/>
              </a:ext>
            </a:extLst>
          </p:cNvPr>
          <p:cNvSpPr/>
          <p:nvPr/>
        </p:nvSpPr>
        <p:spPr>
          <a:xfrm>
            <a:off x="5692296" y="1112751"/>
            <a:ext cx="477171" cy="27080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1D 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6321660-DC9C-14DC-E101-0DA1EC620D5F}"/>
              </a:ext>
            </a:extLst>
          </p:cNvPr>
          <p:cNvCxnSpPr>
            <a:cxnSpLocks/>
            <a:stCxn id="71" idx="2"/>
          </p:cNvCxnSpPr>
          <p:nvPr/>
        </p:nvCxnSpPr>
        <p:spPr>
          <a:xfrm flipH="1">
            <a:off x="5405610" y="1383555"/>
            <a:ext cx="525272" cy="761062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E776353F-2478-ED36-ADE3-D2167565853A}"/>
              </a:ext>
            </a:extLst>
          </p:cNvPr>
          <p:cNvSpPr/>
          <p:nvPr/>
        </p:nvSpPr>
        <p:spPr>
          <a:xfrm>
            <a:off x="3281692" y="2185339"/>
            <a:ext cx="719943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Circle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1AA46322-C7F9-65AD-B685-CA82C40129EE}"/>
              </a:ext>
            </a:extLst>
          </p:cNvPr>
          <p:cNvSpPr/>
          <p:nvPr/>
        </p:nvSpPr>
        <p:spPr>
          <a:xfrm>
            <a:off x="7948405" y="2992809"/>
            <a:ext cx="443528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ID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BBFA228-D305-AFC7-FA57-53DE7090ECE6}"/>
              </a:ext>
            </a:extLst>
          </p:cNvPr>
          <p:cNvSpPr/>
          <p:nvPr/>
        </p:nvSpPr>
        <p:spPr>
          <a:xfrm>
            <a:off x="6380900" y="4533419"/>
            <a:ext cx="443528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ST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B4DB73C7-0907-FC6B-E7E4-F1F78C6DC316}"/>
              </a:ext>
            </a:extLst>
          </p:cNvPr>
          <p:cNvSpPr/>
          <p:nvPr/>
        </p:nvSpPr>
        <p:spPr>
          <a:xfrm>
            <a:off x="3526622" y="1778035"/>
            <a:ext cx="882660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GS (bal) 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734BF2B2-F502-6EB3-0462-9F7342E614C6}"/>
              </a:ext>
            </a:extLst>
          </p:cNvPr>
          <p:cNvSpPr/>
          <p:nvPr/>
        </p:nvSpPr>
        <p:spPr>
          <a:xfrm>
            <a:off x="5298352" y="4965680"/>
            <a:ext cx="500094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10D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3A2FC47E-76A1-CAAE-BCC7-7FB6897AFB8D}"/>
              </a:ext>
            </a:extLst>
          </p:cNvPr>
          <p:cNvSpPr/>
          <p:nvPr/>
        </p:nvSpPr>
        <p:spPr>
          <a:xfrm>
            <a:off x="4687325" y="4911674"/>
            <a:ext cx="500094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5D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B8DBA27-2DAE-0474-CC58-DB04963422DC}"/>
              </a:ext>
            </a:extLst>
          </p:cNvPr>
          <p:cNvSpPr/>
          <p:nvPr/>
        </p:nvSpPr>
        <p:spPr>
          <a:xfrm>
            <a:off x="5684566" y="4606236"/>
            <a:ext cx="500094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20D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309AEE9-26E8-65FC-B110-012B898BFFE2}"/>
              </a:ext>
            </a:extLst>
          </p:cNvPr>
          <p:cNvCxnSpPr>
            <a:cxnSpLocks/>
          </p:cNvCxnSpPr>
          <p:nvPr/>
        </p:nvCxnSpPr>
        <p:spPr>
          <a:xfrm flipV="1">
            <a:off x="5086288" y="3680063"/>
            <a:ext cx="167422" cy="123161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ECBAAD1-0E20-2B91-25B2-2D1DFCE4133A}"/>
              </a:ext>
            </a:extLst>
          </p:cNvPr>
          <p:cNvCxnSpPr>
            <a:cxnSpLocks/>
            <a:stCxn id="77" idx="0"/>
          </p:cNvCxnSpPr>
          <p:nvPr/>
        </p:nvCxnSpPr>
        <p:spPr>
          <a:xfrm flipH="1" flipV="1">
            <a:off x="5400173" y="3684021"/>
            <a:ext cx="148226" cy="1281659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1D5C147-29EF-32DB-1793-4A93A88BCA68}"/>
              </a:ext>
            </a:extLst>
          </p:cNvPr>
          <p:cNvCxnSpPr>
            <a:cxnSpLocks/>
            <a:stCxn id="79" idx="0"/>
          </p:cNvCxnSpPr>
          <p:nvPr/>
        </p:nvCxnSpPr>
        <p:spPr>
          <a:xfrm flipH="1" flipV="1">
            <a:off x="5507051" y="3656312"/>
            <a:ext cx="427562" cy="949924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C44534B9-6259-7F0B-35CD-CEBECA59C521}"/>
              </a:ext>
            </a:extLst>
          </p:cNvPr>
          <p:cNvSpPr/>
          <p:nvPr/>
        </p:nvSpPr>
        <p:spPr>
          <a:xfrm>
            <a:off x="3022085" y="2506405"/>
            <a:ext cx="897894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Sphere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683FB605-62E2-867F-AB1A-42F8EE0A79BB}"/>
              </a:ext>
            </a:extLst>
          </p:cNvPr>
          <p:cNvSpPr/>
          <p:nvPr/>
        </p:nvSpPr>
        <p:spPr>
          <a:xfrm>
            <a:off x="2769082" y="2820945"/>
            <a:ext cx="1019426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4-Sphere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389E073-A566-97EE-630E-2C1EE7695C52}"/>
              </a:ext>
            </a:extLst>
          </p:cNvPr>
          <p:cNvCxnSpPr>
            <a:cxnSpLocks/>
            <a:stCxn id="84" idx="3"/>
          </p:cNvCxnSpPr>
          <p:nvPr/>
        </p:nvCxnSpPr>
        <p:spPr>
          <a:xfrm flipV="1">
            <a:off x="3788508" y="2900592"/>
            <a:ext cx="317746" cy="50713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B7A4CF2-7BA1-E5DF-857D-DFB00B9F1EB2}"/>
              </a:ext>
            </a:extLst>
          </p:cNvPr>
          <p:cNvCxnSpPr>
            <a:cxnSpLocks/>
            <a:stCxn id="83" idx="3"/>
          </p:cNvCxnSpPr>
          <p:nvPr/>
        </p:nvCxnSpPr>
        <p:spPr>
          <a:xfrm>
            <a:off x="3919979" y="2636765"/>
            <a:ext cx="206046" cy="179801"/>
          </a:xfrm>
          <a:prstGeom prst="straightConnector1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 86">
            <a:extLst>
              <a:ext uri="{FF2B5EF4-FFF2-40B4-BE49-F238E27FC236}">
                <a16:creationId xmlns:a16="http://schemas.microsoft.com/office/drawing/2014/main" id="{70F456A8-77F8-6A43-9FFB-9735D72BD06F}"/>
              </a:ext>
            </a:extLst>
          </p:cNvPr>
          <p:cNvSpPr/>
          <p:nvPr/>
        </p:nvSpPr>
        <p:spPr>
          <a:xfrm>
            <a:off x="5003694" y="1420063"/>
            <a:ext cx="500094" cy="400623"/>
          </a:xfrm>
          <a:custGeom>
            <a:avLst/>
            <a:gdLst>
              <a:gd name="connsiteX0" fmla="*/ 43327 w 515242"/>
              <a:gd name="connsiteY0" fmla="*/ 117284 h 394042"/>
              <a:gd name="connsiteX1" fmla="*/ 32376 w 515242"/>
              <a:gd name="connsiteY1" fmla="*/ 287023 h 394042"/>
              <a:gd name="connsiteX2" fmla="*/ 366378 w 515242"/>
              <a:gd name="connsiteY2" fmla="*/ 391056 h 394042"/>
              <a:gd name="connsiteX3" fmla="*/ 514216 w 515242"/>
              <a:gd name="connsiteY3" fmla="*/ 172038 h 394042"/>
              <a:gd name="connsiteX4" fmla="*/ 300673 w 515242"/>
              <a:gd name="connsiteY4" fmla="*/ 2299 h 394042"/>
              <a:gd name="connsiteX5" fmla="*/ 43327 w 515242"/>
              <a:gd name="connsiteY5" fmla="*/ 117284 h 394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242" h="394042">
                <a:moveTo>
                  <a:pt x="43327" y="117284"/>
                </a:moveTo>
                <a:cubicBezTo>
                  <a:pt x="-1389" y="164738"/>
                  <a:pt x="-21466" y="241394"/>
                  <a:pt x="32376" y="287023"/>
                </a:cubicBezTo>
                <a:cubicBezTo>
                  <a:pt x="86218" y="332652"/>
                  <a:pt x="286071" y="410220"/>
                  <a:pt x="366378" y="391056"/>
                </a:cubicBezTo>
                <a:cubicBezTo>
                  <a:pt x="446685" y="371892"/>
                  <a:pt x="525167" y="236831"/>
                  <a:pt x="514216" y="172038"/>
                </a:cubicBezTo>
                <a:cubicBezTo>
                  <a:pt x="503265" y="107245"/>
                  <a:pt x="378242" y="19638"/>
                  <a:pt x="300673" y="2299"/>
                </a:cubicBezTo>
                <a:cubicBezTo>
                  <a:pt x="223104" y="-15040"/>
                  <a:pt x="88043" y="69830"/>
                  <a:pt x="43327" y="117284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95B1460C-6B30-9CAB-8566-100F597582FD}"/>
              </a:ext>
            </a:extLst>
          </p:cNvPr>
          <p:cNvSpPr/>
          <p:nvPr/>
        </p:nvSpPr>
        <p:spPr>
          <a:xfrm>
            <a:off x="4920745" y="1156174"/>
            <a:ext cx="443528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AN</a:t>
            </a:r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30993520-1802-1EE7-D083-4EED1F8FCEFB}"/>
              </a:ext>
            </a:extLst>
          </p:cNvPr>
          <p:cNvSpPr/>
          <p:nvPr/>
        </p:nvSpPr>
        <p:spPr>
          <a:xfrm>
            <a:off x="7569992" y="3410428"/>
            <a:ext cx="276375" cy="277475"/>
          </a:xfrm>
          <a:custGeom>
            <a:avLst/>
            <a:gdLst>
              <a:gd name="connsiteX0" fmla="*/ 29865 w 276375"/>
              <a:gd name="connsiteY0" fmla="*/ 58368 h 277475"/>
              <a:gd name="connsiteX1" fmla="*/ 13439 w 276375"/>
              <a:gd name="connsiteY1" fmla="*/ 228107 h 277475"/>
              <a:gd name="connsiteX2" fmla="*/ 188653 w 276375"/>
              <a:gd name="connsiteY2" fmla="*/ 271910 h 277475"/>
              <a:gd name="connsiteX3" fmla="*/ 276260 w 276375"/>
              <a:gd name="connsiteY3" fmla="*/ 124073 h 277475"/>
              <a:gd name="connsiteX4" fmla="*/ 172227 w 276375"/>
              <a:gd name="connsiteY4" fmla="*/ 3613 h 277475"/>
              <a:gd name="connsiteX5" fmla="*/ 29865 w 276375"/>
              <a:gd name="connsiteY5" fmla="*/ 58368 h 27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6375" h="277475">
                <a:moveTo>
                  <a:pt x="29865" y="58368"/>
                </a:moveTo>
                <a:cubicBezTo>
                  <a:pt x="3400" y="95784"/>
                  <a:pt x="-13026" y="192517"/>
                  <a:pt x="13439" y="228107"/>
                </a:cubicBezTo>
                <a:cubicBezTo>
                  <a:pt x="39904" y="263697"/>
                  <a:pt x="144850" y="289249"/>
                  <a:pt x="188653" y="271910"/>
                </a:cubicBezTo>
                <a:cubicBezTo>
                  <a:pt x="232457" y="254571"/>
                  <a:pt x="278998" y="168789"/>
                  <a:pt x="276260" y="124073"/>
                </a:cubicBezTo>
                <a:cubicBezTo>
                  <a:pt x="273522" y="79357"/>
                  <a:pt x="212380" y="18214"/>
                  <a:pt x="172227" y="3613"/>
                </a:cubicBezTo>
                <a:cubicBezTo>
                  <a:pt x="132074" y="-10988"/>
                  <a:pt x="56330" y="20952"/>
                  <a:pt x="29865" y="58368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5A4A89DF-80B5-5ECB-2BF2-23027D9F9DAC}"/>
              </a:ext>
            </a:extLst>
          </p:cNvPr>
          <p:cNvSpPr/>
          <p:nvPr/>
        </p:nvSpPr>
        <p:spPr>
          <a:xfrm>
            <a:off x="5021307" y="2123229"/>
            <a:ext cx="821305" cy="599488"/>
          </a:xfrm>
          <a:custGeom>
            <a:avLst/>
            <a:gdLst>
              <a:gd name="connsiteX0" fmla="*/ 10564 w 851228"/>
              <a:gd name="connsiteY0" fmla="*/ 167774 h 624125"/>
              <a:gd name="connsiteX1" fmla="*/ 48892 w 851228"/>
              <a:gd name="connsiteY1" fmla="*/ 403218 h 624125"/>
              <a:gd name="connsiteX2" fmla="*/ 333616 w 851228"/>
              <a:gd name="connsiteY2" fmla="*/ 616761 h 624125"/>
              <a:gd name="connsiteX3" fmla="*/ 722373 w 851228"/>
              <a:gd name="connsiteY3" fmla="*/ 562006 h 624125"/>
              <a:gd name="connsiteX4" fmla="*/ 842832 w 851228"/>
              <a:gd name="connsiteY4" fmla="*/ 436071 h 624125"/>
              <a:gd name="connsiteX5" fmla="*/ 525256 w 851228"/>
              <a:gd name="connsiteY5" fmla="*/ 80167 h 624125"/>
              <a:gd name="connsiteX6" fmla="*/ 163877 w 851228"/>
              <a:gd name="connsiteY6" fmla="*/ 3510 h 624125"/>
              <a:gd name="connsiteX7" fmla="*/ 10564 w 851228"/>
              <a:gd name="connsiteY7" fmla="*/ 167774 h 6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228" h="624125">
                <a:moveTo>
                  <a:pt x="10564" y="167774"/>
                </a:moveTo>
                <a:cubicBezTo>
                  <a:pt x="-8600" y="234392"/>
                  <a:pt x="-4950" y="328387"/>
                  <a:pt x="48892" y="403218"/>
                </a:cubicBezTo>
                <a:cubicBezTo>
                  <a:pt x="102734" y="478049"/>
                  <a:pt x="221369" y="590296"/>
                  <a:pt x="333616" y="616761"/>
                </a:cubicBezTo>
                <a:cubicBezTo>
                  <a:pt x="445863" y="643226"/>
                  <a:pt x="637504" y="592121"/>
                  <a:pt x="722373" y="562006"/>
                </a:cubicBezTo>
                <a:cubicBezTo>
                  <a:pt x="807242" y="531891"/>
                  <a:pt x="875685" y="516377"/>
                  <a:pt x="842832" y="436071"/>
                </a:cubicBezTo>
                <a:cubicBezTo>
                  <a:pt x="809979" y="355765"/>
                  <a:pt x="638415" y="152260"/>
                  <a:pt x="525256" y="80167"/>
                </a:cubicBezTo>
                <a:cubicBezTo>
                  <a:pt x="412097" y="8073"/>
                  <a:pt x="250571" y="-8353"/>
                  <a:pt x="163877" y="3510"/>
                </a:cubicBezTo>
                <a:cubicBezTo>
                  <a:pt x="77183" y="15373"/>
                  <a:pt x="29728" y="101156"/>
                  <a:pt x="10564" y="167774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59B22A4D-30CA-AD5B-E23F-B58CC2720B4D}"/>
              </a:ext>
            </a:extLst>
          </p:cNvPr>
          <p:cNvSpPr/>
          <p:nvPr/>
        </p:nvSpPr>
        <p:spPr>
          <a:xfrm>
            <a:off x="4135656" y="2515665"/>
            <a:ext cx="650858" cy="280471"/>
          </a:xfrm>
          <a:custGeom>
            <a:avLst/>
            <a:gdLst>
              <a:gd name="connsiteX0" fmla="*/ 25619 w 650858"/>
              <a:gd name="connsiteY0" fmla="*/ 142764 h 280471"/>
              <a:gd name="connsiteX1" fmla="*/ 595066 w 650858"/>
              <a:gd name="connsiteY1" fmla="*/ 279650 h 280471"/>
              <a:gd name="connsiteX2" fmla="*/ 578640 w 650858"/>
              <a:gd name="connsiteY2" fmla="*/ 77059 h 280471"/>
              <a:gd name="connsiteX3" fmla="*/ 146079 w 650858"/>
              <a:gd name="connsiteY3" fmla="*/ 403 h 280471"/>
              <a:gd name="connsiteX4" fmla="*/ 25619 w 650858"/>
              <a:gd name="connsiteY4" fmla="*/ 142764 h 28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0858" h="280471">
                <a:moveTo>
                  <a:pt x="25619" y="142764"/>
                </a:moveTo>
                <a:cubicBezTo>
                  <a:pt x="100450" y="189305"/>
                  <a:pt x="502896" y="290601"/>
                  <a:pt x="595066" y="279650"/>
                </a:cubicBezTo>
                <a:cubicBezTo>
                  <a:pt x="687236" y="268699"/>
                  <a:pt x="653471" y="123600"/>
                  <a:pt x="578640" y="77059"/>
                </a:cubicBezTo>
                <a:cubicBezTo>
                  <a:pt x="503809" y="30518"/>
                  <a:pt x="237336" y="-4160"/>
                  <a:pt x="146079" y="403"/>
                </a:cubicBezTo>
                <a:cubicBezTo>
                  <a:pt x="54822" y="4966"/>
                  <a:pt x="-49212" y="96223"/>
                  <a:pt x="25619" y="142764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C3509C79-63AD-C033-7695-7EE19D5CCFA0}"/>
              </a:ext>
            </a:extLst>
          </p:cNvPr>
          <p:cNvSpPr/>
          <p:nvPr/>
        </p:nvSpPr>
        <p:spPr>
          <a:xfrm>
            <a:off x="6066587" y="3023458"/>
            <a:ext cx="457017" cy="746263"/>
          </a:xfrm>
          <a:custGeom>
            <a:avLst/>
            <a:gdLst>
              <a:gd name="connsiteX0" fmla="*/ 109653 w 457017"/>
              <a:gd name="connsiteY0" fmla="*/ 51105 h 746263"/>
              <a:gd name="connsiteX1" fmla="*/ 145 w 457017"/>
              <a:gd name="connsiteY1" fmla="*/ 439862 h 746263"/>
              <a:gd name="connsiteX2" fmla="*/ 131555 w 457017"/>
              <a:gd name="connsiteY2" fmla="*/ 735536 h 746263"/>
              <a:gd name="connsiteX3" fmla="*/ 399852 w 457017"/>
              <a:gd name="connsiteY3" fmla="*/ 647929 h 746263"/>
              <a:gd name="connsiteX4" fmla="*/ 449131 w 457017"/>
              <a:gd name="connsiteY4" fmla="*/ 330353 h 746263"/>
              <a:gd name="connsiteX5" fmla="*/ 284868 w 457017"/>
              <a:gd name="connsiteY5" fmla="*/ 34679 h 746263"/>
              <a:gd name="connsiteX6" fmla="*/ 109653 w 457017"/>
              <a:gd name="connsiteY6" fmla="*/ 51105 h 74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017" h="746263">
                <a:moveTo>
                  <a:pt x="109653" y="51105"/>
                </a:moveTo>
                <a:cubicBezTo>
                  <a:pt x="62199" y="118635"/>
                  <a:pt x="-3505" y="325790"/>
                  <a:pt x="145" y="439862"/>
                </a:cubicBezTo>
                <a:cubicBezTo>
                  <a:pt x="3795" y="553934"/>
                  <a:pt x="64937" y="700858"/>
                  <a:pt x="131555" y="735536"/>
                </a:cubicBezTo>
                <a:cubicBezTo>
                  <a:pt x="198173" y="770214"/>
                  <a:pt x="346923" y="715459"/>
                  <a:pt x="399852" y="647929"/>
                </a:cubicBezTo>
                <a:cubicBezTo>
                  <a:pt x="452781" y="580399"/>
                  <a:pt x="468295" y="432561"/>
                  <a:pt x="449131" y="330353"/>
                </a:cubicBezTo>
                <a:cubicBezTo>
                  <a:pt x="429967" y="228145"/>
                  <a:pt x="336885" y="81220"/>
                  <a:pt x="284868" y="34679"/>
                </a:cubicBezTo>
                <a:cubicBezTo>
                  <a:pt x="232851" y="-11862"/>
                  <a:pt x="157107" y="-16425"/>
                  <a:pt x="109653" y="5110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CDFE1A85-514A-BE99-8E4E-A4BAF3A1CA40}"/>
              </a:ext>
            </a:extLst>
          </p:cNvPr>
          <p:cNvSpPr/>
          <p:nvPr/>
        </p:nvSpPr>
        <p:spPr>
          <a:xfrm>
            <a:off x="4065136" y="2756671"/>
            <a:ext cx="642214" cy="653757"/>
          </a:xfrm>
          <a:custGeom>
            <a:avLst/>
            <a:gdLst>
              <a:gd name="connsiteX0" fmla="*/ 35909 w 707588"/>
              <a:gd name="connsiteY0" fmla="*/ 339794 h 659020"/>
              <a:gd name="connsiteX1" fmla="*/ 57811 w 707588"/>
              <a:gd name="connsiteY1" fmla="*/ 536910 h 659020"/>
              <a:gd name="connsiteX2" fmla="*/ 320633 w 707588"/>
              <a:gd name="connsiteY2" fmla="*/ 657370 h 659020"/>
              <a:gd name="connsiteX3" fmla="*/ 682012 w 707588"/>
              <a:gd name="connsiteY3" fmla="*/ 575238 h 659020"/>
              <a:gd name="connsiteX4" fmla="*/ 621782 w 707588"/>
              <a:gd name="connsiteY4" fmla="*/ 181006 h 659020"/>
              <a:gd name="connsiteX5" fmla="*/ 172796 w 707588"/>
              <a:gd name="connsiteY5" fmla="*/ 316 h 659020"/>
              <a:gd name="connsiteX6" fmla="*/ 8532 w 707588"/>
              <a:gd name="connsiteY6" fmla="*/ 219334 h 659020"/>
              <a:gd name="connsiteX7" fmla="*/ 35909 w 707588"/>
              <a:gd name="connsiteY7" fmla="*/ 339794 h 6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588" h="659020">
                <a:moveTo>
                  <a:pt x="35909" y="339794"/>
                </a:moveTo>
                <a:cubicBezTo>
                  <a:pt x="44122" y="392723"/>
                  <a:pt x="10357" y="483981"/>
                  <a:pt x="57811" y="536910"/>
                </a:cubicBezTo>
                <a:cubicBezTo>
                  <a:pt x="105265" y="589839"/>
                  <a:pt x="216600" y="650982"/>
                  <a:pt x="320633" y="657370"/>
                </a:cubicBezTo>
                <a:cubicBezTo>
                  <a:pt x="424667" y="663758"/>
                  <a:pt x="631820" y="654632"/>
                  <a:pt x="682012" y="575238"/>
                </a:cubicBezTo>
                <a:cubicBezTo>
                  <a:pt x="732204" y="495844"/>
                  <a:pt x="706651" y="276826"/>
                  <a:pt x="621782" y="181006"/>
                </a:cubicBezTo>
                <a:cubicBezTo>
                  <a:pt x="536913" y="85186"/>
                  <a:pt x="275004" y="-6072"/>
                  <a:pt x="172796" y="316"/>
                </a:cubicBezTo>
                <a:cubicBezTo>
                  <a:pt x="70588" y="6704"/>
                  <a:pt x="35909" y="163667"/>
                  <a:pt x="8532" y="219334"/>
                </a:cubicBezTo>
                <a:cubicBezTo>
                  <a:pt x="-18845" y="275001"/>
                  <a:pt x="27696" y="286865"/>
                  <a:pt x="35909" y="339794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70AF4BC4-262F-3703-AB5B-D35BC37BA6A3}"/>
              </a:ext>
            </a:extLst>
          </p:cNvPr>
          <p:cNvSpPr/>
          <p:nvPr/>
        </p:nvSpPr>
        <p:spPr>
          <a:xfrm>
            <a:off x="4881570" y="2800252"/>
            <a:ext cx="848431" cy="885737"/>
          </a:xfrm>
          <a:custGeom>
            <a:avLst/>
            <a:gdLst>
              <a:gd name="connsiteX0" fmla="*/ 292663 w 848431"/>
              <a:gd name="connsiteY0" fmla="*/ 6014 h 885737"/>
              <a:gd name="connsiteX1" fmla="*/ 790929 w 848431"/>
              <a:gd name="connsiteY1" fmla="*/ 225032 h 885737"/>
              <a:gd name="connsiteX2" fmla="*/ 818306 w 848431"/>
              <a:gd name="connsiteY2" fmla="*/ 487854 h 885737"/>
              <a:gd name="connsiteX3" fmla="*/ 615715 w 848431"/>
              <a:gd name="connsiteY3" fmla="*/ 860184 h 885737"/>
              <a:gd name="connsiteX4" fmla="*/ 172203 w 848431"/>
              <a:gd name="connsiteY4" fmla="*/ 810905 h 885737"/>
              <a:gd name="connsiteX5" fmla="*/ 2464 w 848431"/>
              <a:gd name="connsiteY5" fmla="*/ 471427 h 885737"/>
              <a:gd name="connsiteX6" fmla="*/ 292663 w 848431"/>
              <a:gd name="connsiteY6" fmla="*/ 6014 h 8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8431" h="885737">
                <a:moveTo>
                  <a:pt x="292663" y="6014"/>
                </a:moveTo>
                <a:cubicBezTo>
                  <a:pt x="424074" y="-35052"/>
                  <a:pt x="703322" y="144725"/>
                  <a:pt x="790929" y="225032"/>
                </a:cubicBezTo>
                <a:cubicBezTo>
                  <a:pt x="878536" y="305339"/>
                  <a:pt x="847508" y="381995"/>
                  <a:pt x="818306" y="487854"/>
                </a:cubicBezTo>
                <a:cubicBezTo>
                  <a:pt x="789104" y="593713"/>
                  <a:pt x="723399" y="806342"/>
                  <a:pt x="615715" y="860184"/>
                </a:cubicBezTo>
                <a:cubicBezTo>
                  <a:pt x="508031" y="914026"/>
                  <a:pt x="274411" y="875698"/>
                  <a:pt x="172203" y="810905"/>
                </a:cubicBezTo>
                <a:cubicBezTo>
                  <a:pt x="69994" y="746112"/>
                  <a:pt x="-15788" y="608313"/>
                  <a:pt x="2464" y="471427"/>
                </a:cubicBezTo>
                <a:cubicBezTo>
                  <a:pt x="20715" y="334541"/>
                  <a:pt x="161252" y="47080"/>
                  <a:pt x="292663" y="6014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ED5DEEF6-8F29-CAC4-EC3F-4A69B5440A51}"/>
              </a:ext>
            </a:extLst>
          </p:cNvPr>
          <p:cNvSpPr/>
          <p:nvPr/>
        </p:nvSpPr>
        <p:spPr>
          <a:xfrm>
            <a:off x="3860350" y="2982807"/>
            <a:ext cx="443528" cy="26072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PL" sz="1600">
                <a:solidFill>
                  <a:schemeClr val="tx1"/>
                </a:solidFill>
              </a:rPr>
              <a:t>UN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08394-9518-57CA-0225-06BA847B3D64}"/>
              </a:ext>
            </a:extLst>
          </p:cNvPr>
          <p:cNvSpPr txBox="1">
            <a:spLocks/>
          </p:cNvSpPr>
          <p:nvPr/>
        </p:nvSpPr>
        <p:spPr>
          <a:xfrm>
            <a:off x="795199" y="6005784"/>
            <a:ext cx="10515600" cy="1325563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solidFill>
                  <a:srgbClr val="4472C4"/>
                </a:solidFill>
                <a:ea typeface="+mj-lt"/>
                <a:cs typeface="+mj-lt"/>
              </a:rPr>
              <a:t>Sequential</a:t>
            </a:r>
            <a:r>
              <a:rPr lang="en-PL" sz="3200">
                <a:solidFill>
                  <a:schemeClr val="accent1"/>
                </a:solidFill>
              </a:rPr>
              <a:t> CC </a:t>
            </a:r>
            <a:r>
              <a:rPr lang="en-PL" sz="3200"/>
              <a:t>vs </a:t>
            </a:r>
            <a:r>
              <a:rPr lang="en-PL" sz="3200">
                <a:solidFill>
                  <a:srgbClr val="C00000"/>
                </a:solidFill>
              </a:rPr>
              <a:t>Removal CC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C72E68-D129-E16C-807D-A212A94A0960}"/>
              </a:ext>
            </a:extLst>
          </p:cNvPr>
          <p:cNvSpPr txBox="1"/>
          <p:nvPr/>
        </p:nvSpPr>
        <p:spPr>
          <a:xfrm>
            <a:off x="5870333" y="0"/>
            <a:ext cx="6321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CC </a:t>
            </a:r>
            <a:r>
              <a:rPr lang="pl-PL" sz="4000" dirty="0" err="1"/>
              <a:t>Approximation</a:t>
            </a:r>
            <a:r>
              <a:rPr lang="pl-PL" sz="4000" dirty="0"/>
              <a:t> </a:t>
            </a:r>
            <a:r>
              <a:rPr lang="pl-PL" sz="4000" dirty="0" err="1"/>
              <a:t>Algorithms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9059745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AE86F155-38C3-D68E-6D57-0CF27082D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41" y="3478875"/>
            <a:ext cx="3686002" cy="2815403"/>
          </a:xfrm>
          <a:prstGeom prst="rect">
            <a:avLst/>
          </a:prstGeom>
        </p:spPr>
      </p:pic>
      <p:pic>
        <p:nvPicPr>
          <p:cNvPr id="13" name="Picture 12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81763B2F-6AD5-FB10-B818-203CAEBB9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29" y="159925"/>
            <a:ext cx="3686002" cy="2815403"/>
          </a:xfrm>
          <a:prstGeom prst="rect">
            <a:avLst/>
          </a:prstGeom>
        </p:spPr>
      </p:pic>
      <p:pic>
        <p:nvPicPr>
          <p:cNvPr id="15" name="Picture 14" descr="A picture containing screenshot, text, diagram, circle&#10;&#10;Description automatically generated">
            <a:extLst>
              <a:ext uri="{FF2B5EF4-FFF2-40B4-BE49-F238E27FC236}">
                <a16:creationId xmlns:a16="http://schemas.microsoft.com/office/drawing/2014/main" id="{F3C358DE-EFC2-8B7E-9EAE-61EFDD880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585" y="94857"/>
            <a:ext cx="3686002" cy="2815403"/>
          </a:xfrm>
          <a:prstGeom prst="rect">
            <a:avLst/>
          </a:prstGeom>
        </p:spPr>
      </p:pic>
      <p:pic>
        <p:nvPicPr>
          <p:cNvPr id="17" name="Picture 16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BFF4FDD6-394B-7BC9-93F4-8A47EAA92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801" y="3482270"/>
            <a:ext cx="3686002" cy="281540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E3EA933-CFA9-2C6A-973A-E196804F8637}"/>
              </a:ext>
            </a:extLst>
          </p:cNvPr>
          <p:cNvSpPr txBox="1">
            <a:spLocks/>
          </p:cNvSpPr>
          <p:nvPr/>
        </p:nvSpPr>
        <p:spPr>
          <a:xfrm>
            <a:off x="5888630" y="2804940"/>
            <a:ext cx="6539593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/>
              <a:t>Sequential </a:t>
            </a:r>
            <a:r>
              <a:rPr lang="en-PL" sz="2000"/>
              <a:t>CC Approx. Ratio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FFE8036-016E-B4A6-F328-1D85D6296598}"/>
              </a:ext>
            </a:extLst>
          </p:cNvPr>
          <p:cNvSpPr txBox="1">
            <a:spLocks/>
          </p:cNvSpPr>
          <p:nvPr/>
        </p:nvSpPr>
        <p:spPr>
          <a:xfrm>
            <a:off x="93823" y="6323376"/>
            <a:ext cx="6935637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ea typeface="+mj-lt"/>
                <a:cs typeface="+mj-lt"/>
              </a:rPr>
              <a:t>Ranging </a:t>
            </a:r>
            <a:r>
              <a:rPr lang="en-PL" sz="2000"/>
              <a:t>CC Approx. Ratio</a:t>
            </a:r>
            <a:endParaRPr lang="en-US">
              <a:cs typeface="Calibri Light" panose="020F0302020204030204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9FCF533-E3BF-6D46-90AC-63EC7868DC5B}"/>
              </a:ext>
            </a:extLst>
          </p:cNvPr>
          <p:cNvSpPr txBox="1">
            <a:spLocks/>
          </p:cNvSpPr>
          <p:nvPr/>
        </p:nvSpPr>
        <p:spPr>
          <a:xfrm>
            <a:off x="4007426" y="6323375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L" sz="2000"/>
              <a:t>Removal CC Approx. Ratio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BFCDA00-D4CC-1C1F-3962-9F5A1143FC5A}"/>
              </a:ext>
            </a:extLst>
          </p:cNvPr>
          <p:cNvSpPr txBox="1">
            <a:spLocks/>
          </p:cNvSpPr>
          <p:nvPr/>
        </p:nvSpPr>
        <p:spPr>
          <a:xfrm>
            <a:off x="-1576890" y="287844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PL" sz="2000"/>
              <a:t>Banzhaf CC Approx. Ratio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D4E5DF-DC23-D15C-5E1F-7815988E5B8A}"/>
              </a:ext>
            </a:extLst>
          </p:cNvPr>
          <p:cNvSpPr/>
          <p:nvPr/>
        </p:nvSpPr>
        <p:spPr>
          <a:xfrm>
            <a:off x="4095014" y="2506766"/>
            <a:ext cx="569844" cy="516835"/>
          </a:xfrm>
          <a:prstGeom prst="ellipse">
            <a:avLst/>
          </a:prstGeom>
          <a:solidFill>
            <a:schemeClr val="accent2">
              <a:lumMod val="20000"/>
              <a:lumOff val="80000"/>
              <a:alpha val="31825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A721051-FDE4-9D6A-7AF5-96478E4F819B}"/>
              </a:ext>
            </a:extLst>
          </p:cNvPr>
          <p:cNvSpPr/>
          <p:nvPr/>
        </p:nvSpPr>
        <p:spPr>
          <a:xfrm>
            <a:off x="9524092" y="2419127"/>
            <a:ext cx="569844" cy="516835"/>
          </a:xfrm>
          <a:prstGeom prst="ellipse">
            <a:avLst/>
          </a:prstGeom>
          <a:solidFill>
            <a:schemeClr val="accent2">
              <a:lumMod val="20000"/>
              <a:lumOff val="80000"/>
              <a:alpha val="31825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03D328C-06D9-8CAC-2447-9DD5AC6E82E3}"/>
              </a:ext>
            </a:extLst>
          </p:cNvPr>
          <p:cNvSpPr/>
          <p:nvPr/>
        </p:nvSpPr>
        <p:spPr>
          <a:xfrm>
            <a:off x="4141398" y="5806539"/>
            <a:ext cx="569844" cy="516835"/>
          </a:xfrm>
          <a:prstGeom prst="ellipse">
            <a:avLst/>
          </a:prstGeom>
          <a:solidFill>
            <a:schemeClr val="accent2">
              <a:lumMod val="20000"/>
              <a:lumOff val="80000"/>
              <a:alpha val="31825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4B8BCD-1CEB-7073-7ACC-0C4B74F671AB}"/>
              </a:ext>
            </a:extLst>
          </p:cNvPr>
          <p:cNvSpPr/>
          <p:nvPr/>
        </p:nvSpPr>
        <p:spPr>
          <a:xfrm>
            <a:off x="9740691" y="5815270"/>
            <a:ext cx="569844" cy="516835"/>
          </a:xfrm>
          <a:prstGeom prst="ellipse">
            <a:avLst/>
          </a:prstGeom>
          <a:solidFill>
            <a:schemeClr val="accent2">
              <a:lumMod val="20000"/>
              <a:lumOff val="80000"/>
              <a:alpha val="31825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2755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10D92-2997-4026-09BD-64A65C2CD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759136" cy="2852737"/>
          </a:xfrm>
        </p:spPr>
        <p:txBody>
          <a:bodyPr/>
          <a:lstStyle/>
          <a:p>
            <a:r>
              <a:rPr lang="en-GB" sz="4800" dirty="0">
                <a:ea typeface="+mj-lt"/>
                <a:cs typeface="+mj-lt"/>
              </a:rPr>
              <a:t>Putting Real-World Elections on the Map </a:t>
            </a:r>
            <a:endParaRPr lang="en-US" sz="4800" dirty="0">
              <a:cs typeface="Calibri Ligh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575A3C-7178-9D7D-C2B3-E30213973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54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D4925-D34C-32A3-BA21-041AFE6D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60" y="-36470"/>
            <a:ext cx="10515600" cy="1325563"/>
          </a:xfrm>
        </p:spPr>
        <p:txBody>
          <a:bodyPr/>
          <a:lstStyle/>
          <a:p>
            <a:r>
              <a:rPr lang="de-DE" err="1">
                <a:cs typeface="Calibri Light"/>
              </a:rPr>
              <a:t>Preflib</a:t>
            </a:r>
            <a:r>
              <a:rPr lang="de-DE">
                <a:cs typeface="Calibri Light"/>
              </a:rPr>
              <a:t> Data</a:t>
            </a:r>
            <a:endParaRPr lang="de-DE"/>
          </a:p>
        </p:txBody>
      </p:sp>
      <p:pic>
        <p:nvPicPr>
          <p:cNvPr id="4" name="Grafik 4" descr="Ein Bild, das Tisch enthält.&#10;&#10;Beschreibung automatisch generiert.">
            <a:extLst>
              <a:ext uri="{FF2B5EF4-FFF2-40B4-BE49-F238E27FC236}">
                <a16:creationId xmlns:a16="http://schemas.microsoft.com/office/drawing/2014/main" id="{742E8C55-E8A2-FDFB-9DC2-CFF0C5338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7" t="11401" r="10895" b="57005"/>
          <a:stretch/>
        </p:blipFill>
        <p:spPr>
          <a:xfrm>
            <a:off x="38582" y="1212602"/>
            <a:ext cx="5915939" cy="3256871"/>
          </a:xfrm>
          <a:prstGeom prst="rect">
            <a:avLst/>
          </a:prstGeom>
        </p:spPr>
      </p:pic>
      <p:pic>
        <p:nvPicPr>
          <p:cNvPr id="6" name="Grafik 6" descr="Ein Bild, das Tisch enthält.&#10;&#10;Beschreibung automatisch generiert.">
            <a:extLst>
              <a:ext uri="{FF2B5EF4-FFF2-40B4-BE49-F238E27FC236}">
                <a16:creationId xmlns:a16="http://schemas.microsoft.com/office/drawing/2014/main" id="{440B288F-1439-70FF-7FB0-337DB2479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9" t="43130" r="8108" b="30789"/>
          <a:stretch/>
        </p:blipFill>
        <p:spPr>
          <a:xfrm>
            <a:off x="5908590" y="4067972"/>
            <a:ext cx="6286508" cy="279297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314EFE1-207A-3047-B22F-544EF60CF4D8}"/>
              </a:ext>
            </a:extLst>
          </p:cNvPr>
          <p:cNvSpPr txBox="1"/>
          <p:nvPr/>
        </p:nvSpPr>
        <p:spPr>
          <a:xfrm>
            <a:off x="6168080" y="1101811"/>
            <a:ext cx="5951837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>
                <a:cs typeface="Calibri" panose="020F0502020204030204"/>
              </a:rPr>
              <a:t>637 </a:t>
            </a:r>
            <a:r>
              <a:rPr lang="de-DE" sz="2000" err="1">
                <a:cs typeface="Calibri" panose="020F0502020204030204"/>
              </a:rPr>
              <a:t>elections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from</a:t>
            </a:r>
            <a:r>
              <a:rPr lang="de-DE" sz="2000">
                <a:cs typeface="Calibri" panose="020F0502020204030204"/>
              </a:rPr>
              <a:t> 35 </a:t>
            </a:r>
            <a:r>
              <a:rPr lang="de-DE" sz="2000" err="1">
                <a:cs typeface="Calibri" panose="020F0502020204030204"/>
              </a:rPr>
              <a:t>datasets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of</a:t>
            </a:r>
            <a:r>
              <a:rPr lang="de-DE" sz="2000">
                <a:cs typeface="Calibri" panose="020F0502020204030204"/>
              </a:rPr>
              <a:t> different </a:t>
            </a:r>
            <a:r>
              <a:rPr lang="de-DE" sz="2000" err="1">
                <a:cs typeface="Calibri" panose="020F0502020204030204"/>
              </a:rPr>
              <a:t>types</a:t>
            </a:r>
            <a:r>
              <a:rPr lang="de-DE" sz="2000">
                <a:cs typeface="Calibri" panose="020F0502020204030204"/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de-DE" sz="2000" err="1">
                <a:cs typeface="Calibri" panose="020F0502020204030204"/>
              </a:rPr>
              <a:t>Humans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expressing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opinions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concerning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candidates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for</a:t>
            </a:r>
            <a:r>
              <a:rPr lang="de-DE" sz="2000">
                <a:cs typeface="Calibri" panose="020F0502020204030204"/>
              </a:rPr>
              <a:t> a </a:t>
            </a:r>
            <a:r>
              <a:rPr lang="de-DE" sz="2000" err="1">
                <a:cs typeface="Calibri" panose="020F0502020204030204"/>
              </a:rPr>
              <a:t>position</a:t>
            </a:r>
            <a:r>
              <a:rPr lang="de-DE" sz="2000">
                <a:cs typeface="Calibri" panose="020F0502020204030204"/>
              </a:rPr>
              <a:t> (</a:t>
            </a:r>
            <a:r>
              <a:rPr lang="de-DE" sz="2000" err="1">
                <a:cs typeface="Calibri" panose="020F0502020204030204"/>
              </a:rPr>
              <a:t>political</a:t>
            </a:r>
            <a:r>
              <a:rPr lang="de-DE" sz="2000">
                <a:cs typeface="Calibri" panose="020F0502020204030204"/>
              </a:rPr>
              <a:t>, </a:t>
            </a:r>
            <a:r>
              <a:rPr lang="de-DE" sz="2000" err="1">
                <a:cs typeface="Calibri" panose="020F0502020204030204"/>
              </a:rPr>
              <a:t>association</a:t>
            </a:r>
            <a:r>
              <a:rPr lang="de-DE" sz="2000">
                <a:cs typeface="Calibri" panose="020F0502020204030204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de-DE" sz="2000" err="1">
                <a:cs typeface="Calibri" panose="020F0502020204030204"/>
              </a:rPr>
              <a:t>Humans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expressing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preferences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over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objects</a:t>
            </a:r>
            <a:r>
              <a:rPr lang="de-DE" sz="2000">
                <a:cs typeface="Calibri" panose="020F0502020204030204"/>
              </a:rPr>
              <a:t> (</a:t>
            </a:r>
            <a:r>
              <a:rPr lang="de-DE" sz="2000" err="1">
                <a:cs typeface="Calibri" panose="020F0502020204030204"/>
              </a:rPr>
              <a:t>survey</a:t>
            </a:r>
            <a:r>
              <a:rPr lang="de-DE" sz="2000">
                <a:cs typeface="Calibri" panose="020F0502020204030204"/>
              </a:rPr>
              <a:t>, </a:t>
            </a:r>
            <a:r>
              <a:rPr lang="de-DE" sz="2000" err="1">
                <a:cs typeface="Calibri" panose="020F0502020204030204"/>
              </a:rPr>
              <a:t>user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ratings</a:t>
            </a:r>
            <a:r>
              <a:rPr lang="de-DE" sz="2000">
                <a:cs typeface="Calibri" panose="020F0502020204030204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de-DE" sz="2000" err="1">
                <a:cs typeface="Calibri" panose="020F0502020204030204"/>
              </a:rPr>
              <a:t>Humans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ranking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items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as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part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of</a:t>
            </a:r>
            <a:r>
              <a:rPr lang="de-DE" sz="2000">
                <a:cs typeface="Calibri" panose="020F0502020204030204"/>
              </a:rPr>
              <a:t> a </a:t>
            </a:r>
            <a:r>
              <a:rPr lang="de-DE" sz="2000" err="1">
                <a:cs typeface="Calibri" panose="020F0502020204030204"/>
              </a:rPr>
              <a:t>test</a:t>
            </a:r>
            <a:r>
              <a:rPr lang="de-DE" sz="2000">
                <a:cs typeface="Calibri" panose="020F0502020204030204"/>
              </a:rPr>
              <a:t> (human </a:t>
            </a:r>
            <a:r>
              <a:rPr lang="de-DE" sz="2000" err="1">
                <a:cs typeface="Calibri" panose="020F0502020204030204"/>
              </a:rPr>
              <a:t>tests</a:t>
            </a:r>
            <a:r>
              <a:rPr lang="de-DE" sz="2000">
                <a:cs typeface="Calibri" panose="020F0502020204030204"/>
              </a:rPr>
              <a:t>)</a:t>
            </a:r>
          </a:p>
          <a:p>
            <a:endParaRPr lang="de-DE" sz="2000">
              <a:cs typeface="Calibri" panose="020F0502020204030204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A42109A-02CC-8878-337E-3B201E5C4C54}"/>
              </a:ext>
            </a:extLst>
          </p:cNvPr>
          <p:cNvSpPr txBox="1"/>
          <p:nvPr/>
        </p:nvSpPr>
        <p:spPr>
          <a:xfrm>
            <a:off x="-1" y="4613189"/>
            <a:ext cx="618867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000" err="1">
                <a:ea typeface="+mn-lt"/>
                <a:cs typeface="+mn-lt"/>
              </a:rPr>
              <a:t>Decisive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features</a:t>
            </a:r>
            <a:r>
              <a:rPr lang="de-DE" sz="2000">
                <a:ea typeface="+mn-lt"/>
                <a:cs typeface="+mn-lt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de-DE" sz="2000" err="1">
                <a:ea typeface="+mn-lt"/>
                <a:cs typeface="+mn-lt"/>
              </a:rPr>
              <a:t>Typcially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below</a:t>
            </a:r>
            <a:r>
              <a:rPr lang="de-DE" sz="2000">
                <a:ea typeface="+mn-lt"/>
                <a:cs typeface="+mn-lt"/>
              </a:rPr>
              <a:t> 10 </a:t>
            </a:r>
            <a:r>
              <a:rPr lang="de-DE" sz="2000" err="1">
                <a:ea typeface="+mn-lt"/>
                <a:cs typeface="+mn-lt"/>
              </a:rPr>
              <a:t>candidates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or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below</a:t>
            </a:r>
            <a:r>
              <a:rPr lang="de-DE" sz="2000">
                <a:ea typeface="+mn-lt"/>
                <a:cs typeface="+mn-lt"/>
              </a:rPr>
              <a:t> 10 </a:t>
            </a:r>
            <a:r>
              <a:rPr lang="de-DE" sz="2000" err="1">
                <a:ea typeface="+mn-lt"/>
                <a:cs typeface="+mn-lt"/>
              </a:rPr>
              <a:t>voters</a:t>
            </a:r>
            <a:r>
              <a:rPr lang="de-DE" sz="2000">
                <a:ea typeface="+mn-lt"/>
                <a:cs typeface="+mn-lt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de-DE" sz="2000" err="1">
                <a:ea typeface="+mn-lt"/>
                <a:cs typeface="+mn-lt"/>
              </a:rPr>
              <a:t>Often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highly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incomplete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votes</a:t>
            </a:r>
            <a:r>
              <a:rPr lang="de-DE" sz="2000">
                <a:ea typeface="+mn-lt"/>
                <a:cs typeface="+mn-lt"/>
              </a:rPr>
              <a:t>, </a:t>
            </a:r>
            <a:r>
              <a:rPr lang="de-DE" sz="2000" err="1">
                <a:ea typeface="+mn-lt"/>
                <a:cs typeface="+mn-lt"/>
              </a:rPr>
              <a:t>voters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typically</a:t>
            </a:r>
            <a:r>
              <a:rPr lang="de-DE" sz="2000">
                <a:ea typeface="+mn-lt"/>
                <a:cs typeface="+mn-lt"/>
              </a:rPr>
              <a:t> rank </a:t>
            </a:r>
            <a:r>
              <a:rPr lang="de-DE" sz="2000" err="1">
                <a:ea typeface="+mn-lt"/>
                <a:cs typeface="+mn-lt"/>
              </a:rPr>
              <a:t>only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small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subset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of</a:t>
            </a:r>
            <a:r>
              <a:rPr lang="de-DE" sz="2000">
                <a:ea typeface="+mn-lt"/>
                <a:cs typeface="+mn-lt"/>
              </a:rPr>
              <a:t> </a:t>
            </a:r>
            <a:r>
              <a:rPr lang="de-DE" sz="2000" err="1">
                <a:ea typeface="+mn-lt"/>
                <a:cs typeface="+mn-lt"/>
              </a:rPr>
              <a:t>candidates</a:t>
            </a:r>
            <a:r>
              <a:rPr lang="de-DE" sz="2000">
                <a:ea typeface="+mn-lt"/>
                <a:cs typeface="+mn-lt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de-DE" sz="2000">
              <a:cs typeface="Calibri"/>
            </a:endParaRPr>
          </a:p>
          <a:p>
            <a:r>
              <a:rPr lang="de-DE" sz="2000" err="1">
                <a:cs typeface="Calibri"/>
              </a:rPr>
              <a:t>Usable</a:t>
            </a:r>
            <a:r>
              <a:rPr lang="de-DE" sz="2000">
                <a:cs typeface="Calibri"/>
              </a:rPr>
              <a:t> </a:t>
            </a:r>
            <a:r>
              <a:rPr lang="de-DE" sz="2000" err="1">
                <a:cs typeface="Calibri"/>
              </a:rPr>
              <a:t>for</a:t>
            </a:r>
            <a:r>
              <a:rPr lang="de-DE" sz="2000">
                <a:cs typeface="Calibri"/>
              </a:rPr>
              <a:t> </a:t>
            </a:r>
            <a:r>
              <a:rPr lang="de-DE" sz="2000" err="1">
                <a:cs typeface="Calibri"/>
              </a:rPr>
              <a:t>map</a:t>
            </a:r>
            <a:r>
              <a:rPr lang="de-DE" sz="2000">
                <a:cs typeface="Calibri"/>
              </a:rPr>
              <a:t>:</a:t>
            </a:r>
          </a:p>
          <a:p>
            <a:r>
              <a:rPr lang="de-DE" sz="2000" err="1">
                <a:ea typeface="+mn-lt"/>
                <a:cs typeface="+mn-lt"/>
              </a:rPr>
              <a:t>Irish</a:t>
            </a:r>
            <a:r>
              <a:rPr lang="de-DE" sz="2000">
                <a:ea typeface="+mn-lt"/>
                <a:cs typeface="+mn-lt"/>
              </a:rPr>
              <a:t>, Skate, ERS, Glasgow, T-Shirt, Sushi, Aspen, and Cities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1856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3DE50-7973-F482-F327-2D1E3EA8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err="1">
                <a:cs typeface="Calibri Light"/>
              </a:rPr>
              <a:t>Map</a:t>
            </a:r>
            <a:r>
              <a:rPr lang="de-DE">
                <a:cs typeface="Calibri Light"/>
              </a:rPr>
              <a:t> </a:t>
            </a:r>
            <a:r>
              <a:rPr lang="de-DE" err="1">
                <a:cs typeface="Calibri Light"/>
              </a:rPr>
              <a:t>of</a:t>
            </a:r>
            <a:r>
              <a:rPr lang="de-DE">
                <a:cs typeface="Calibri Light"/>
              </a:rPr>
              <a:t> </a:t>
            </a:r>
            <a:r>
              <a:rPr lang="de-DE" err="1">
                <a:cs typeface="Calibri Light"/>
              </a:rPr>
              <a:t>Preflib</a:t>
            </a:r>
            <a:r>
              <a:rPr lang="de-DE">
                <a:cs typeface="Calibri Light"/>
              </a:rPr>
              <a:t> </a:t>
            </a:r>
            <a:r>
              <a:rPr lang="de-DE" err="1">
                <a:cs typeface="Calibri Light"/>
              </a:rPr>
              <a:t>Elections</a:t>
            </a:r>
            <a:endParaRPr lang="de-DE" err="1"/>
          </a:p>
        </p:txBody>
      </p:sp>
      <p:pic>
        <p:nvPicPr>
          <p:cNvPr id="4" name="Grafik 4" descr="Ein Bild, das Diagramm enthält.&#10;&#10;Beschreibung automatisch generiert.">
            <a:extLst>
              <a:ext uri="{FF2B5EF4-FFF2-40B4-BE49-F238E27FC236}">
                <a16:creationId xmlns:a16="http://schemas.microsoft.com/office/drawing/2014/main" id="{1374979D-812D-C261-32ED-AC64D1344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427" y="1696157"/>
            <a:ext cx="9045145" cy="51029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8FC9295-6153-7D24-C8FC-EAB3591B2CCF}"/>
              </a:ext>
            </a:extLst>
          </p:cNvPr>
          <p:cNvSpPr txBox="1"/>
          <p:nvPr/>
        </p:nvSpPr>
        <p:spPr>
          <a:xfrm>
            <a:off x="6510498" y="1348945"/>
            <a:ext cx="564031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000">
                <a:cs typeface="Calibri" panose="020F0502020204030204"/>
              </a:rPr>
              <a:t>Most </a:t>
            </a:r>
            <a:r>
              <a:rPr lang="de-DE" sz="2000" err="1">
                <a:cs typeface="Calibri" panose="020F0502020204030204"/>
              </a:rPr>
              <a:t>elections</a:t>
            </a:r>
            <a:r>
              <a:rPr lang="de-DE" sz="2000">
                <a:cs typeface="Calibri" panose="020F0502020204030204"/>
              </a:rPr>
              <a:t> fall in </a:t>
            </a:r>
            <a:r>
              <a:rPr lang="de-DE" sz="2000" err="1">
                <a:cs typeface="Calibri" panose="020F0502020204030204"/>
              </a:rPr>
              <a:t>bottom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left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of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map</a:t>
            </a:r>
            <a:endParaRPr lang="de-DE" sz="200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de-DE" sz="2000" err="1">
                <a:cs typeface="Calibri" panose="020F0502020204030204"/>
              </a:rPr>
              <a:t>Exception</a:t>
            </a:r>
            <a:r>
              <a:rPr lang="de-DE" sz="2000">
                <a:cs typeface="Calibri" panose="020F0502020204030204"/>
              </a:rPr>
              <a:t>: Sport </a:t>
            </a:r>
            <a:r>
              <a:rPr lang="de-DE" sz="2000" err="1">
                <a:cs typeface="Calibri" panose="020F0502020204030204"/>
              </a:rPr>
              <a:t>elections</a:t>
            </a:r>
            <a:r>
              <a:rPr lang="de-DE" sz="2000">
                <a:cs typeface="Calibri" panose="020F0502020204030204"/>
              </a:rPr>
              <a:t> (</a:t>
            </a:r>
            <a:r>
              <a:rPr lang="de-DE" sz="2000" err="1">
                <a:cs typeface="Calibri" panose="020F0502020204030204"/>
              </a:rPr>
              <a:t>figure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skating</a:t>
            </a:r>
            <a:r>
              <a:rPr lang="de-DE" sz="2000">
                <a:cs typeface="Calibri" panose="020F0502020204030204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sz="2000">
                <a:cs typeface="Calibri" panose="020F0502020204030204"/>
              </a:rPr>
              <a:t>Political </a:t>
            </a:r>
            <a:r>
              <a:rPr lang="de-DE" sz="2000" err="1">
                <a:cs typeface="Calibri" panose="020F0502020204030204"/>
              </a:rPr>
              <a:t>elections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particularly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close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to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each</a:t>
            </a:r>
            <a:r>
              <a:rPr lang="de-DE" sz="2000">
                <a:cs typeface="Calibri" panose="020F0502020204030204"/>
              </a:rPr>
              <a:t> </a:t>
            </a:r>
            <a:r>
              <a:rPr lang="de-DE" sz="2000" err="1">
                <a:cs typeface="Calibri" panose="020F0502020204030204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24153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748B-E322-1B5D-AD0F-57E209653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Basic Statistical </a:t>
            </a:r>
            <a:r>
              <a:rPr lang="pl-PL" dirty="0" err="1"/>
              <a:t>Cultures</a:t>
            </a:r>
            <a:endParaRPr lang="en-P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209F0-770C-FD6A-9FD2-E23193C0C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397013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3DE50-7973-F482-F327-2D1E3EA8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>
                <a:cs typeface="Calibri Light"/>
              </a:rPr>
              <a:t>A Second </a:t>
            </a:r>
            <a:r>
              <a:rPr lang="de-DE" err="1">
                <a:cs typeface="Calibri Light"/>
              </a:rPr>
              <a:t>Datasource</a:t>
            </a:r>
            <a:br>
              <a:rPr lang="de-DE">
                <a:cs typeface="Calibri Light"/>
              </a:rPr>
            </a:br>
            <a:r>
              <a:rPr lang="de-DE" sz="1800" err="1">
                <a:latin typeface="Calibri"/>
                <a:cs typeface="Calibri"/>
              </a:rPr>
              <a:t>Collecting</a:t>
            </a:r>
            <a:r>
              <a:rPr lang="de-DE" sz="1800">
                <a:latin typeface="Calibri"/>
                <a:cs typeface="Calibri"/>
              </a:rPr>
              <a:t>, </a:t>
            </a:r>
            <a:r>
              <a:rPr lang="de-DE" sz="1800" err="1">
                <a:latin typeface="Calibri"/>
                <a:cs typeface="Calibri"/>
              </a:rPr>
              <a:t>Classifying</a:t>
            </a:r>
            <a:r>
              <a:rPr lang="de-DE" sz="1800">
                <a:latin typeface="Calibri"/>
                <a:cs typeface="Calibri"/>
              </a:rPr>
              <a:t>, </a:t>
            </a:r>
            <a:r>
              <a:rPr lang="de-DE" sz="1800" err="1">
                <a:latin typeface="Calibri"/>
                <a:cs typeface="Calibri"/>
              </a:rPr>
              <a:t>Analyzing</a:t>
            </a:r>
            <a:r>
              <a:rPr lang="de-DE" sz="1800">
                <a:latin typeface="Calibri"/>
                <a:cs typeface="Calibri"/>
              </a:rPr>
              <a:t>, and </a:t>
            </a:r>
            <a:r>
              <a:rPr lang="de-DE" sz="1800" err="1">
                <a:latin typeface="Calibri"/>
                <a:cs typeface="Calibri"/>
              </a:rPr>
              <a:t>Using</a:t>
            </a:r>
            <a:r>
              <a:rPr lang="de-DE" sz="1800">
                <a:latin typeface="Calibri"/>
                <a:cs typeface="Calibri"/>
              </a:rPr>
              <a:t> Real-World Ranking Data, AAMAS 2023.</a:t>
            </a:r>
            <a:endParaRPr lang="de-DE">
              <a:cs typeface="Calibri Light" panose="020F0302020204030204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534D22E-AEE0-6C95-E9E9-F744B8F92EF3}"/>
              </a:ext>
            </a:extLst>
          </p:cNvPr>
          <p:cNvSpPr txBox="1"/>
          <p:nvPr/>
        </p:nvSpPr>
        <p:spPr>
          <a:xfrm>
            <a:off x="834082" y="1832918"/>
            <a:ext cx="455140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>
                <a:cs typeface="Calibri"/>
              </a:rPr>
              <a:t>Time-</a:t>
            </a:r>
            <a:r>
              <a:rPr lang="de-DE" sz="2400" b="1" err="1">
                <a:cs typeface="Calibri"/>
              </a:rPr>
              <a:t>Based</a:t>
            </a:r>
            <a:r>
              <a:rPr lang="de-DE" sz="2400" b="1">
                <a:cs typeface="Calibri"/>
              </a:rPr>
              <a:t> </a:t>
            </a:r>
            <a:r>
              <a:rPr lang="de-DE" sz="2400" b="1" err="1">
                <a:cs typeface="Calibri"/>
              </a:rPr>
              <a:t>Elections</a:t>
            </a:r>
            <a:br>
              <a:rPr lang="de-DE" sz="2400" b="1">
                <a:cs typeface="Calibri"/>
              </a:rPr>
            </a:br>
            <a:endParaRPr lang="de-DE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sz="2200">
                <a:cs typeface="Calibri"/>
              </a:rPr>
              <a:t>Multi-</a:t>
            </a:r>
            <a:r>
              <a:rPr lang="de-DE" sz="2200" err="1">
                <a:cs typeface="Calibri"/>
              </a:rPr>
              <a:t>race</a:t>
            </a:r>
            <a:r>
              <a:rPr lang="de-DE" sz="2200">
                <a:cs typeface="Calibri"/>
              </a:rPr>
              <a:t> </a:t>
            </a:r>
            <a:r>
              <a:rPr lang="de-DE" sz="2200" err="1">
                <a:cs typeface="Calibri"/>
              </a:rPr>
              <a:t>competitions</a:t>
            </a:r>
            <a:r>
              <a:rPr lang="de-DE" sz="2200">
                <a:cs typeface="Calibri"/>
              </a:rPr>
              <a:t> (Formula 1 </a:t>
            </a:r>
            <a:r>
              <a:rPr lang="de-DE" sz="2200" err="1">
                <a:cs typeface="Calibri"/>
              </a:rPr>
              <a:t>season</a:t>
            </a:r>
            <a:r>
              <a:rPr lang="de-DE" sz="2200">
                <a:cs typeface="Calibri"/>
              </a:rPr>
              <a:t>/Tour de France)</a:t>
            </a:r>
          </a:p>
          <a:p>
            <a:pPr marL="285750" indent="-285750">
              <a:buFont typeface="Arial"/>
              <a:buChar char="•"/>
            </a:pPr>
            <a:r>
              <a:rPr lang="de-DE" sz="2200">
                <a:cs typeface="Calibri"/>
              </a:rPr>
              <a:t>Top-x </a:t>
            </a:r>
            <a:r>
              <a:rPr lang="de-DE" sz="2200" err="1">
                <a:cs typeface="Calibri"/>
              </a:rPr>
              <a:t>rankings</a:t>
            </a:r>
            <a:r>
              <a:rPr lang="de-DE" sz="2200">
                <a:cs typeface="Calibri"/>
              </a:rPr>
              <a:t> at different </a:t>
            </a:r>
            <a:r>
              <a:rPr lang="de-DE" sz="2200" err="1">
                <a:cs typeface="Calibri"/>
              </a:rPr>
              <a:t>times</a:t>
            </a:r>
            <a:r>
              <a:rPr lang="de-DE" sz="2200">
                <a:cs typeface="Calibri"/>
              </a:rPr>
              <a:t> (Spotify, </a:t>
            </a:r>
            <a:r>
              <a:rPr lang="de-DE" sz="2200" err="1">
                <a:cs typeface="Calibri"/>
              </a:rPr>
              <a:t>boxing</a:t>
            </a:r>
            <a:r>
              <a:rPr lang="de-DE" sz="2200">
                <a:cs typeface="Calibri"/>
              </a:rPr>
              <a:t>, </a:t>
            </a:r>
            <a:r>
              <a:rPr lang="de-DE" sz="2200" err="1">
                <a:cs typeface="Calibri"/>
              </a:rPr>
              <a:t>tennis</a:t>
            </a:r>
            <a:r>
              <a:rPr lang="de-DE" sz="2200">
                <a:cs typeface="Calibri"/>
              </a:rPr>
              <a:t> top 100, </a:t>
            </a:r>
            <a:r>
              <a:rPr lang="de-DE" sz="2200" err="1">
                <a:cs typeface="Calibri"/>
              </a:rPr>
              <a:t>american</a:t>
            </a:r>
            <a:r>
              <a:rPr lang="de-DE" sz="2200">
                <a:cs typeface="Calibri"/>
              </a:rPr>
              <a:t> </a:t>
            </a:r>
            <a:r>
              <a:rPr lang="de-DE" sz="2200" err="1">
                <a:cs typeface="Calibri"/>
              </a:rPr>
              <a:t>football</a:t>
            </a:r>
            <a:r>
              <a:rPr lang="de-DE" sz="2200">
                <a:cs typeface="Calibri"/>
              </a:rPr>
              <a:t>) </a:t>
            </a:r>
          </a:p>
          <a:p>
            <a:pPr algn="ctr"/>
            <a:r>
              <a:rPr lang="de-DE" sz="2200">
                <a:cs typeface="Calibri"/>
              </a:rPr>
              <a:t>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FEA157D-06B3-437A-F41D-B0D6C6C2CFA9}"/>
              </a:ext>
            </a:extLst>
          </p:cNvPr>
          <p:cNvSpPr txBox="1"/>
          <p:nvPr/>
        </p:nvSpPr>
        <p:spPr>
          <a:xfrm>
            <a:off x="6466702" y="1977081"/>
            <a:ext cx="550905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400" b="1" err="1">
                <a:cs typeface="Calibri"/>
              </a:rPr>
              <a:t>Criterion-Based</a:t>
            </a:r>
            <a:r>
              <a:rPr lang="de-DE" sz="2400" b="1">
                <a:cs typeface="Calibri"/>
              </a:rPr>
              <a:t> </a:t>
            </a:r>
            <a:r>
              <a:rPr lang="de-DE" sz="2400" b="1" err="1">
                <a:cs typeface="Calibri"/>
              </a:rPr>
              <a:t>Elections</a:t>
            </a:r>
            <a:endParaRPr lang="de-DE" sz="2400" b="1">
              <a:cs typeface="Calibri"/>
            </a:endParaRPr>
          </a:p>
          <a:p>
            <a:endParaRPr lang="de-DE" sz="2400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de-DE" sz="2200" err="1">
                <a:cs typeface="Calibri"/>
              </a:rPr>
              <a:t>Indicator-based</a:t>
            </a:r>
            <a:r>
              <a:rPr lang="de-DE" sz="2200">
                <a:cs typeface="Calibri"/>
              </a:rPr>
              <a:t> </a:t>
            </a:r>
            <a:r>
              <a:rPr lang="de-DE" sz="2200" err="1">
                <a:cs typeface="Calibri"/>
              </a:rPr>
              <a:t>rankings</a:t>
            </a:r>
            <a:r>
              <a:rPr lang="de-DE" sz="2200">
                <a:cs typeface="Calibri"/>
              </a:rPr>
              <a:t> (</a:t>
            </a:r>
            <a:r>
              <a:rPr lang="de-DE" sz="2200" err="1">
                <a:cs typeface="Calibri"/>
              </a:rPr>
              <a:t>cities</a:t>
            </a:r>
            <a:r>
              <a:rPr lang="de-DE" sz="2200">
                <a:cs typeface="Calibri"/>
              </a:rPr>
              <a:t>, countries, </a:t>
            </a:r>
            <a:r>
              <a:rPr lang="de-DE" sz="2200" err="1">
                <a:cs typeface="Calibri"/>
              </a:rPr>
              <a:t>universities</a:t>
            </a:r>
            <a:r>
              <a:rPr lang="de-DE" sz="2200">
                <a:cs typeface="Calibri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sz="2200">
                <a:cs typeface="Calibri"/>
              </a:rPr>
              <a:t>Top-x </a:t>
            </a:r>
            <a:r>
              <a:rPr lang="de-DE" sz="2200" err="1">
                <a:cs typeface="Calibri"/>
              </a:rPr>
              <a:t>rankings</a:t>
            </a:r>
            <a:r>
              <a:rPr lang="de-DE" sz="2200">
                <a:cs typeface="Calibri"/>
              </a:rPr>
              <a:t> </a:t>
            </a:r>
            <a:r>
              <a:rPr lang="de-DE" sz="2200" err="1">
                <a:cs typeface="Calibri"/>
              </a:rPr>
              <a:t>from</a:t>
            </a:r>
            <a:r>
              <a:rPr lang="de-DE" sz="2200">
                <a:cs typeface="Calibri"/>
              </a:rPr>
              <a:t> different </a:t>
            </a:r>
            <a:r>
              <a:rPr lang="de-DE" sz="2200" err="1">
                <a:cs typeface="Calibri"/>
              </a:rPr>
              <a:t>sources</a:t>
            </a:r>
            <a:r>
              <a:rPr lang="de-DE" sz="2200">
                <a:cs typeface="Calibri"/>
              </a:rPr>
              <a:t> (Spotify, </a:t>
            </a:r>
            <a:r>
              <a:rPr lang="de-DE" sz="2200" err="1">
                <a:cs typeface="Calibri"/>
              </a:rPr>
              <a:t>american</a:t>
            </a:r>
            <a:r>
              <a:rPr lang="de-DE" sz="2200">
                <a:cs typeface="Calibri"/>
              </a:rPr>
              <a:t> football)</a:t>
            </a:r>
          </a:p>
          <a:p>
            <a:pPr algn="ctr"/>
            <a:r>
              <a:rPr lang="de-DE" sz="2200">
                <a:cs typeface="Calibri"/>
              </a:rPr>
              <a:t>…</a:t>
            </a:r>
          </a:p>
          <a:p>
            <a:pPr marL="285750" indent="-285750">
              <a:buFont typeface="Arial"/>
              <a:buChar char="•"/>
            </a:pPr>
            <a:endParaRPr lang="de-DE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3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E71A1-B7E1-7C2F-2AA5-FE2EF833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err="1">
                <a:cs typeface="Calibri Light"/>
              </a:rPr>
              <a:t>Map</a:t>
            </a:r>
            <a:r>
              <a:rPr lang="de-DE">
                <a:cs typeface="Calibri Light"/>
              </a:rPr>
              <a:t> </a:t>
            </a:r>
            <a:r>
              <a:rPr lang="de-DE" err="1">
                <a:cs typeface="Calibri Light"/>
              </a:rPr>
              <a:t>of</a:t>
            </a:r>
            <a:r>
              <a:rPr lang="de-DE">
                <a:cs typeface="Calibri Light"/>
              </a:rPr>
              <a:t> Real-World </a:t>
            </a:r>
            <a:r>
              <a:rPr lang="de-DE" err="1">
                <a:cs typeface="Calibri Light"/>
              </a:rPr>
              <a:t>Elections</a:t>
            </a:r>
            <a:endParaRPr lang="de-DE" err="1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F7D6BC7-0148-1208-A358-B5CA4FCD6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95" y="1310760"/>
            <a:ext cx="6568026" cy="3671717"/>
          </a:xfr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D342A246-4DBA-1160-BF2C-9AEEF6BCD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940" y="3065941"/>
            <a:ext cx="6862117" cy="384619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9E3A192-333B-BA3F-0EF1-A775BBFB9625}"/>
              </a:ext>
            </a:extLst>
          </p:cNvPr>
          <p:cNvSpPr txBox="1"/>
          <p:nvPr/>
        </p:nvSpPr>
        <p:spPr>
          <a:xfrm>
            <a:off x="214870" y="5320132"/>
            <a:ext cx="718751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ea typeface="+mn-lt"/>
                <a:cs typeface="+mn-lt"/>
              </a:rPr>
              <a:t>    Close </a:t>
            </a:r>
            <a:r>
              <a:rPr lang="de-DE" err="1">
                <a:ea typeface="+mn-lt"/>
                <a:cs typeface="+mn-lt"/>
              </a:rPr>
              <a:t>to</a:t>
            </a:r>
            <a:r>
              <a:rPr lang="de-DE">
                <a:ea typeface="+mn-lt"/>
                <a:cs typeface="+mn-lt"/>
              </a:rPr>
              <a:t> Identity </a:t>
            </a:r>
            <a:r>
              <a:rPr lang="de-DE" err="1">
                <a:ea typeface="+mn-lt"/>
                <a:cs typeface="+mn-lt"/>
              </a:rPr>
              <a:t>elections</a:t>
            </a:r>
            <a:r>
              <a:rPr lang="de-DE">
                <a:ea typeface="+mn-lt"/>
                <a:cs typeface="+mn-lt"/>
              </a:rPr>
              <a:t> (</a:t>
            </a:r>
            <a:r>
              <a:rPr lang="de-DE" err="1">
                <a:ea typeface="+mn-lt"/>
                <a:cs typeface="+mn-lt"/>
              </a:rPr>
              <a:t>mostly</a:t>
            </a:r>
            <a:r>
              <a:rPr lang="de-DE">
                <a:ea typeface="+mn-lt"/>
                <a:cs typeface="+mn-lt"/>
              </a:rPr>
              <a:t> time-</a:t>
            </a:r>
            <a:r>
              <a:rPr lang="de-DE" err="1">
                <a:ea typeface="+mn-lt"/>
                <a:cs typeface="+mn-lt"/>
              </a:rPr>
              <a:t>based</a:t>
            </a:r>
            <a:r>
              <a:rPr lang="de-DE">
                <a:ea typeface="+mn-lt"/>
                <a:cs typeface="+mn-lt"/>
              </a:rPr>
              <a:t>)</a:t>
            </a:r>
            <a:endParaRPr lang="en-US"/>
          </a:p>
          <a:p>
            <a:r>
              <a:rPr lang="de-DE">
                <a:ea typeface="+mn-lt"/>
                <a:cs typeface="+mn-lt"/>
              </a:rPr>
              <a:t>    </a:t>
            </a:r>
            <a:r>
              <a:rPr lang="de-DE" err="1">
                <a:ea typeface="+mn-lt"/>
                <a:cs typeface="+mn-lt"/>
              </a:rPr>
              <a:t>Elections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from</a:t>
            </a:r>
            <a:r>
              <a:rPr lang="de-DE">
                <a:ea typeface="+mn-lt"/>
                <a:cs typeface="+mn-lt"/>
              </a:rPr>
              <a:t> "</a:t>
            </a:r>
            <a:r>
              <a:rPr lang="de-DE" err="1">
                <a:ea typeface="+mn-lt"/>
                <a:cs typeface="+mn-lt"/>
              </a:rPr>
              <a:t>the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middle</a:t>
            </a:r>
            <a:r>
              <a:rPr lang="de-DE">
                <a:ea typeface="+mn-lt"/>
                <a:cs typeface="+mn-lt"/>
              </a:rPr>
              <a:t>" </a:t>
            </a:r>
            <a:endParaRPr lang="de-DE"/>
          </a:p>
          <a:p>
            <a:r>
              <a:rPr lang="de-DE">
                <a:ea typeface="+mn-lt"/>
                <a:cs typeface="+mn-lt"/>
              </a:rPr>
              <a:t>    "</a:t>
            </a:r>
            <a:r>
              <a:rPr lang="de-DE" err="1">
                <a:ea typeface="+mn-lt"/>
                <a:cs typeface="+mn-lt"/>
              </a:rPr>
              <a:t>Outliers</a:t>
            </a:r>
            <a:r>
              <a:rPr lang="de-DE">
                <a:ea typeface="+mn-lt"/>
                <a:cs typeface="+mn-lt"/>
              </a:rPr>
              <a:t>" </a:t>
            </a:r>
            <a:r>
              <a:rPr lang="de-DE" err="1">
                <a:ea typeface="+mn-lt"/>
                <a:cs typeface="+mn-lt"/>
              </a:rPr>
              <a:t>closer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to</a:t>
            </a:r>
            <a:r>
              <a:rPr lang="de-DE">
                <a:ea typeface="+mn-lt"/>
                <a:cs typeface="+mn-lt"/>
              </a:rPr>
              <a:t> </a:t>
            </a:r>
            <a:r>
              <a:rPr lang="de-DE" err="1">
                <a:ea typeface="+mn-lt"/>
                <a:cs typeface="+mn-lt"/>
              </a:rPr>
              <a:t>Uniformity</a:t>
            </a:r>
            <a:endParaRPr lang="de-DE">
              <a:ea typeface="+mn-lt"/>
              <a:cs typeface="+mn-lt"/>
            </a:endParaRP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→ </a:t>
            </a:r>
            <a:r>
              <a:rPr lang="de-DE" err="1">
                <a:cs typeface="Calibri"/>
              </a:rPr>
              <a:t>very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consistent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behavior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of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data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sources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from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one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category</a:t>
            </a:r>
            <a:endParaRPr lang="de-DE" err="1"/>
          </a:p>
        </p:txBody>
      </p:sp>
      <p:pic>
        <p:nvPicPr>
          <p:cNvPr id="8" name="Grafik 8" descr="Ein Bild, das Kalender enthält.&#10;&#10;Beschreibung automatisch generiert.">
            <a:extLst>
              <a:ext uri="{FF2B5EF4-FFF2-40B4-BE49-F238E27FC236}">
                <a16:creationId xmlns:a16="http://schemas.microsoft.com/office/drawing/2014/main" id="{1CC2FCAC-1127-F2DD-2221-A3CA6B019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699" y="35561"/>
            <a:ext cx="3268362" cy="42846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5290D89-F311-E167-CF5B-964BCB4CE93A}"/>
              </a:ext>
            </a:extLst>
          </p:cNvPr>
          <p:cNvSpPr txBox="1"/>
          <p:nvPr/>
        </p:nvSpPr>
        <p:spPr>
          <a:xfrm>
            <a:off x="171691" y="5471353"/>
            <a:ext cx="29464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3200">
                <a:cs typeface="Calibri"/>
              </a:rPr>
              <a:t>•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D47CCC-202F-7968-E12D-B66963119F14}"/>
              </a:ext>
            </a:extLst>
          </p:cNvPr>
          <p:cNvSpPr txBox="1"/>
          <p:nvPr/>
        </p:nvSpPr>
        <p:spPr>
          <a:xfrm>
            <a:off x="194019" y="5320780"/>
            <a:ext cx="304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■</a:t>
            </a:r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93FA3C-B2E8-671C-709E-75B145FB291C}"/>
              </a:ext>
            </a:extLst>
          </p:cNvPr>
          <p:cNvSpPr txBox="1"/>
          <p:nvPr/>
        </p:nvSpPr>
        <p:spPr>
          <a:xfrm>
            <a:off x="147850" y="5823037"/>
            <a:ext cx="355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▲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3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Ein Bild, das Diagramm enthält.&#10;&#10;Beschreibung automatisch generiert.">
            <a:extLst>
              <a:ext uri="{FF2B5EF4-FFF2-40B4-BE49-F238E27FC236}">
                <a16:creationId xmlns:a16="http://schemas.microsoft.com/office/drawing/2014/main" id="{D6F41E57-5964-CD4B-86AE-8A4B134C9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433" y="1517985"/>
            <a:ext cx="6739086" cy="50779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9B6625-15FD-B77F-5961-3ABC5F3C6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>
                <a:cs typeface="Calibri Light"/>
              </a:rPr>
              <a:t>Different </a:t>
            </a:r>
            <a:r>
              <a:rPr lang="de-DE" err="1">
                <a:cs typeface="Calibri Light"/>
              </a:rPr>
              <a:t>Types</a:t>
            </a:r>
            <a:r>
              <a:rPr lang="de-DE">
                <a:cs typeface="Calibri Light"/>
              </a:rPr>
              <a:t> </a:t>
            </a:r>
            <a:r>
              <a:rPr lang="de-DE" err="1">
                <a:cs typeface="Calibri Light"/>
              </a:rPr>
              <a:t>of</a:t>
            </a:r>
            <a:r>
              <a:rPr lang="de-DE">
                <a:cs typeface="Calibri Light"/>
              </a:rPr>
              <a:t> Real-World </a:t>
            </a:r>
            <a:r>
              <a:rPr lang="de-DE" err="1">
                <a:cs typeface="Calibri Light"/>
              </a:rPr>
              <a:t>Elections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66D4018-D6A5-439C-794A-2D94F6D69873}"/>
              </a:ext>
            </a:extLst>
          </p:cNvPr>
          <p:cNvSpPr/>
          <p:nvPr/>
        </p:nvSpPr>
        <p:spPr>
          <a:xfrm>
            <a:off x="4129216" y="4232189"/>
            <a:ext cx="1009135" cy="78259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6E0ABBC-8F2A-0998-27F5-A0208856C080}"/>
              </a:ext>
            </a:extLst>
          </p:cNvPr>
          <p:cNvCxnSpPr/>
          <p:nvPr/>
        </p:nvCxnSpPr>
        <p:spPr>
          <a:xfrm flipV="1">
            <a:off x="3043880" y="4709982"/>
            <a:ext cx="1068859" cy="70227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89D20D26-D70B-72F6-C7DF-2A2B612998E8}"/>
              </a:ext>
            </a:extLst>
          </p:cNvPr>
          <p:cNvSpPr txBox="1"/>
          <p:nvPr/>
        </p:nvSpPr>
        <p:spPr>
          <a:xfrm>
            <a:off x="1421026" y="5416378"/>
            <a:ext cx="26464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>
                <a:cs typeface="Calibri"/>
              </a:rPr>
              <a:t>"</a:t>
            </a:r>
            <a:r>
              <a:rPr lang="de-DE" err="1">
                <a:cs typeface="Calibri"/>
              </a:rPr>
              <a:t>political</a:t>
            </a:r>
            <a:r>
              <a:rPr lang="de-DE">
                <a:cs typeface="Calibri"/>
              </a:rPr>
              <a:t>" </a:t>
            </a:r>
            <a:r>
              <a:rPr lang="de-DE" err="1">
                <a:cs typeface="Calibri"/>
              </a:rPr>
              <a:t>elections</a:t>
            </a:r>
            <a:endParaRPr lang="de-DE" err="1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01CF176-B27B-0134-1BFB-4FFF229D739D}"/>
              </a:ext>
            </a:extLst>
          </p:cNvPr>
          <p:cNvSpPr/>
          <p:nvPr/>
        </p:nvSpPr>
        <p:spPr>
          <a:xfrm>
            <a:off x="4716162" y="4561702"/>
            <a:ext cx="1009135" cy="78259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6396C5E-5827-95EF-86BE-9D3DDC020AD2}"/>
              </a:ext>
            </a:extLst>
          </p:cNvPr>
          <p:cNvSpPr txBox="1"/>
          <p:nvPr/>
        </p:nvSpPr>
        <p:spPr>
          <a:xfrm>
            <a:off x="3315729" y="5920946"/>
            <a:ext cx="10091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err="1">
                <a:cs typeface="Calibri"/>
              </a:rPr>
              <a:t>surveys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06C2EE0-DC30-6170-F927-AC68698E0121}"/>
              </a:ext>
            </a:extLst>
          </p:cNvPr>
          <p:cNvCxnSpPr>
            <a:cxnSpLocks/>
          </p:cNvCxnSpPr>
          <p:nvPr/>
        </p:nvCxnSpPr>
        <p:spPr>
          <a:xfrm flipV="1">
            <a:off x="3795583" y="5245441"/>
            <a:ext cx="1068859" cy="70227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46D21D3-8DA5-A385-E588-1E672A4AF32C}"/>
              </a:ext>
            </a:extLst>
          </p:cNvPr>
          <p:cNvSpPr/>
          <p:nvPr/>
        </p:nvSpPr>
        <p:spPr>
          <a:xfrm>
            <a:off x="5817973" y="4098324"/>
            <a:ext cx="1184189" cy="96794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5677450C-9BDB-E4EC-1A81-ADEAC7E0BD99}"/>
              </a:ext>
            </a:extLst>
          </p:cNvPr>
          <p:cNvCxnSpPr>
            <a:cxnSpLocks/>
          </p:cNvCxnSpPr>
          <p:nvPr/>
        </p:nvCxnSpPr>
        <p:spPr>
          <a:xfrm>
            <a:off x="6977448" y="4866501"/>
            <a:ext cx="1130642" cy="72904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3A2EAC6F-3553-9AE4-3EA3-AC1924D140F3}"/>
              </a:ext>
            </a:extLst>
          </p:cNvPr>
          <p:cNvSpPr txBox="1"/>
          <p:nvPr/>
        </p:nvSpPr>
        <p:spPr>
          <a:xfrm>
            <a:off x="7918621" y="5632622"/>
            <a:ext cx="19667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err="1">
                <a:cs typeface="Calibri"/>
              </a:rPr>
              <a:t>sport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competitions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90E7864-A022-14B5-BD1D-7DBC6F1B45AB}"/>
              </a:ext>
            </a:extLst>
          </p:cNvPr>
          <p:cNvSpPr/>
          <p:nvPr/>
        </p:nvSpPr>
        <p:spPr>
          <a:xfrm>
            <a:off x="7475840" y="3748216"/>
            <a:ext cx="823782" cy="154459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E864555-CA74-FC5E-C6D6-6014084E6D4B}"/>
              </a:ext>
            </a:extLst>
          </p:cNvPr>
          <p:cNvCxnSpPr>
            <a:cxnSpLocks/>
          </p:cNvCxnSpPr>
          <p:nvPr/>
        </p:nvCxnSpPr>
        <p:spPr>
          <a:xfrm flipV="1">
            <a:off x="7996880" y="2835875"/>
            <a:ext cx="1192426" cy="99059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4A613EDA-994A-56A1-469B-D729F5CCCA41}"/>
              </a:ext>
            </a:extLst>
          </p:cNvPr>
          <p:cNvSpPr txBox="1"/>
          <p:nvPr/>
        </p:nvSpPr>
        <p:spPr>
          <a:xfrm>
            <a:off x="8752702" y="2471351"/>
            <a:ext cx="24507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err="1">
                <a:cs typeface="Calibri"/>
              </a:rPr>
              <a:t>ground-truth</a:t>
            </a:r>
            <a:r>
              <a:rPr lang="de-DE">
                <a:cs typeface="Calibri"/>
              </a:rPr>
              <a:t> </a:t>
            </a:r>
            <a:r>
              <a:rPr lang="de-DE" err="1">
                <a:cs typeface="Calibri"/>
              </a:rPr>
              <a:t>estimates</a:t>
            </a:r>
            <a:endParaRPr lang="de-DE">
              <a:cs typeface="Calibri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03D51E3-D047-D377-BEEB-741EED284525}"/>
              </a:ext>
            </a:extLst>
          </p:cNvPr>
          <p:cNvSpPr/>
          <p:nvPr/>
        </p:nvSpPr>
        <p:spPr>
          <a:xfrm>
            <a:off x="4633784" y="3130378"/>
            <a:ext cx="1390134" cy="124597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AC84C75-A47C-B2E6-6D3A-0B2FBF1133E8}"/>
              </a:ext>
            </a:extLst>
          </p:cNvPr>
          <p:cNvCxnSpPr>
            <a:cxnSpLocks/>
          </p:cNvCxnSpPr>
          <p:nvPr/>
        </p:nvCxnSpPr>
        <p:spPr>
          <a:xfrm>
            <a:off x="3630826" y="2570204"/>
            <a:ext cx="1130642" cy="72904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21B1766C-59BC-318D-59E9-454E333904A4}"/>
              </a:ext>
            </a:extLst>
          </p:cNvPr>
          <p:cNvSpPr txBox="1"/>
          <p:nvPr/>
        </p:nvSpPr>
        <p:spPr>
          <a:xfrm>
            <a:off x="2100648" y="2244811"/>
            <a:ext cx="19667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err="1">
                <a:cs typeface="Calibri"/>
              </a:rPr>
              <a:t>indicator-based</a:t>
            </a:r>
            <a:endParaRPr lang="de-DE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82869-FC0B-B843-1764-E78EF73C406E}"/>
              </a:ext>
            </a:extLst>
          </p:cNvPr>
          <p:cNvSpPr txBox="1"/>
          <p:nvPr/>
        </p:nvSpPr>
        <p:spPr>
          <a:xfrm>
            <a:off x="-247879" y="5499253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20" name="Grafik 6" descr="Ein Bild, das Diagramm enthält.&#10;&#10;Beschreibung automatisch generiert.">
            <a:extLst>
              <a:ext uri="{FF2B5EF4-FFF2-40B4-BE49-F238E27FC236}">
                <a16:creationId xmlns:a16="http://schemas.microsoft.com/office/drawing/2014/main" id="{BAAC823D-C888-D391-DEB2-0FACFB446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722" y="187443"/>
            <a:ext cx="2622851" cy="19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0D4E8F9-FAAC-40E0-B354-28BE0E4F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189" y="1744245"/>
            <a:ext cx="2967037" cy="41263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0511D5-AEE2-427D-B334-35D240C5E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99" y="248925"/>
            <a:ext cx="8229600" cy="720080"/>
          </a:xfrm>
        </p:spPr>
        <p:txBody>
          <a:bodyPr/>
          <a:lstStyle/>
          <a:p>
            <a:pPr algn="ctr"/>
            <a:r>
              <a:rPr lang="pl-PL" dirty="0" err="1"/>
              <a:t>Conclusions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25037A-7675-4D04-B012-1793E47AE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221025"/>
            <a:ext cx="7978931" cy="5256584"/>
          </a:xfrm>
        </p:spPr>
        <p:txBody>
          <a:bodyPr>
            <a:normAutofit lnSpcReduction="10000"/>
          </a:bodyPr>
          <a:lstStyle/>
          <a:p>
            <a:pPr lvl="1"/>
            <a:endParaRPr lang="pl-PL" dirty="0"/>
          </a:p>
          <a:p>
            <a:pPr marL="0" indent="0">
              <a:buNone/>
            </a:pPr>
            <a:r>
              <a:rPr lang="pl-PL" dirty="0"/>
              <a:t>Map </a:t>
            </a:r>
            <a:r>
              <a:rPr lang="pl-PL" dirty="0" err="1"/>
              <a:t>is</a:t>
            </a:r>
            <a:r>
              <a:rPr lang="pl-PL" dirty="0"/>
              <a:t> a </a:t>
            </a:r>
            <a:r>
              <a:rPr lang="pl-PL" dirty="0" err="1"/>
              <a:t>useful</a:t>
            </a:r>
            <a:r>
              <a:rPr lang="pl-PL" dirty="0"/>
              <a:t> </a:t>
            </a:r>
            <a:r>
              <a:rPr lang="pl-PL" dirty="0" err="1"/>
              <a:t>tool</a:t>
            </a:r>
            <a:r>
              <a:rPr lang="pl-PL" dirty="0"/>
              <a:t>!</a:t>
            </a:r>
          </a:p>
          <a:p>
            <a:pPr lvl="1"/>
            <a:r>
              <a:rPr lang="pl-PL" dirty="0" err="1"/>
              <a:t>Initial</a:t>
            </a:r>
            <a:r>
              <a:rPr lang="pl-PL" dirty="0"/>
              <a:t> </a:t>
            </a:r>
            <a:r>
              <a:rPr lang="pl-PL" dirty="0" err="1"/>
              <a:t>planning</a:t>
            </a:r>
            <a:r>
              <a:rPr lang="pl-PL" dirty="0"/>
              <a:t> of </a:t>
            </a:r>
            <a:r>
              <a:rPr lang="pl-PL" dirty="0" err="1"/>
              <a:t>experiments</a:t>
            </a:r>
            <a:endParaRPr lang="pl-PL" dirty="0"/>
          </a:p>
          <a:p>
            <a:pPr lvl="1"/>
            <a:r>
              <a:rPr lang="pl-PL" dirty="0" err="1"/>
              <a:t>Running</a:t>
            </a:r>
            <a:r>
              <a:rPr lang="pl-PL" dirty="0"/>
              <a:t> </a:t>
            </a:r>
            <a:r>
              <a:rPr lang="pl-PL" dirty="0" err="1"/>
              <a:t>experiments</a:t>
            </a:r>
            <a:r>
              <a:rPr lang="pl-PL" dirty="0"/>
              <a:t> </a:t>
            </a:r>
          </a:p>
          <a:p>
            <a:pPr lvl="1"/>
            <a:r>
              <a:rPr lang="pl-PL" dirty="0" err="1"/>
              <a:t>Insight</a:t>
            </a:r>
            <a:r>
              <a:rPr lang="pl-PL" dirty="0"/>
              <a:t> </a:t>
            </a:r>
            <a:r>
              <a:rPr lang="pl-PL" dirty="0" err="1"/>
              <a:t>into</a:t>
            </a:r>
            <a:r>
              <a:rPr lang="pl-PL" dirty="0"/>
              <a:t> </a:t>
            </a:r>
            <a:r>
              <a:rPr lang="pl-PL" dirty="0" err="1"/>
              <a:t>statistical</a:t>
            </a:r>
            <a:r>
              <a:rPr lang="pl-PL" dirty="0"/>
              <a:t> </a:t>
            </a:r>
            <a:r>
              <a:rPr lang="pl-PL" dirty="0" err="1"/>
              <a:t>cultures</a:t>
            </a:r>
            <a:endParaRPr lang="pl-PL" dirty="0"/>
          </a:p>
          <a:p>
            <a:pPr marL="914400" lvl="2" indent="0">
              <a:buNone/>
            </a:pPr>
            <a:r>
              <a:rPr lang="pl-PL" dirty="0"/>
              <a:t>… and real-life </a:t>
            </a:r>
            <a:r>
              <a:rPr lang="pl-PL" dirty="0" err="1"/>
              <a:t>preferenca</a:t>
            </a:r>
            <a:r>
              <a:rPr lang="pl-PL" dirty="0"/>
              <a:t> data</a:t>
            </a:r>
          </a:p>
          <a:p>
            <a:pPr lvl="1"/>
            <a:endParaRPr lang="pl-PL" dirty="0"/>
          </a:p>
          <a:p>
            <a:pPr marL="0" indent="0">
              <a:buNone/>
            </a:pPr>
            <a:r>
              <a:rPr lang="pl-PL" dirty="0"/>
              <a:t>Many </a:t>
            </a:r>
            <a:r>
              <a:rPr lang="pl-PL" dirty="0" err="1"/>
              <a:t>research</a:t>
            </a:r>
            <a:r>
              <a:rPr lang="pl-PL" dirty="0"/>
              <a:t> </a:t>
            </a:r>
            <a:r>
              <a:rPr lang="pl-PL" dirty="0" err="1"/>
              <a:t>issues</a:t>
            </a:r>
            <a:endParaRPr lang="pl-PL" dirty="0"/>
          </a:p>
          <a:p>
            <a:pPr lvl="1"/>
            <a:r>
              <a:rPr lang="pl-PL" dirty="0" err="1"/>
              <a:t>What</a:t>
            </a:r>
            <a:r>
              <a:rPr lang="pl-PL" dirty="0"/>
              <a:t>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metrics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 </a:t>
            </a:r>
            <a:r>
              <a:rPr lang="pl-PL" dirty="0" err="1"/>
              <a:t>used</a:t>
            </a:r>
            <a:r>
              <a:rPr lang="pl-PL" dirty="0"/>
              <a:t>?</a:t>
            </a:r>
          </a:p>
          <a:p>
            <a:pPr lvl="1"/>
            <a:r>
              <a:rPr lang="pl-PL" dirty="0" err="1"/>
              <a:t>Any</a:t>
            </a:r>
            <a:r>
              <a:rPr lang="pl-PL" dirty="0"/>
              <a:t> </a:t>
            </a:r>
            <a:r>
              <a:rPr lang="pl-PL" dirty="0" err="1"/>
              <a:t>approach</a:t>
            </a:r>
            <a:r>
              <a:rPr lang="pl-PL" dirty="0"/>
              <a:t> to </a:t>
            </a:r>
            <a:r>
              <a:rPr lang="pl-PL" dirty="0" err="1"/>
              <a:t>using</a:t>
            </a:r>
            <a:r>
              <a:rPr lang="pl-PL" dirty="0"/>
              <a:t> </a:t>
            </a:r>
            <a:r>
              <a:rPr lang="pl-PL" dirty="0" err="1"/>
              <a:t>swap</a:t>
            </a:r>
            <a:r>
              <a:rPr lang="pl-PL" dirty="0"/>
              <a:t> </a:t>
            </a:r>
            <a:r>
              <a:rPr lang="pl-PL" dirty="0" err="1"/>
              <a:t>distance</a:t>
            </a:r>
            <a:r>
              <a:rPr lang="pl-PL" dirty="0"/>
              <a:t> on </a:t>
            </a:r>
            <a:r>
              <a:rPr lang="pl-PL" dirty="0" err="1"/>
              <a:t>large</a:t>
            </a:r>
            <a:r>
              <a:rPr lang="pl-PL" dirty="0"/>
              <a:t> </a:t>
            </a:r>
            <a:r>
              <a:rPr lang="pl-PL" dirty="0" err="1"/>
              <a:t>elections</a:t>
            </a:r>
            <a:r>
              <a:rPr lang="pl-PL" dirty="0"/>
              <a:t>?</a:t>
            </a:r>
          </a:p>
          <a:p>
            <a:pPr lvl="1"/>
            <a:r>
              <a:rPr lang="pl-PL" dirty="0"/>
              <a:t>Map of </a:t>
            </a:r>
            <a:r>
              <a:rPr lang="pl-PL" dirty="0" err="1"/>
              <a:t>structured</a:t>
            </a:r>
            <a:r>
              <a:rPr lang="pl-PL" dirty="0"/>
              <a:t> </a:t>
            </a:r>
            <a:r>
              <a:rPr lang="pl-PL" dirty="0" err="1"/>
              <a:t>domains</a:t>
            </a:r>
            <a:r>
              <a:rPr lang="pl-PL" dirty="0"/>
              <a:t>?</a:t>
            </a:r>
          </a:p>
          <a:p>
            <a:pPr lvl="1"/>
            <a:r>
              <a:rPr lang="pl-PL" dirty="0" err="1"/>
              <a:t>Where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the </a:t>
            </a:r>
            <a:r>
              <a:rPr lang="pl-PL" dirty="0" err="1"/>
              <a:t>holes</a:t>
            </a:r>
            <a:r>
              <a:rPr lang="pl-PL" dirty="0"/>
              <a:t> in the </a:t>
            </a:r>
            <a:r>
              <a:rPr lang="pl-PL" dirty="0" err="1"/>
              <a:t>maps</a:t>
            </a:r>
            <a:r>
              <a:rPr lang="pl-PL" dirty="0"/>
              <a:t>?</a:t>
            </a:r>
          </a:p>
          <a:p>
            <a:pPr lvl="1"/>
            <a:r>
              <a:rPr lang="pl-PL" dirty="0" err="1"/>
              <a:t>Maps</a:t>
            </a:r>
            <a:r>
              <a:rPr lang="pl-PL" dirty="0"/>
              <a:t> of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types</a:t>
            </a:r>
            <a:r>
              <a:rPr lang="pl-PL" dirty="0"/>
              <a:t> of </a:t>
            </a:r>
            <a:r>
              <a:rPr lang="pl-PL" dirty="0" err="1"/>
              <a:t>objects</a:t>
            </a:r>
            <a:r>
              <a:rPr lang="pl-PL" dirty="0"/>
              <a:t>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1FD6638-6F84-4B05-9D39-373B27EBDC52}"/>
              </a:ext>
            </a:extLst>
          </p:cNvPr>
          <p:cNvSpPr txBox="1"/>
          <p:nvPr/>
        </p:nvSpPr>
        <p:spPr>
          <a:xfrm>
            <a:off x="8359931" y="1221025"/>
            <a:ext cx="261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78B832"/>
                </a:solidFill>
                <a:effectLst/>
                <a:uLnTx/>
                <a:uFillTx/>
                <a:latin typeface="Calibri" panose="020F0502020204030204"/>
                <a:ea typeface="STXingkai" panose="020B0503020204020204" pitchFamily="2" charset="-122"/>
                <a:cs typeface="+mn-cs"/>
              </a:rPr>
              <a:t>Map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STXingkai" panose="020B0503020204020204" pitchFamily="2" charset="-122"/>
                <a:cs typeface="+mn-cs"/>
              </a:rPr>
              <a:t> of </a:t>
            </a:r>
            <a:r>
              <a:rPr kumimoji="0" lang="pl-P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8B832"/>
                </a:solidFill>
                <a:effectLst/>
                <a:uLnTx/>
                <a:uFillTx/>
                <a:latin typeface="Calibri" panose="020F0502020204030204"/>
                <a:ea typeface="STXingkai" panose="020B0503020204020204" pitchFamily="2" charset="-122"/>
                <a:cs typeface="+mn-cs"/>
              </a:rPr>
              <a:t>El</a:t>
            </a: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STXingkai" panose="020B0503020204020204" pitchFamily="2" charset="-122"/>
                <a:cs typeface="+mn-cs"/>
              </a:rPr>
              <a:t>ections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STXingkai" panose="020B0503020204020204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4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2FE5FDA-3FCD-993A-4922-0BD95358CBC5}"/>
              </a:ext>
            </a:extLst>
          </p:cNvPr>
          <p:cNvSpPr txBox="1"/>
          <p:nvPr/>
        </p:nvSpPr>
        <p:spPr>
          <a:xfrm>
            <a:off x="111967" y="118188"/>
            <a:ext cx="11968065" cy="452431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Similar Are Two Elections?, P. Faliszewski, P.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Skowron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Slinko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Szufa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Talmon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AAAI-2019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Drawing a Map of Elections in the Space of Statistical Cultures,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Szufa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Faliszewski, P.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Skowron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Slinko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Talmon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AAMAS-2020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Putting a Compass on the Map of Elections N. Boehmer, R.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Bredereck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Faliszewski, R.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Niedermeier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Szufa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IJCAI-2021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Complexity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Subelection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Isomorphism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Problems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Faliszewski, K.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Sornat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Szufa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AAAI-2022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16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1600" dirty="0" err="1">
                <a:solidFill>
                  <a:prstClr val="black"/>
                </a:solidFill>
                <a:latin typeface="Calibri" panose="020F0502020204030204"/>
              </a:rPr>
              <a:t>Understanding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libri" panose="020F0502020204030204"/>
              </a:rPr>
              <a:t>Distance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libri" panose="020F0502020204030204"/>
              </a:rPr>
              <a:t>Measures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libri" panose="020F0502020204030204"/>
              </a:rPr>
              <a:t>Among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pl-PL" sz="1600" dirty="0" err="1">
                <a:solidFill>
                  <a:prstClr val="black"/>
                </a:solidFill>
                <a:latin typeface="Calibri" panose="020F0502020204030204"/>
              </a:rPr>
              <a:t>Elections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, N. </a:t>
            </a:r>
            <a:r>
              <a:rPr lang="pl-PL" sz="1600" dirty="0" err="1">
                <a:solidFill>
                  <a:prstClr val="black"/>
                </a:solidFill>
                <a:latin typeface="Calibri" panose="020F0502020204030204"/>
              </a:rPr>
              <a:t>Boehmer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, P. Faliszewski, R. </a:t>
            </a:r>
            <a:r>
              <a:rPr lang="pl-PL" sz="1600" dirty="0" err="1">
                <a:solidFill>
                  <a:prstClr val="black"/>
                </a:solidFill>
                <a:latin typeface="Calibri" panose="020F0502020204030204"/>
              </a:rPr>
              <a:t>Niedermeier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, S. </a:t>
            </a:r>
            <a:r>
              <a:rPr lang="pl-PL" sz="1600" dirty="0" err="1">
                <a:solidFill>
                  <a:prstClr val="black"/>
                </a:solidFill>
                <a:latin typeface="Calibri" panose="020F0502020204030204"/>
              </a:rPr>
              <a:t>Szufa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, T. Wąs, </a:t>
            </a:r>
            <a:r>
              <a:rPr lang="pl-PL" sz="1600" b="1" dirty="0">
                <a:solidFill>
                  <a:prstClr val="black"/>
                </a:solidFill>
                <a:latin typeface="Calibri" panose="020F0502020204030204"/>
              </a:rPr>
              <a:t>IJCAI-2022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Approval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Elections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Szufa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Faliszewski, L. Janeczko, M.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Lackner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Slinko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K. </a:t>
            </a:r>
            <a:r>
              <a:rPr kumimoji="0" lang="pl-PL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Sornat</a:t>
            </a:r>
            <a:r>
              <a:rPr kumimoji="0" lang="pl-P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 Tal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mon, </a:t>
            </a:r>
            <a:r>
              <a:rPr lang="pl-PL" sz="1600" b="1" dirty="0">
                <a:solidFill>
                  <a:prstClr val="black"/>
                </a:solidFill>
                <a:latin typeface="Calibri" panose="020F0502020204030204"/>
              </a:rPr>
              <a:t>IJCAI-2022.</a:t>
            </a: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Matrices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Elections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Geometry, and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Learning, N.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Boehmer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Bredereck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Elkind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Faliszewski, S.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Szufa</a:t>
            </a:r>
            <a:r>
              <a:rPr lang="pl-PL" sz="16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pl-PL" sz="1600" b="1" dirty="0">
                <a:solidFill>
                  <a:prstClr val="black"/>
                </a:solidFill>
                <a:latin typeface="Calibri" panose="020F0502020204030204"/>
              </a:rPr>
              <a:t>NeurIPS-2022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1600" b="0" i="0" dirty="0">
              <a:solidFill>
                <a:prstClr val="black"/>
              </a:solidFill>
              <a:effectLst/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0" i="0" dirty="0">
                <a:solidFill>
                  <a:srgbClr val="282828"/>
                </a:solidFill>
                <a:effectLst/>
              </a:rPr>
              <a:t>Properties of Position Matrices and Their Elections</a:t>
            </a:r>
            <a:r>
              <a:rPr lang="pl-PL" sz="1600" dirty="0">
                <a:solidFill>
                  <a:srgbClr val="282828"/>
                </a:solidFill>
              </a:rPr>
              <a:t>, N. </a:t>
            </a:r>
            <a:r>
              <a:rPr lang="pl-PL" sz="1600" dirty="0" err="1">
                <a:solidFill>
                  <a:srgbClr val="282828"/>
                </a:solidFill>
              </a:rPr>
              <a:t>Boehmer</a:t>
            </a:r>
            <a:r>
              <a:rPr lang="pl-PL" sz="1600" dirty="0">
                <a:solidFill>
                  <a:srgbClr val="282828"/>
                </a:solidFill>
              </a:rPr>
              <a:t>, J.-Y. </a:t>
            </a:r>
            <a:r>
              <a:rPr lang="pl-PL" sz="1600" dirty="0" err="1">
                <a:solidFill>
                  <a:srgbClr val="282828"/>
                </a:solidFill>
              </a:rPr>
              <a:t>Cai</a:t>
            </a:r>
            <a:r>
              <a:rPr lang="pl-PL" sz="1600" dirty="0">
                <a:solidFill>
                  <a:srgbClr val="282828"/>
                </a:solidFill>
              </a:rPr>
              <a:t>, P. Faliszewski, A. Fan, Ł. Janeczko, A. Kaczmarczyk, T. Wąs, </a:t>
            </a:r>
            <a:r>
              <a:rPr lang="pl-PL" sz="1600" b="1" dirty="0">
                <a:solidFill>
                  <a:srgbClr val="282828"/>
                </a:solidFill>
              </a:rPr>
              <a:t>AAAI-2023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pl-PL" sz="1600" dirty="0">
              <a:solidFill>
                <a:srgbClr val="282828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Diversity, Agreement, and Polarization in Elections</a:t>
            </a:r>
            <a:r>
              <a:rPr lang="pl-PL" sz="1600" b="0" i="0" dirty="0">
                <a:solidFill>
                  <a:srgbClr val="000000"/>
                </a:solidFill>
                <a:effectLst/>
              </a:rPr>
              <a:t>, P. Faliszewski, A. Kaczmarczyk, K. </a:t>
            </a:r>
            <a:r>
              <a:rPr lang="pl-PL" sz="1600" b="0" i="0" dirty="0" err="1">
                <a:solidFill>
                  <a:srgbClr val="000000"/>
                </a:solidFill>
                <a:effectLst/>
              </a:rPr>
              <a:t>Sornat</a:t>
            </a:r>
            <a:r>
              <a:rPr lang="pl-PL" sz="1600" b="0" i="0" dirty="0">
                <a:solidFill>
                  <a:srgbClr val="000000"/>
                </a:solidFill>
                <a:effectLst/>
              </a:rPr>
              <a:t>, S. </a:t>
            </a:r>
            <a:r>
              <a:rPr lang="pl-PL" sz="1600" b="0" i="0" dirty="0" err="1">
                <a:solidFill>
                  <a:srgbClr val="000000"/>
                </a:solidFill>
                <a:effectLst/>
              </a:rPr>
              <a:t>Szufa</a:t>
            </a:r>
            <a:r>
              <a:rPr lang="pl-PL" sz="1600" b="0" i="0" dirty="0">
                <a:solidFill>
                  <a:srgbClr val="000000"/>
                </a:solidFill>
                <a:effectLst/>
              </a:rPr>
              <a:t>, T. Wąs, </a:t>
            </a:r>
            <a:r>
              <a:rPr lang="pl-PL" sz="1600" b="1" dirty="0">
                <a:solidFill>
                  <a:srgbClr val="000000"/>
                </a:solidFill>
              </a:rPr>
              <a:t>IJCAI-2023</a:t>
            </a:r>
            <a:r>
              <a:rPr lang="pl-PL" sz="1600" b="0" i="0" dirty="0">
                <a:solidFill>
                  <a:srgbClr val="000000"/>
                </a:solidFill>
                <a:effectLst/>
              </a:rPr>
              <a:t>.</a:t>
            </a:r>
            <a:endParaRPr lang="pl-PL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76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F5C0B2-9B34-485D-9000-9B1126EE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1925"/>
            <a:ext cx="9058276" cy="844550"/>
          </a:xfrm>
        </p:spPr>
        <p:txBody>
          <a:bodyPr/>
          <a:lstStyle/>
          <a:p>
            <a:r>
              <a:rPr lang="pl-PL"/>
              <a:t>Statistical </a:t>
            </a:r>
            <a:r>
              <a:rPr lang="pl-PL" err="1"/>
              <a:t>Cultures</a:t>
            </a:r>
            <a:endParaRPr lang="pl-PL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6545E65B-1EF2-4C20-BD78-1F938A61879C}"/>
              </a:ext>
            </a:extLst>
          </p:cNvPr>
          <p:cNvGrpSpPr/>
          <p:nvPr/>
        </p:nvGrpSpPr>
        <p:grpSpPr>
          <a:xfrm>
            <a:off x="400051" y="2887065"/>
            <a:ext cx="4128941" cy="2578167"/>
            <a:chOff x="350745" y="2658465"/>
            <a:chExt cx="4128941" cy="2578167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73A4E7-CB8A-41D3-A452-946F0CE80297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B105BD0-ED40-480C-B9A5-9FF9F04DEF38}"/>
                </a:ext>
              </a:extLst>
            </p:cNvPr>
            <p:cNvSpPr/>
            <p:nvPr/>
          </p:nvSpPr>
          <p:spPr>
            <a:xfrm>
              <a:off x="361950" y="2818538"/>
              <a:ext cx="39243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Polya-Eggenberger</a:t>
              </a:r>
              <a:r>
                <a:rPr lang="pl-PL" sz="2000" b="1"/>
                <a:t> Urn Model:</a:t>
              </a:r>
              <a:r>
                <a:rPr lang="pl-PL" sz="2000"/>
                <a:t> Form </a:t>
              </a:r>
              <a:r>
                <a:rPr lang="pl-PL" sz="2000" err="1"/>
                <a:t>an</a:t>
              </a:r>
              <a:r>
                <a:rPr lang="pl-PL" sz="2000"/>
                <a:t> urn of </a:t>
              </a:r>
              <a:r>
                <a:rPr lang="pl-PL" sz="2000" b="1" err="1">
                  <a:solidFill>
                    <a:srgbClr val="00B0F0"/>
                  </a:solidFill>
                </a:rPr>
                <a:t>all</a:t>
              </a:r>
              <a:r>
                <a:rPr lang="pl-PL" sz="2000" b="1">
                  <a:solidFill>
                    <a:srgbClr val="00B0F0"/>
                  </a:solidFill>
                </a:rPr>
                <a:t> </a:t>
              </a:r>
              <a:r>
                <a:rPr lang="pl-PL" sz="2000" b="1" err="1">
                  <a:solidFill>
                    <a:srgbClr val="00B0F0"/>
                  </a:solidFill>
                </a:rPr>
                <a:t>possible</a:t>
              </a:r>
              <a:r>
                <a:rPr lang="pl-PL" sz="2000" b="1">
                  <a:solidFill>
                    <a:srgbClr val="00B0F0"/>
                  </a:solidFill>
                </a:rPr>
                <a:t> m! </a:t>
              </a:r>
              <a:r>
                <a:rPr lang="pl-PL" sz="2000" b="1" err="1">
                  <a:solidFill>
                    <a:srgbClr val="00B0F0"/>
                  </a:solidFill>
                </a:rPr>
                <a:t>votes</a:t>
              </a:r>
              <a:r>
                <a:rPr lang="pl-PL" sz="2000"/>
                <a:t>. To </a:t>
              </a:r>
              <a:r>
                <a:rPr lang="pl-PL" sz="2000" err="1"/>
                <a:t>generate</a:t>
              </a:r>
              <a:r>
                <a:rPr lang="pl-PL" sz="2000"/>
                <a:t> a </a:t>
              </a:r>
              <a:r>
                <a:rPr lang="pl-PL" sz="2000" err="1"/>
                <a:t>vote</a:t>
              </a:r>
              <a:r>
                <a:rPr lang="pl-PL" sz="2000"/>
                <a:t>:</a:t>
              </a:r>
            </a:p>
            <a:p>
              <a:pPr marL="342900" indent="-342900">
                <a:buAutoNum type="arabicParenR"/>
              </a:pPr>
              <a:r>
                <a:rPr lang="pl-PL" sz="2000" err="1"/>
                <a:t>Choose</a:t>
              </a:r>
              <a:r>
                <a:rPr lang="pl-PL" sz="2000"/>
                <a:t> a </a:t>
              </a:r>
              <a:r>
                <a:rPr lang="pl-PL" sz="2000" err="1"/>
                <a:t>vote</a:t>
              </a:r>
              <a:r>
                <a:rPr lang="pl-PL" sz="2000"/>
                <a:t> from the urn and </a:t>
              </a:r>
              <a:r>
                <a:rPr lang="pl-PL" sz="2000" err="1"/>
                <a:t>add</a:t>
              </a:r>
              <a:r>
                <a:rPr lang="pl-PL" sz="2000"/>
                <a:t> </a:t>
              </a:r>
              <a:r>
                <a:rPr lang="pl-PL" sz="2000" err="1"/>
                <a:t>it</a:t>
              </a:r>
              <a:r>
                <a:rPr lang="pl-PL" sz="2000"/>
                <a:t> to </a:t>
              </a:r>
              <a:r>
                <a:rPr lang="pl-PL" sz="2000" err="1"/>
                <a:t>your</a:t>
              </a:r>
              <a:r>
                <a:rPr lang="pl-PL" sz="2000"/>
                <a:t> </a:t>
              </a:r>
              <a:r>
                <a:rPr lang="pl-PL" sz="2000" err="1"/>
                <a:t>election</a:t>
              </a:r>
              <a:endParaRPr lang="pl-PL" sz="2000"/>
            </a:p>
            <a:p>
              <a:pPr marL="342900" indent="-342900">
                <a:buAutoNum type="arabicParenR"/>
              </a:pP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2000"/>
                <a:t>the </a:t>
              </a:r>
              <a:r>
                <a:rPr lang="pl-PL" sz="2000" err="1"/>
                <a:t>vote</a:t>
              </a:r>
              <a:r>
                <a:rPr lang="pl-PL" sz="2000"/>
                <a:t> to the urn, </a:t>
              </a:r>
              <a:r>
                <a:rPr lang="pl-PL" sz="2000" err="1"/>
                <a:t>together</a:t>
              </a:r>
              <a:r>
                <a:rPr lang="pl-PL" sz="2000"/>
                <a:t> with </a:t>
              </a:r>
              <a:r>
                <a:rPr lang="el-GR" sz="2000" b="1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2000" b="1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2000" b="1"/>
                <a:t>.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A4AB62C5-F323-4CC1-A02E-BC93C235F475}"/>
              </a:ext>
            </a:extLst>
          </p:cNvPr>
          <p:cNvGrpSpPr/>
          <p:nvPr/>
        </p:nvGrpSpPr>
        <p:grpSpPr>
          <a:xfrm>
            <a:off x="400050" y="1138823"/>
            <a:ext cx="4128942" cy="1409785"/>
            <a:chOff x="352425" y="976898"/>
            <a:chExt cx="4128942" cy="1409785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5262307-4419-4EF2-B131-98B7877A379B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|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C924A22-5FC3-4930-A358-F9BF5137D749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Impartial</a:t>
              </a:r>
              <a:r>
                <a:rPr lang="pl-PL" sz="2000" b="1"/>
                <a:t> </a:t>
              </a:r>
              <a:r>
                <a:rPr lang="pl-PL" sz="2000" b="1" err="1"/>
                <a:t>Culture</a:t>
              </a:r>
              <a:r>
                <a:rPr lang="pl-PL" sz="2000" b="1"/>
                <a:t> (IC):</a:t>
              </a:r>
              <a:r>
                <a:rPr lang="pl-PL" sz="2000"/>
                <a:t> </a:t>
              </a:r>
              <a:r>
                <a:rPr lang="pl-PL" sz="2000" err="1"/>
                <a:t>Every</a:t>
              </a:r>
              <a:r>
                <a:rPr lang="pl-PL" sz="2000"/>
                <a:t> </a:t>
              </a:r>
              <a:r>
                <a:rPr lang="pl-PL" sz="2000" err="1"/>
                <a:t>preference</a:t>
              </a:r>
              <a:r>
                <a:rPr lang="pl-PL" sz="2000"/>
                <a:t> order </a:t>
              </a:r>
              <a:r>
                <a:rPr lang="pl-PL" sz="2000" err="1"/>
                <a:t>comes</a:t>
              </a:r>
              <a:r>
                <a:rPr lang="pl-PL" sz="2000"/>
                <a:t> with the same </a:t>
              </a:r>
              <a:r>
                <a:rPr lang="pl-PL" sz="2000" err="1"/>
                <a:t>proba-bility</a:t>
              </a:r>
              <a:r>
                <a:rPr lang="pl-PL" sz="2000"/>
                <a:t> (</a:t>
              </a:r>
              <a:r>
                <a:rPr lang="pl-PL" sz="2000" err="1"/>
                <a:t>a.k.a</a:t>
              </a:r>
              <a:r>
                <a:rPr lang="pl-PL" sz="2000"/>
                <a:t>. </a:t>
              </a:r>
              <a:r>
                <a:rPr lang="pl-PL" sz="2000" b="1">
                  <a:solidFill>
                    <a:srgbClr val="00B0F0"/>
                  </a:solidFill>
                </a:rPr>
                <a:t>uniform </a:t>
              </a:r>
              <a:r>
                <a:rPr lang="pl-PL" sz="2000" b="1" err="1">
                  <a:solidFill>
                    <a:srgbClr val="00B0F0"/>
                  </a:solidFill>
                </a:rPr>
                <a:t>distribution</a:t>
              </a:r>
              <a:r>
                <a:rPr lang="pl-PL" sz="2000"/>
                <a:t>) </a:t>
              </a:r>
            </a:p>
          </p:txBody>
        </p:sp>
      </p:grpSp>
      <p:sp>
        <p:nvSpPr>
          <p:cNvPr id="12" name="Owal 11">
            <a:extLst>
              <a:ext uri="{FF2B5EF4-FFF2-40B4-BE49-F238E27FC236}">
                <a16:creationId xmlns:a16="http://schemas.microsoft.com/office/drawing/2014/main" id="{BB846174-967D-4080-86F0-825563940383}"/>
              </a:ext>
            </a:extLst>
          </p:cNvPr>
          <p:cNvSpPr/>
          <p:nvPr/>
        </p:nvSpPr>
        <p:spPr>
          <a:xfrm>
            <a:off x="5380373" y="3172399"/>
            <a:ext cx="3208660" cy="18783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74DC8BF-2C04-403E-83EB-2ACA849D243B}"/>
              </a:ext>
            </a:extLst>
          </p:cNvPr>
          <p:cNvSpPr txBox="1"/>
          <p:nvPr/>
        </p:nvSpPr>
        <p:spPr>
          <a:xfrm rot="382555">
            <a:off x="7302219" y="4014038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chemeClr val="accent6">
                    <a:lumMod val="75000"/>
                  </a:schemeClr>
                </a:solidFill>
              </a:rPr>
              <a:t>A &gt; B &gt; C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9EDFA86-18C9-4C7C-8765-CB749CB5AC8E}"/>
              </a:ext>
            </a:extLst>
          </p:cNvPr>
          <p:cNvSpPr txBox="1"/>
          <p:nvPr/>
        </p:nvSpPr>
        <p:spPr>
          <a:xfrm rot="385618">
            <a:off x="6059470" y="463835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00B050"/>
                </a:solidFill>
              </a:rPr>
              <a:t>B &gt; A &gt; C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8B32300-BD17-4BBE-9A5E-51FB317E8A6B}"/>
              </a:ext>
            </a:extLst>
          </p:cNvPr>
          <p:cNvSpPr txBox="1"/>
          <p:nvPr/>
        </p:nvSpPr>
        <p:spPr>
          <a:xfrm rot="2258141">
            <a:off x="5454911" y="4157784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chemeClr val="accent6">
                    <a:lumMod val="75000"/>
                  </a:schemeClr>
                </a:solidFill>
              </a:rPr>
              <a:t>A &gt; C &gt; B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D98DDFC-41FB-4E4B-9224-97D35C4CE5CA}"/>
              </a:ext>
            </a:extLst>
          </p:cNvPr>
          <p:cNvSpPr txBox="1"/>
          <p:nvPr/>
        </p:nvSpPr>
        <p:spPr>
          <a:xfrm rot="20782465">
            <a:off x="5820295" y="3520559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0070C0"/>
                </a:solidFill>
              </a:rPr>
              <a:t>B &gt; C &gt; 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C3EBB85-F408-41C8-B698-49A1318516CE}"/>
              </a:ext>
            </a:extLst>
          </p:cNvPr>
          <p:cNvSpPr txBox="1"/>
          <p:nvPr/>
        </p:nvSpPr>
        <p:spPr>
          <a:xfrm rot="998728">
            <a:off x="7094353" y="3520559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FF33CC"/>
                </a:solidFill>
              </a:rPr>
              <a:t>C &gt; B &gt; 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E727C08-5EC2-4D94-97D4-DA42C9FACDF1}"/>
              </a:ext>
            </a:extLst>
          </p:cNvPr>
          <p:cNvSpPr txBox="1"/>
          <p:nvPr/>
        </p:nvSpPr>
        <p:spPr>
          <a:xfrm rot="20676775">
            <a:off x="6827863" y="444005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FFC000"/>
                </a:solidFill>
              </a:rPr>
              <a:t>C &gt;A &gt; B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9EF8500-E85D-0A43-CFFD-5D8144241B58}"/>
              </a:ext>
            </a:extLst>
          </p:cNvPr>
          <p:cNvSpPr txBox="1"/>
          <p:nvPr/>
        </p:nvSpPr>
        <p:spPr>
          <a:xfrm>
            <a:off x="411256" y="6252009"/>
            <a:ext cx="10368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S. Berg. Paradox of voting under an urn model:</a:t>
            </a:r>
            <a:r>
              <a:rPr lang="pl-PL" sz="1200"/>
              <a:t> </a:t>
            </a:r>
            <a:r>
              <a:rPr lang="en-US" sz="1200"/>
              <a:t>The effect of homogeneity. Public Choice, 1985.</a:t>
            </a:r>
            <a:endParaRPr lang="pl-PL" sz="1200"/>
          </a:p>
          <a:p>
            <a:r>
              <a:rPr lang="en-US" sz="1200"/>
              <a:t>J. McCabe-</a:t>
            </a:r>
            <a:r>
              <a:rPr lang="en-US" sz="1200" err="1"/>
              <a:t>Dansted</a:t>
            </a:r>
            <a:r>
              <a:rPr lang="pl-PL" sz="1200"/>
              <a:t>,</a:t>
            </a:r>
            <a:r>
              <a:rPr lang="en-US" sz="1200"/>
              <a:t> A. </a:t>
            </a:r>
            <a:r>
              <a:rPr lang="en-US" sz="1200" err="1"/>
              <a:t>Slinko</a:t>
            </a:r>
            <a:r>
              <a:rPr lang="en-US" sz="1200"/>
              <a:t>. Exploratory analysis of similarities between social choice rules. Group Decision and Negotiation</a:t>
            </a:r>
            <a:r>
              <a:rPr lang="pl-PL" sz="1200"/>
              <a:t>, </a:t>
            </a:r>
            <a:r>
              <a:rPr lang="en-US" sz="1200"/>
              <a:t>2006</a:t>
            </a:r>
            <a:r>
              <a:rPr lang="pl-PL" sz="1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525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F5C0B2-9B34-485D-9000-9B1126EE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1925"/>
            <a:ext cx="9058276" cy="844550"/>
          </a:xfrm>
        </p:spPr>
        <p:txBody>
          <a:bodyPr/>
          <a:lstStyle/>
          <a:p>
            <a:r>
              <a:rPr lang="pl-PL"/>
              <a:t>Statistical </a:t>
            </a:r>
            <a:r>
              <a:rPr lang="pl-PL" err="1"/>
              <a:t>Cultures</a:t>
            </a:r>
            <a:endParaRPr lang="pl-PL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6545E65B-1EF2-4C20-BD78-1F938A61879C}"/>
              </a:ext>
            </a:extLst>
          </p:cNvPr>
          <p:cNvGrpSpPr/>
          <p:nvPr/>
        </p:nvGrpSpPr>
        <p:grpSpPr>
          <a:xfrm>
            <a:off x="400051" y="2887065"/>
            <a:ext cx="4128941" cy="2578167"/>
            <a:chOff x="350745" y="2658465"/>
            <a:chExt cx="4128941" cy="2578167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473A4E7-CB8A-41D3-A452-946F0CE80297}"/>
                </a:ext>
              </a:extLst>
            </p:cNvPr>
            <p:cNvSpPr/>
            <p:nvPr/>
          </p:nvSpPr>
          <p:spPr>
            <a:xfrm>
              <a:off x="350745" y="2658465"/>
              <a:ext cx="4128941" cy="2578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EB105BD0-ED40-480C-B9A5-9FF9F04DEF38}"/>
                </a:ext>
              </a:extLst>
            </p:cNvPr>
            <p:cNvSpPr/>
            <p:nvPr/>
          </p:nvSpPr>
          <p:spPr>
            <a:xfrm>
              <a:off x="361950" y="2818538"/>
              <a:ext cx="39243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Polya-Eggenberger</a:t>
              </a:r>
              <a:r>
                <a:rPr lang="pl-PL" sz="2000" b="1"/>
                <a:t> Urn Model:</a:t>
              </a:r>
              <a:r>
                <a:rPr lang="pl-PL" sz="2000"/>
                <a:t> Form </a:t>
              </a:r>
              <a:r>
                <a:rPr lang="pl-PL" sz="2000" err="1"/>
                <a:t>an</a:t>
              </a:r>
              <a:r>
                <a:rPr lang="pl-PL" sz="2000"/>
                <a:t> urn of </a:t>
              </a:r>
              <a:r>
                <a:rPr lang="pl-PL" sz="2000" b="1" err="1">
                  <a:solidFill>
                    <a:srgbClr val="00B0F0"/>
                  </a:solidFill>
                </a:rPr>
                <a:t>all</a:t>
              </a:r>
              <a:r>
                <a:rPr lang="pl-PL" sz="2000" b="1">
                  <a:solidFill>
                    <a:srgbClr val="00B0F0"/>
                  </a:solidFill>
                </a:rPr>
                <a:t> </a:t>
              </a:r>
              <a:r>
                <a:rPr lang="pl-PL" sz="2000" b="1" err="1">
                  <a:solidFill>
                    <a:srgbClr val="00B0F0"/>
                  </a:solidFill>
                </a:rPr>
                <a:t>possible</a:t>
              </a:r>
              <a:r>
                <a:rPr lang="pl-PL" sz="2000" b="1">
                  <a:solidFill>
                    <a:srgbClr val="00B0F0"/>
                  </a:solidFill>
                </a:rPr>
                <a:t> m! </a:t>
              </a:r>
              <a:r>
                <a:rPr lang="pl-PL" sz="2000" b="1" err="1">
                  <a:solidFill>
                    <a:srgbClr val="00B0F0"/>
                  </a:solidFill>
                </a:rPr>
                <a:t>votes</a:t>
              </a:r>
              <a:r>
                <a:rPr lang="pl-PL" sz="2000"/>
                <a:t>. To </a:t>
              </a:r>
              <a:r>
                <a:rPr lang="pl-PL" sz="2000" err="1"/>
                <a:t>generate</a:t>
              </a:r>
              <a:r>
                <a:rPr lang="pl-PL" sz="2000"/>
                <a:t> a </a:t>
              </a:r>
              <a:r>
                <a:rPr lang="pl-PL" sz="2000" err="1"/>
                <a:t>vote</a:t>
              </a:r>
              <a:r>
                <a:rPr lang="pl-PL" sz="2000"/>
                <a:t>:</a:t>
              </a:r>
            </a:p>
            <a:p>
              <a:pPr marL="342900" indent="-342900">
                <a:buAutoNum type="arabicParenR"/>
              </a:pPr>
              <a:r>
                <a:rPr lang="pl-PL" sz="2000" err="1"/>
                <a:t>Choose</a:t>
              </a:r>
              <a:r>
                <a:rPr lang="pl-PL" sz="2000"/>
                <a:t> a </a:t>
              </a:r>
              <a:r>
                <a:rPr lang="pl-PL" sz="2000" err="1"/>
                <a:t>vote</a:t>
              </a:r>
              <a:r>
                <a:rPr lang="pl-PL" sz="2000"/>
                <a:t> from the urn and </a:t>
              </a:r>
              <a:r>
                <a:rPr lang="pl-PL" sz="2000" err="1"/>
                <a:t>add</a:t>
              </a:r>
              <a:r>
                <a:rPr lang="pl-PL" sz="2000"/>
                <a:t> </a:t>
              </a:r>
              <a:r>
                <a:rPr lang="pl-PL" sz="2000" err="1"/>
                <a:t>it</a:t>
              </a:r>
              <a:r>
                <a:rPr lang="pl-PL" sz="2000"/>
                <a:t> to </a:t>
              </a:r>
              <a:r>
                <a:rPr lang="pl-PL" sz="2000" err="1"/>
                <a:t>your</a:t>
              </a:r>
              <a:r>
                <a:rPr lang="pl-PL" sz="2000"/>
                <a:t> </a:t>
              </a:r>
              <a:r>
                <a:rPr lang="pl-PL" sz="2000" err="1"/>
                <a:t>election</a:t>
              </a:r>
              <a:endParaRPr lang="pl-PL" sz="2000"/>
            </a:p>
            <a:p>
              <a:pPr marL="342900" indent="-342900">
                <a:buAutoNum type="arabicParenR"/>
              </a:pP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Return </a:t>
              </a:r>
              <a:r>
                <a:rPr lang="pl-PL" sz="2000"/>
                <a:t>the </a:t>
              </a:r>
              <a:r>
                <a:rPr lang="pl-PL" sz="2000" err="1"/>
                <a:t>vote</a:t>
              </a:r>
              <a:r>
                <a:rPr lang="pl-PL" sz="2000"/>
                <a:t> to the urn, </a:t>
              </a:r>
              <a:r>
                <a:rPr lang="pl-PL" sz="2000" err="1"/>
                <a:t>together</a:t>
              </a:r>
              <a:r>
                <a:rPr lang="pl-PL" sz="2000"/>
                <a:t> with </a:t>
              </a:r>
              <a:r>
                <a:rPr lang="el-GR" sz="2000" b="1">
                  <a:solidFill>
                    <a:schemeClr val="accent6">
                      <a:lumMod val="75000"/>
                    </a:schemeClr>
                  </a:solidFill>
                </a:rPr>
                <a:t>α∙</a:t>
              </a:r>
              <a:r>
                <a:rPr lang="pl-PL" sz="2000" b="1">
                  <a:solidFill>
                    <a:schemeClr val="accent6">
                      <a:lumMod val="75000"/>
                    </a:schemeClr>
                  </a:solidFill>
                </a:rPr>
                <a:t>m! </a:t>
              </a:r>
              <a:r>
                <a:rPr lang="pl-PL" sz="2000" b="1" err="1">
                  <a:solidFill>
                    <a:schemeClr val="accent6">
                      <a:lumMod val="75000"/>
                    </a:schemeClr>
                  </a:solidFill>
                </a:rPr>
                <a:t>copies</a:t>
              </a:r>
              <a:r>
                <a:rPr lang="pl-PL" sz="2000" b="1"/>
                <a:t>.</a:t>
              </a: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A4AB62C5-F323-4CC1-A02E-BC93C235F475}"/>
              </a:ext>
            </a:extLst>
          </p:cNvPr>
          <p:cNvGrpSpPr/>
          <p:nvPr/>
        </p:nvGrpSpPr>
        <p:grpSpPr>
          <a:xfrm>
            <a:off x="400050" y="1138823"/>
            <a:ext cx="4128942" cy="1409785"/>
            <a:chOff x="352425" y="976898"/>
            <a:chExt cx="4128942" cy="1409785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15262307-4419-4EF2-B131-98B7877A379B}"/>
                </a:ext>
              </a:extLst>
            </p:cNvPr>
            <p:cNvSpPr/>
            <p:nvPr/>
          </p:nvSpPr>
          <p:spPr>
            <a:xfrm>
              <a:off x="352426" y="976898"/>
              <a:ext cx="4128941" cy="1409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/>
                <a:t>|</a:t>
              </a:r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8C924A22-5FC3-4930-A358-F9BF5137D749}"/>
                </a:ext>
              </a:extLst>
            </p:cNvPr>
            <p:cNvSpPr/>
            <p:nvPr/>
          </p:nvSpPr>
          <p:spPr>
            <a:xfrm>
              <a:off x="352425" y="1063244"/>
              <a:ext cx="402338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000" b="1" err="1"/>
                <a:t>Impartial</a:t>
              </a:r>
              <a:r>
                <a:rPr lang="pl-PL" sz="2000" b="1"/>
                <a:t> </a:t>
              </a:r>
              <a:r>
                <a:rPr lang="pl-PL" sz="2000" b="1" err="1"/>
                <a:t>Culture</a:t>
              </a:r>
              <a:r>
                <a:rPr lang="pl-PL" sz="2000" b="1"/>
                <a:t> (IC):</a:t>
              </a:r>
              <a:r>
                <a:rPr lang="pl-PL" sz="2000"/>
                <a:t> </a:t>
              </a:r>
              <a:r>
                <a:rPr lang="pl-PL" sz="2000" err="1"/>
                <a:t>Every</a:t>
              </a:r>
              <a:r>
                <a:rPr lang="pl-PL" sz="2000"/>
                <a:t> </a:t>
              </a:r>
              <a:r>
                <a:rPr lang="pl-PL" sz="2000" err="1"/>
                <a:t>preference</a:t>
              </a:r>
              <a:r>
                <a:rPr lang="pl-PL" sz="2000"/>
                <a:t> order </a:t>
              </a:r>
              <a:r>
                <a:rPr lang="pl-PL" sz="2000" err="1"/>
                <a:t>comes</a:t>
              </a:r>
              <a:r>
                <a:rPr lang="pl-PL" sz="2000"/>
                <a:t> with the same </a:t>
              </a:r>
              <a:r>
                <a:rPr lang="pl-PL" sz="2000" err="1"/>
                <a:t>proba-bility</a:t>
              </a:r>
              <a:r>
                <a:rPr lang="pl-PL" sz="2000"/>
                <a:t> (</a:t>
              </a:r>
              <a:r>
                <a:rPr lang="pl-PL" sz="2000" err="1"/>
                <a:t>a.k.a</a:t>
              </a:r>
              <a:r>
                <a:rPr lang="pl-PL" sz="2000"/>
                <a:t>. </a:t>
              </a:r>
              <a:r>
                <a:rPr lang="pl-PL" sz="2000" b="1">
                  <a:solidFill>
                    <a:srgbClr val="00B0F0"/>
                  </a:solidFill>
                </a:rPr>
                <a:t>uniform </a:t>
              </a:r>
              <a:r>
                <a:rPr lang="pl-PL" sz="2000" b="1" err="1">
                  <a:solidFill>
                    <a:srgbClr val="00B0F0"/>
                  </a:solidFill>
                </a:rPr>
                <a:t>distribution</a:t>
              </a:r>
              <a:r>
                <a:rPr lang="pl-PL" sz="2000"/>
                <a:t>) </a:t>
              </a:r>
            </a:p>
          </p:txBody>
        </p:sp>
      </p:grpSp>
      <p:sp>
        <p:nvSpPr>
          <p:cNvPr id="12" name="Owal 11">
            <a:extLst>
              <a:ext uri="{FF2B5EF4-FFF2-40B4-BE49-F238E27FC236}">
                <a16:creationId xmlns:a16="http://schemas.microsoft.com/office/drawing/2014/main" id="{BB846174-967D-4080-86F0-825563940383}"/>
              </a:ext>
            </a:extLst>
          </p:cNvPr>
          <p:cNvSpPr/>
          <p:nvPr/>
        </p:nvSpPr>
        <p:spPr>
          <a:xfrm>
            <a:off x="5380373" y="3172399"/>
            <a:ext cx="3208660" cy="187833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174DC8BF-2C04-403E-83EB-2ACA849D243B}"/>
              </a:ext>
            </a:extLst>
          </p:cNvPr>
          <p:cNvSpPr txBox="1"/>
          <p:nvPr/>
        </p:nvSpPr>
        <p:spPr>
          <a:xfrm rot="382555">
            <a:off x="7302219" y="4014038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chemeClr val="accent6">
                    <a:lumMod val="75000"/>
                  </a:schemeClr>
                </a:solidFill>
              </a:rPr>
              <a:t>A &gt; B &gt; C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9EDFA86-18C9-4C7C-8765-CB749CB5AC8E}"/>
              </a:ext>
            </a:extLst>
          </p:cNvPr>
          <p:cNvSpPr txBox="1"/>
          <p:nvPr/>
        </p:nvSpPr>
        <p:spPr>
          <a:xfrm rot="385618">
            <a:off x="6059470" y="463835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00B050"/>
                </a:solidFill>
              </a:rPr>
              <a:t>B &gt; A &gt; C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8B32300-BD17-4BBE-9A5E-51FB317E8A6B}"/>
              </a:ext>
            </a:extLst>
          </p:cNvPr>
          <p:cNvSpPr txBox="1"/>
          <p:nvPr/>
        </p:nvSpPr>
        <p:spPr>
          <a:xfrm rot="2258141">
            <a:off x="5454911" y="4157784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chemeClr val="accent6">
                    <a:lumMod val="75000"/>
                  </a:schemeClr>
                </a:solidFill>
              </a:rPr>
              <a:t>A &gt; C &gt; B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D98DDFC-41FB-4E4B-9224-97D35C4CE5CA}"/>
              </a:ext>
            </a:extLst>
          </p:cNvPr>
          <p:cNvSpPr txBox="1"/>
          <p:nvPr/>
        </p:nvSpPr>
        <p:spPr>
          <a:xfrm rot="20782465">
            <a:off x="5820295" y="3520559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0070C0"/>
                </a:solidFill>
              </a:rPr>
              <a:t>B &gt; C &gt; A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C3EBB85-F408-41C8-B698-49A1318516CE}"/>
              </a:ext>
            </a:extLst>
          </p:cNvPr>
          <p:cNvSpPr txBox="1"/>
          <p:nvPr/>
        </p:nvSpPr>
        <p:spPr>
          <a:xfrm rot="998728">
            <a:off x="7094353" y="3520559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FF33CC"/>
                </a:solidFill>
              </a:rPr>
              <a:t>C &gt; B &gt; A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E727C08-5EC2-4D94-97D4-DA42C9FACDF1}"/>
              </a:ext>
            </a:extLst>
          </p:cNvPr>
          <p:cNvSpPr txBox="1"/>
          <p:nvPr/>
        </p:nvSpPr>
        <p:spPr>
          <a:xfrm rot="20676775">
            <a:off x="6827863" y="444005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FFC000"/>
                </a:solidFill>
              </a:rPr>
              <a:t>C &gt;A &gt; B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84556C3-74AE-44FC-B477-058C415EE1DB}"/>
              </a:ext>
            </a:extLst>
          </p:cNvPr>
          <p:cNvSpPr txBox="1"/>
          <p:nvPr/>
        </p:nvSpPr>
        <p:spPr>
          <a:xfrm rot="20782465">
            <a:off x="6059994" y="380693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0070C0"/>
                </a:solidFill>
              </a:rPr>
              <a:t>B &gt; C &gt; A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E71E72A-7950-4DCF-AC05-25EFD42A42C6}"/>
              </a:ext>
            </a:extLst>
          </p:cNvPr>
          <p:cNvSpPr txBox="1"/>
          <p:nvPr/>
        </p:nvSpPr>
        <p:spPr>
          <a:xfrm rot="20782465">
            <a:off x="6212394" y="395933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0070C0"/>
                </a:solidFill>
              </a:rPr>
              <a:t>B &gt; C &gt; A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900643AF-EF10-41EA-AE1F-95C3FA2751B4}"/>
              </a:ext>
            </a:extLst>
          </p:cNvPr>
          <p:cNvSpPr txBox="1"/>
          <p:nvPr/>
        </p:nvSpPr>
        <p:spPr>
          <a:xfrm rot="20782465">
            <a:off x="6364794" y="4111732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>
                <a:solidFill>
                  <a:srgbClr val="0070C0"/>
                </a:solidFill>
              </a:rPr>
              <a:t>B &gt; C &gt; 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9366F78-7192-FC73-C05B-63E8253458F4}"/>
              </a:ext>
            </a:extLst>
          </p:cNvPr>
          <p:cNvSpPr txBox="1"/>
          <p:nvPr/>
        </p:nvSpPr>
        <p:spPr>
          <a:xfrm>
            <a:off x="411256" y="6252009"/>
            <a:ext cx="10368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S. Berg. Paradox of voting under an urn model:</a:t>
            </a:r>
            <a:r>
              <a:rPr lang="pl-PL" sz="1200"/>
              <a:t> </a:t>
            </a:r>
            <a:r>
              <a:rPr lang="en-US" sz="1200"/>
              <a:t>The effect of homogeneity. Public Choice, 1985.</a:t>
            </a:r>
            <a:endParaRPr lang="pl-PL" sz="1200"/>
          </a:p>
          <a:p>
            <a:r>
              <a:rPr lang="en-US" sz="1200"/>
              <a:t>J. McCabe-</a:t>
            </a:r>
            <a:r>
              <a:rPr lang="en-US" sz="1200" err="1"/>
              <a:t>Dansted</a:t>
            </a:r>
            <a:r>
              <a:rPr lang="pl-PL" sz="1200"/>
              <a:t>,</a:t>
            </a:r>
            <a:r>
              <a:rPr lang="en-US" sz="1200"/>
              <a:t> A. </a:t>
            </a:r>
            <a:r>
              <a:rPr lang="en-US" sz="1200" err="1"/>
              <a:t>Slinko</a:t>
            </a:r>
            <a:r>
              <a:rPr lang="en-US" sz="1200"/>
              <a:t>. Exploratory analysis of similarities between social choice rules. Group Decision and Negotiation</a:t>
            </a:r>
            <a:r>
              <a:rPr lang="pl-PL" sz="1200"/>
              <a:t>, </a:t>
            </a:r>
            <a:r>
              <a:rPr lang="en-US" sz="1200"/>
              <a:t>2006</a:t>
            </a:r>
            <a:r>
              <a:rPr lang="pl-PL" sz="1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938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55522</TotalTime>
  <Words>6261</Words>
  <Application>Microsoft Office PowerPoint</Application>
  <PresentationFormat>Widescreen</PresentationFormat>
  <Paragraphs>1026</Paragraphs>
  <Slides>74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3" baseType="lpstr">
      <vt:lpstr>Arial</vt:lpstr>
      <vt:lpstr>Calibri</vt:lpstr>
      <vt:lpstr>Calibri Light</vt:lpstr>
      <vt:lpstr>Cambria Math</vt:lpstr>
      <vt:lpstr>Colonna MT</vt:lpstr>
      <vt:lpstr>LibertinusSans-Bold</vt:lpstr>
      <vt:lpstr>Times New Roman</vt:lpstr>
      <vt:lpstr>Motyw pakietu Office</vt:lpstr>
      <vt:lpstr>Bitmap Image</vt:lpstr>
      <vt:lpstr>Using the Map of Elections Piotr Faliszewski</vt:lpstr>
      <vt:lpstr>Using the Map of Elections Piotr Faliszewski</vt:lpstr>
      <vt:lpstr>An Election</vt:lpstr>
      <vt:lpstr>PowerPoint Presentation</vt:lpstr>
      <vt:lpstr>PowerPoint Presentation</vt:lpstr>
      <vt:lpstr>PowerPoint Presentation</vt:lpstr>
      <vt:lpstr>Basic Statistical Cultures</vt:lpstr>
      <vt:lpstr>Statistical Cultures</vt:lpstr>
      <vt:lpstr>Statistical Cultures</vt:lpstr>
      <vt:lpstr>Statistical Cultures</vt:lpstr>
      <vt:lpstr>PowerPoint Presentation</vt:lpstr>
      <vt:lpstr>PowerPoint Presentation</vt:lpstr>
      <vt:lpstr>PowerPoint Presentation</vt:lpstr>
      <vt:lpstr>Statistical Cultures</vt:lpstr>
      <vt:lpstr>Microscope View of Elections</vt:lpstr>
      <vt:lpstr>Swap Distance</vt:lpstr>
      <vt:lpstr>Swap Distance</vt:lpstr>
      <vt:lpstr>Swap Distance</vt:lpstr>
      <vt:lpstr>Swap Distance</vt:lpstr>
      <vt:lpstr>The Map Idea</vt:lpstr>
      <vt:lpstr>The Map Idea</vt:lpstr>
      <vt:lpstr>The Map Idea: Sometimes You Fail</vt:lpstr>
      <vt:lpstr>The Map Idea: Computing The Embedding</vt:lpstr>
      <vt:lpstr>The Map Idea: Computing The Embedding</vt:lpstr>
      <vt:lpstr>The Map Idea: Computing The Embedding</vt:lpstr>
      <vt:lpstr>Swap Distance</vt:lpstr>
      <vt:lpstr>Microscope</vt:lpstr>
      <vt:lpstr>PowerPoint Presentation</vt:lpstr>
      <vt:lpstr>PowerPoint Presentation</vt:lpstr>
      <vt:lpstr>Microscope of Structured Domains</vt:lpstr>
      <vt:lpstr>PowerPoint Presentation</vt:lpstr>
      <vt:lpstr>Which Cultures Are Used?</vt:lpstr>
      <vt:lpstr>What Election Sizes?</vt:lpstr>
      <vt:lpstr>Map of Elections: Bird’s Eye View</vt:lpstr>
      <vt:lpstr>PowerPoint Presentation</vt:lpstr>
      <vt:lpstr>Isomorphic Swap Distance</vt:lpstr>
      <vt:lpstr>Isomorphic Swap Distance</vt:lpstr>
      <vt:lpstr>Isomorphic Swap Distance</vt:lpstr>
      <vt:lpstr>Isomorphic Swap Distance</vt:lpstr>
      <vt:lpstr>Isomorphic Swap Distance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Inapproximabiltiy of Isomorphic Swap Distance</vt:lpstr>
      <vt:lpstr>Inapproximabiltiy of Isomorphic Swap Distance</vt:lpstr>
      <vt:lpstr>Positionwise Distance</vt:lpstr>
      <vt:lpstr>Positionwise Distance</vt:lpstr>
      <vt:lpstr>Positionwise Distance</vt:lpstr>
      <vt:lpstr>PowerPoint Presentation</vt:lpstr>
      <vt:lpstr>PowerPoint Presentation</vt:lpstr>
      <vt:lpstr>PowerPoint Presentation</vt:lpstr>
      <vt:lpstr>PowerPoint Presentation</vt:lpstr>
      <vt:lpstr>Normalized Urn Model is Normalized</vt:lpstr>
      <vt:lpstr>Mallows Model: Standard dispersion parameter Φ versus norm-Φ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Putting Real-World Elections on the Map </vt:lpstr>
      <vt:lpstr>Preflib Data</vt:lpstr>
      <vt:lpstr>Map of Preflib Elections</vt:lpstr>
      <vt:lpstr>A Second Datasource Collecting, Classifying, Analyzing, and Using Real-World Ranking Data, AAMAS 2023.</vt:lpstr>
      <vt:lpstr>Map of Real-World Elections</vt:lpstr>
      <vt:lpstr>Different Types of Real-World Elections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a Map of Elections in the Space of Statistical Cultures</dc:title>
  <dc:creator>Piotr Faliszewski</dc:creator>
  <cp:lastModifiedBy>Piotr Faliszewski</cp:lastModifiedBy>
  <cp:revision>109</cp:revision>
  <dcterms:created xsi:type="dcterms:W3CDTF">2020-04-30T16:15:57Z</dcterms:created>
  <dcterms:modified xsi:type="dcterms:W3CDTF">2023-07-21T07:53:34Z</dcterms:modified>
</cp:coreProperties>
</file>